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7"/>
  </p:handoutMasterIdLst>
  <p:sldIdLst>
    <p:sldId id="256" r:id="rId2"/>
    <p:sldId id="270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62787-99F2-428D-B6C9-D7B5E403FEF4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394C9-7CA9-44B2-9913-6F9829321F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5F2F8E-76C7-4C4C-8224-4338BCB6960D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8B595A-CCD8-478B-87AF-7B5AD6934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F2F8E-76C7-4C4C-8224-4338BCB6960D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8B595A-CCD8-478B-87AF-7B5AD6934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F2F8E-76C7-4C4C-8224-4338BCB6960D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8B595A-CCD8-478B-87AF-7B5AD6934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F2F8E-76C7-4C4C-8224-4338BCB6960D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8B595A-CCD8-478B-87AF-7B5AD6934C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F2F8E-76C7-4C4C-8224-4338BCB6960D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8B595A-CCD8-478B-87AF-7B5AD6934C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F2F8E-76C7-4C4C-8224-4338BCB6960D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8B595A-CCD8-478B-87AF-7B5AD6934C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F2F8E-76C7-4C4C-8224-4338BCB6960D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8B595A-CCD8-478B-87AF-7B5AD6934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F2F8E-76C7-4C4C-8224-4338BCB6960D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8B595A-CCD8-478B-87AF-7B5AD6934C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F2F8E-76C7-4C4C-8224-4338BCB6960D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8B595A-CCD8-478B-87AF-7B5AD6934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5F2F8E-76C7-4C4C-8224-4338BCB6960D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8B595A-CCD8-478B-87AF-7B5AD6934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5F2F8E-76C7-4C4C-8224-4338BCB6960D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8B595A-CCD8-478B-87AF-7B5AD6934C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5F2F8E-76C7-4C4C-8224-4338BCB6960D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8B595A-CCD8-478B-87AF-7B5AD6934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10 Molar Quantities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Learning Target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Definition: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 mole of any gas </a:t>
            </a:r>
            <a:r>
              <a:rPr lang="en-US" dirty="0" smtClean="0"/>
              <a:t>at standard temperature and pressure (STP) is equal to </a:t>
            </a:r>
            <a:r>
              <a:rPr lang="en-US" dirty="0" smtClean="0">
                <a:solidFill>
                  <a:srgbClr val="FF0000"/>
                </a:solidFill>
              </a:rPr>
              <a:t>22.4 Liters </a:t>
            </a:r>
            <a:r>
              <a:rPr lang="en-US" dirty="0" smtClean="0"/>
              <a:t>of space</a:t>
            </a:r>
          </a:p>
          <a:p>
            <a:endParaRPr lang="en-US" dirty="0" smtClean="0"/>
          </a:p>
          <a:p>
            <a:r>
              <a:rPr lang="en-US" u="sng" dirty="0" smtClean="0"/>
              <a:t>Application:</a:t>
            </a:r>
          </a:p>
          <a:p>
            <a:r>
              <a:rPr lang="en-US" dirty="0" smtClean="0"/>
              <a:t>1mol/22.4 L     OR    22.4 L/1mol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Volume of Gases (molar volume)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Definition:</a:t>
            </a:r>
          </a:p>
          <a:p>
            <a:r>
              <a:rPr lang="en-US" dirty="0" smtClean="0"/>
              <a:t>Where gases behave predictably.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Application:</a:t>
            </a:r>
          </a:p>
          <a:p>
            <a:r>
              <a:rPr lang="en-US" dirty="0" smtClean="0"/>
              <a:t>0 degrees C and 1 atmosphere (pressure unit)</a:t>
            </a:r>
          </a:p>
          <a:p>
            <a:r>
              <a:rPr lang="en-US" dirty="0" smtClean="0"/>
              <a:t>273 K and 101.3 </a:t>
            </a:r>
            <a:r>
              <a:rPr lang="en-US" dirty="0" err="1" smtClean="0"/>
              <a:t>kPa</a:t>
            </a:r>
            <a:r>
              <a:rPr lang="en-US" dirty="0" smtClean="0"/>
              <a:t> (pressure unit)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Definition:</a:t>
            </a:r>
          </a:p>
          <a:p>
            <a:r>
              <a:rPr lang="en-US" dirty="0" smtClean="0"/>
              <a:t>Percent by mass of elements that make up a compound</a:t>
            </a:r>
          </a:p>
          <a:p>
            <a:endParaRPr lang="en-US" dirty="0" smtClean="0"/>
          </a:p>
          <a:p>
            <a:r>
              <a:rPr lang="en-US" u="sng" dirty="0" smtClean="0"/>
              <a:t>Application:</a:t>
            </a:r>
          </a:p>
          <a:p>
            <a:r>
              <a:rPr lang="en-US" dirty="0" smtClean="0"/>
              <a:t>% mass of element=  </a:t>
            </a:r>
          </a:p>
          <a:p>
            <a:pPr>
              <a:buNone/>
            </a:pPr>
            <a:r>
              <a:rPr lang="en-US" dirty="0" smtClean="0"/>
              <a:t>(mass element/mass of compound) x 100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Composition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Lowest whole number ratio form of a formula</a:t>
            </a:r>
          </a:p>
          <a:p>
            <a:endParaRPr lang="en-US" dirty="0" smtClean="0"/>
          </a:p>
          <a:p>
            <a:r>
              <a:rPr lang="en-US" dirty="0" smtClean="0"/>
              <a:t>Ex.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reduces to CH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Solving to find the </a:t>
            </a:r>
            <a:r>
              <a:rPr lang="en-US" b="1" dirty="0" smtClean="0"/>
              <a:t>empirical formula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1) </a:t>
            </a:r>
            <a:r>
              <a:rPr lang="en-US" dirty="0" err="1" smtClean="0"/>
              <a:t>grams</a:t>
            </a:r>
            <a:r>
              <a:rPr lang="en-US" dirty="0" err="1" smtClean="0">
                <a:sym typeface="Wingdings" pitchFamily="2" charset="2"/>
              </a:rPr>
              <a:t>moles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2)Divide by smallest mole amount to get ratios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3)Write formula with ratios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4)If any ½’s multiply all by 2 to get whole numbers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Formulas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True formula</a:t>
            </a:r>
          </a:p>
          <a:p>
            <a:endParaRPr lang="en-US" dirty="0" smtClean="0"/>
          </a:p>
          <a:p>
            <a:r>
              <a:rPr lang="en-US" dirty="0" smtClean="0"/>
              <a:t>Solving: Same as Empirical PLUS</a:t>
            </a:r>
          </a:p>
          <a:p>
            <a:pPr lvl="1"/>
            <a:r>
              <a:rPr lang="en-US" dirty="0" smtClean="0"/>
              <a:t>1) Molar Mass/Empirical Formula Mass= x</a:t>
            </a:r>
          </a:p>
          <a:p>
            <a:pPr lvl="1"/>
            <a:r>
              <a:rPr lang="en-US" dirty="0" smtClean="0"/>
              <a:t>2) Multiply Formula subscripts by 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Formulas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mole/6.02 x 10</a:t>
            </a:r>
            <a:r>
              <a:rPr lang="en-US" b="1" baseline="30000" dirty="0" smtClean="0"/>
              <a:t>23</a:t>
            </a:r>
            <a:r>
              <a:rPr lang="en-US" b="1" dirty="0" smtClean="0"/>
              <a:t>particles</a:t>
            </a:r>
          </a:p>
          <a:p>
            <a:endParaRPr lang="en-US" b="1" baseline="30000" dirty="0" smtClean="0"/>
          </a:p>
          <a:p>
            <a:endParaRPr lang="en-US" b="1" baseline="30000" dirty="0" smtClean="0"/>
          </a:p>
          <a:p>
            <a:r>
              <a:rPr lang="en-US" b="1" dirty="0" smtClean="0"/>
              <a:t>1 mole/____g (from periodic table)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1 mole/22.4L   for gases at STP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Conversions: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dozen</a:t>
            </a:r>
          </a:p>
          <a:p>
            <a:r>
              <a:rPr lang="en-US" dirty="0" smtClean="0"/>
              <a:t>1 ream</a:t>
            </a:r>
          </a:p>
          <a:p>
            <a:r>
              <a:rPr lang="en-US" dirty="0" smtClean="0"/>
              <a:t>1 pair</a:t>
            </a:r>
          </a:p>
          <a:p>
            <a:r>
              <a:rPr lang="en-US" dirty="0" smtClean="0"/>
              <a:t>Baker’s dozen</a:t>
            </a:r>
          </a:p>
          <a:p>
            <a:r>
              <a:rPr lang="en-US" dirty="0" smtClean="0"/>
              <a:t>others?</a:t>
            </a:r>
          </a:p>
          <a:p>
            <a:r>
              <a:rPr lang="en-US" b="1" dirty="0" smtClean="0"/>
              <a:t>Moles</a:t>
            </a:r>
            <a:r>
              <a:rPr lang="en-US" dirty="0" smtClean="0"/>
              <a:t> are a </a:t>
            </a:r>
            <a:r>
              <a:rPr lang="en-US" b="1" dirty="0" smtClean="0"/>
              <a:t>unit of measurement </a:t>
            </a:r>
            <a:r>
              <a:rPr lang="en-US" dirty="0" smtClean="0"/>
              <a:t>used for </a:t>
            </a:r>
            <a:r>
              <a:rPr lang="en-US" b="1" dirty="0" smtClean="0">
                <a:solidFill>
                  <a:srgbClr val="FF0000"/>
                </a:solidFill>
              </a:rPr>
              <a:t>atoms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which are </a:t>
            </a:r>
            <a:r>
              <a:rPr lang="en-US" b="1" dirty="0" smtClean="0">
                <a:solidFill>
                  <a:srgbClr val="FF0000"/>
                </a:solidFill>
              </a:rPr>
              <a:t>REALLY SMALL </a:t>
            </a:r>
            <a:r>
              <a:rPr lang="en-US" dirty="0" smtClean="0"/>
              <a:t>so the </a:t>
            </a:r>
            <a:r>
              <a:rPr lang="en-US" b="1" dirty="0" smtClean="0">
                <a:solidFill>
                  <a:srgbClr val="FF0000"/>
                </a:solidFill>
              </a:rPr>
              <a:t>number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FF0000"/>
                </a:solidFill>
              </a:rPr>
              <a:t>REALLY BIG</a:t>
            </a:r>
            <a:r>
              <a:rPr lang="en-US" dirty="0" smtClean="0"/>
              <a:t>!!!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 mole = 6.02 x 10</a:t>
            </a:r>
            <a:r>
              <a:rPr lang="en-US" b="1" baseline="30000" dirty="0" smtClean="0">
                <a:solidFill>
                  <a:srgbClr val="FF0000"/>
                </a:solidFill>
              </a:rPr>
              <a:t>23 </a:t>
            </a:r>
            <a:r>
              <a:rPr lang="en-US" b="1" dirty="0" smtClean="0">
                <a:solidFill>
                  <a:srgbClr val="FF0000"/>
                </a:solidFill>
              </a:rPr>
              <a:t>particle</a:t>
            </a:r>
            <a:endParaRPr 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Activity connection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b="1" dirty="0" smtClean="0"/>
              <a:t>1 R.G.U. </a:t>
            </a:r>
            <a:r>
              <a:rPr lang="en-US" dirty="0" smtClean="0"/>
              <a:t>represents </a:t>
            </a:r>
            <a:r>
              <a:rPr lang="en-US" b="1" dirty="0" smtClean="0"/>
              <a:t>1 mole  (</a:t>
            </a:r>
            <a:r>
              <a:rPr lang="en-US" dirty="0" smtClean="0"/>
              <a:t>because we can’t see atoms)</a:t>
            </a:r>
            <a:endParaRPr lang="en-US" b="1" dirty="0" smtClean="0"/>
          </a:p>
          <a:p>
            <a:r>
              <a:rPr lang="en-US" b="1" dirty="0" smtClean="0"/>
              <a:t>1 mole </a:t>
            </a:r>
            <a:r>
              <a:rPr lang="en-US" dirty="0" smtClean="0"/>
              <a:t>will always equal the </a:t>
            </a:r>
            <a:r>
              <a:rPr lang="en-US" dirty="0" smtClean="0">
                <a:solidFill>
                  <a:srgbClr val="FF0000"/>
                </a:solidFill>
              </a:rPr>
              <a:t>same # of particles (6.02 x 10</a:t>
            </a:r>
            <a:r>
              <a:rPr lang="en-US" baseline="30000" dirty="0" smtClean="0">
                <a:solidFill>
                  <a:srgbClr val="FF0000"/>
                </a:solidFill>
              </a:rPr>
              <a:t>23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just like 1 R.G.U. always equaled the same number of particles.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mass of 1 mole </a:t>
            </a:r>
            <a:r>
              <a:rPr lang="en-US" dirty="0" smtClean="0"/>
              <a:t>of an element </a:t>
            </a:r>
            <a:r>
              <a:rPr lang="en-US" dirty="0" smtClean="0">
                <a:solidFill>
                  <a:srgbClr val="FF0000"/>
                </a:solidFill>
              </a:rPr>
              <a:t>changes </a:t>
            </a:r>
            <a:r>
              <a:rPr lang="en-US" dirty="0" smtClean="0"/>
              <a:t>based on the </a:t>
            </a:r>
            <a:r>
              <a:rPr lang="en-US" b="1" dirty="0" smtClean="0"/>
              <a:t>SIZE OF THE ATOM </a:t>
            </a:r>
            <a:r>
              <a:rPr lang="en-US" dirty="0" smtClean="0"/>
              <a:t>(just like it depended on the size of the bean)</a:t>
            </a:r>
          </a:p>
          <a:p>
            <a:r>
              <a:rPr lang="en-US" dirty="0" smtClean="0"/>
              <a:t>The standard for ALL elements is </a:t>
            </a:r>
            <a:r>
              <a:rPr lang="en-US" dirty="0" smtClean="0">
                <a:solidFill>
                  <a:srgbClr val="FF0000"/>
                </a:solidFill>
              </a:rPr>
              <a:t>CARBON-12</a:t>
            </a:r>
            <a:r>
              <a:rPr lang="en-US" dirty="0" smtClean="0"/>
              <a:t>. </a:t>
            </a:r>
            <a:r>
              <a:rPr lang="en-US" b="1" dirty="0" smtClean="0"/>
              <a:t>All elements masses are relative to (compared to) CARBON-12.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 Activity connection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Definition:</a:t>
            </a:r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AMOUNT </a:t>
            </a:r>
            <a:endParaRPr lang="en-US" dirty="0" smtClean="0"/>
          </a:p>
          <a:p>
            <a:r>
              <a:rPr lang="en-US" dirty="0" smtClean="0"/>
              <a:t>A unit that represents the </a:t>
            </a:r>
            <a:r>
              <a:rPr lang="en-US" b="1" dirty="0" smtClean="0">
                <a:solidFill>
                  <a:srgbClr val="FF0000"/>
                </a:solidFill>
              </a:rPr>
              <a:t>number of particles </a:t>
            </a:r>
            <a:r>
              <a:rPr lang="en-US" dirty="0" smtClean="0"/>
              <a:t>in a substance </a:t>
            </a:r>
          </a:p>
          <a:p>
            <a:endParaRPr lang="en-US" dirty="0" smtClean="0"/>
          </a:p>
          <a:p>
            <a:r>
              <a:rPr lang="en-US" u="sng" dirty="0" smtClean="0"/>
              <a:t>Application:</a:t>
            </a:r>
          </a:p>
          <a:p>
            <a:r>
              <a:rPr lang="en-US" dirty="0" smtClean="0"/>
              <a:t>1mol= 6.02 x 10</a:t>
            </a:r>
            <a:r>
              <a:rPr lang="en-US" baseline="30000" dirty="0" smtClean="0"/>
              <a:t>23</a:t>
            </a:r>
            <a:r>
              <a:rPr lang="en-US" dirty="0" smtClean="0"/>
              <a:t>particles</a:t>
            </a:r>
            <a:endParaRPr lang="en-US" baseline="30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  (mol)</a:t>
            </a:r>
            <a:endParaRPr lang="en-US" dirty="0"/>
          </a:p>
        </p:txBody>
      </p:sp>
      <p:pic>
        <p:nvPicPr>
          <p:cNvPr id="37890" name="Picture 2" descr="http://upload.wikimedia.org/wikipedia/commons/8/80/Close-up_of_mo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219200"/>
            <a:ext cx="2870200" cy="215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Avocado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Definition:</a:t>
            </a:r>
          </a:p>
          <a:p>
            <a:r>
              <a:rPr lang="en-US" dirty="0" smtClean="0"/>
              <a:t>Equal to 1 mole of a substance</a:t>
            </a:r>
          </a:p>
          <a:p>
            <a:endParaRPr lang="en-US" dirty="0" smtClean="0"/>
          </a:p>
          <a:p>
            <a:r>
              <a:rPr lang="en-US" u="sng" dirty="0" smtClean="0"/>
              <a:t>Application:</a:t>
            </a:r>
          </a:p>
          <a:p>
            <a:r>
              <a:rPr lang="en-US" dirty="0" smtClean="0"/>
              <a:t>6.02 x 10</a:t>
            </a:r>
            <a:r>
              <a:rPr lang="en-US" baseline="30000" dirty="0" smtClean="0"/>
              <a:t>23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mole= Avogadro’s number</a:t>
            </a:r>
            <a:endParaRPr lang="en-US" dirty="0"/>
          </a:p>
        </p:txBody>
      </p:sp>
      <p:pic>
        <p:nvPicPr>
          <p:cNvPr id="36866" name="Picture 2" descr="http://authoritynutrition.com/wp-content/uploads/2014/09/avocado-sliced-in-hal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219200"/>
            <a:ext cx="2967597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Definition:</a:t>
            </a:r>
          </a:p>
          <a:p>
            <a:r>
              <a:rPr lang="en-US" dirty="0" smtClean="0"/>
              <a:t>Element--</a:t>
            </a:r>
            <a:r>
              <a:rPr lang="en-US" dirty="0" smtClean="0">
                <a:sym typeface="Wingdings" pitchFamily="2" charset="2"/>
              </a:rPr>
              <a:t>atom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Molecular compound molecule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Ionic compound formula unit 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b="1" u="sng" dirty="0" smtClean="0">
                <a:sym typeface="Wingdings" pitchFamily="2" charset="2"/>
              </a:rPr>
              <a:t>Application:</a:t>
            </a:r>
          </a:p>
          <a:p>
            <a:r>
              <a:rPr lang="en-US" dirty="0" smtClean="0">
                <a:sym typeface="Wingdings" pitchFamily="2" charset="2"/>
              </a:rPr>
              <a:t>1 mole Na= 6.02 x 10</a:t>
            </a:r>
            <a:r>
              <a:rPr lang="en-US" baseline="30000" dirty="0" smtClean="0">
                <a:sym typeface="Wingdings" pitchFamily="2" charset="2"/>
              </a:rPr>
              <a:t>23</a:t>
            </a:r>
            <a:r>
              <a:rPr lang="en-US" dirty="0" smtClean="0">
                <a:sym typeface="Wingdings" pitchFamily="2" charset="2"/>
              </a:rPr>
              <a:t> atoms</a:t>
            </a:r>
          </a:p>
          <a:p>
            <a:r>
              <a:rPr lang="en-US" dirty="0" smtClean="0">
                <a:sym typeface="Wingdings" pitchFamily="2" charset="2"/>
              </a:rPr>
              <a:t>1 mol H2O= 6.02 x 10</a:t>
            </a:r>
            <a:r>
              <a:rPr lang="en-US" baseline="30000" dirty="0" smtClean="0">
                <a:sym typeface="Wingdings" pitchFamily="2" charset="2"/>
              </a:rPr>
              <a:t>23</a:t>
            </a:r>
            <a:r>
              <a:rPr lang="en-US" dirty="0" smtClean="0">
                <a:sym typeface="Wingdings" pitchFamily="2" charset="2"/>
              </a:rPr>
              <a:t> molecules</a:t>
            </a:r>
          </a:p>
          <a:p>
            <a:r>
              <a:rPr lang="en-US" dirty="0" smtClean="0">
                <a:sym typeface="Wingdings" pitchFamily="2" charset="2"/>
              </a:rPr>
              <a:t>1 mol </a:t>
            </a:r>
            <a:r>
              <a:rPr lang="en-US" dirty="0" err="1" smtClean="0">
                <a:sym typeface="Wingdings" pitchFamily="2" charset="2"/>
              </a:rPr>
              <a:t>NaCl</a:t>
            </a:r>
            <a:r>
              <a:rPr lang="en-US" dirty="0" smtClean="0">
                <a:sym typeface="Wingdings" pitchFamily="2" charset="2"/>
              </a:rPr>
              <a:t>= 6.02 x 10</a:t>
            </a:r>
            <a:r>
              <a:rPr lang="en-US" baseline="30000" dirty="0" smtClean="0">
                <a:sym typeface="Wingdings" pitchFamily="2" charset="2"/>
              </a:rPr>
              <a:t>23</a:t>
            </a:r>
            <a:r>
              <a:rPr lang="en-US" dirty="0" smtClean="0">
                <a:sym typeface="Wingdings" pitchFamily="2" charset="2"/>
              </a:rPr>
              <a:t> formula units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Representative particles- </a:t>
            </a:r>
            <a:r>
              <a:rPr lang="en-US" sz="3100" dirty="0" smtClean="0"/>
              <a:t>the smallest part of a substance that retains the properties.</a:t>
            </a:r>
            <a:endParaRPr lang="en-US" sz="3100" dirty="0"/>
          </a:p>
        </p:txBody>
      </p:sp>
      <p:sp>
        <p:nvSpPr>
          <p:cNvPr id="35842" name="AutoShape 2" descr="data:image/png;base64,iVBORw0KGgoAAAANSUhEUgAAAOEAAADhCAMAAAAJbSJIAAAAeFBMVEX///8AAADKysra2toSEhLo6Ojs7OwbGxv6+vrx8fEZGRlfX1+Ghob39/exsbGlpaW+vr7U1NR1dXWYmJh+fn5AQECfn59HR0fi4uK3t7eSkpJZWVkUFBRlZWWMjIxra2snJyfOzs5SUlI1NTUvLy9FRUU7OzsjIyOft5giAAAEZ0lEQVR4nO2caXuqMBBGjQuCVeuOSxe11v7/f3hBLQYyDLGXmJDnPd9KmTZHQjKTpG21AAAAAAAAAAAAAAAAAAAAAAAAAAAAAAAAAAAAAAAAAAAAAAAAAAAAYIIwUHgg+r+Cn8Sh288zGOgH90QxeN8x19Q/0hYK+sE9JbYLw+cDQxYYOgEMWWDoBDBkgaETwJAFhk4AQxYYOgEMWWDoBDBkgaETwJAFhk4AQxYYOgEMWWDoBDBkgaETwJAFhk4AQxYYOgEMWWDoBDBkgaETwJAFhk4AQxYYOgEMWWDoBDBkgaETwJAFhk4AQxYYOgEMWWDoBDBkaarhSDu4qYb6jWyq4UQ7uKmGK+3gphp+aAcHDTV8CXWDDw01HESasZNBQw3FVC90RYQShut2u637mZmAMhxqRS6ISPGmGr4nlw91N/sBKMOfXnXc+kwJCtEu3hid9HuFEShDMa8M27zRgqphOt5210bargdpWNWi0fB631HDMP0FS9feQyFiNmZ666E7dcYXr8Wb09f1xVjzNaANxaw8Irw9QHEkZnyxKN4d8z/NPCWG5Y0a/95xTEaRLyXuXLh9ml4cG5ZgKTNMuiB5e/bq7ZLMJ3xR4woBlweuMTabo9RQnJRPPmzv7h/ApYocqmH5qS/cJ5e+bA40jGEy3uQcg9Xy/q1b7vqqBm1zP/6S9xTfzefCGaYm43YnCHrTyXwvX/59S4mhRsgPbHS5ol9wmqDCMKXfL07v94xAHWpyT+z6nj7fSkbDUEHqvHPi21k/jWaXr/XSXGP8wVBOW4g5P+na1zs28fVLqyPpHwz3+QZ/0nd9f8aZryWzXx41nBUWANbdioCB5Uf4oGFXSTvJN1Gmuk4xTGZ4VpckFJbUGgWR10jY7qOS4WLdrxKkF+GiPRPSt/9PaTPDWWs0Y/12ZUVjVP7R9K3ma1ckw2R8/ylt65JJTKKyjhrbrO1/yRm2ogW9OrEc89s1WzJqqL/HY5Cs3LulmmuiXIgnlWvEnXc1yubyk0TRMGGTm8V3r3pdrbOVR5zT1hE/yfBdvtrbzD+Gw+F2/FA7o8kl6mM1caJ73sgqvKXtlpgiM/y23RJTLLw3zFZe3my3xBT3AdB2S0xxH+C190Ubxt3QmQmsXqTycGO7LWaQ9nH1j2A0CikLtbtua4rwvkwvYpdSrdqIpGKpa78cN0BHriLcOyhSA7mFMnUdzQNydeun7dYYIMhtrJwdWDaqm6nI4eGLWDi35eGcH+cNj7bbUzvFpdyBdzPiRBSwux1tAGUd1+rJHhOciobe1fmKoG9V8EE19Gy+IE4x29/PrBXqkIFXNWJInPZRD8A2mREhWDiV1nDWlKFXFZSS0aRYPZFdN8TJyQQXdt7rgjb0qUakT0P5ZDglDX3qpeRs4ZVhGBOCXo2l5DEfvypE6hi6zT+jM4CaentWW7QC5RCbT+PMhXFB0MNt4HxeY/UPsEwhpd9Hn9IZiXB1TE/bLxeejaIyYZDg1eoFcIl/uuwxcOIJB/U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5844" name="Picture 4" descr="http://upload.wikimedia.org/wikipedia/commons/0/0e/Greek_lc_m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971800"/>
            <a:ext cx="73152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Definition</a:t>
            </a:r>
            <a:r>
              <a:rPr lang="en-US" dirty="0" smtClean="0"/>
              <a:t>: # of equivalent values with different units</a:t>
            </a:r>
          </a:p>
          <a:p>
            <a:endParaRPr lang="en-US" dirty="0" smtClean="0"/>
          </a:p>
          <a:p>
            <a:r>
              <a:rPr lang="en-US" u="sng" dirty="0" smtClean="0"/>
              <a:t>Application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Use the card to </a:t>
            </a:r>
            <a:r>
              <a:rPr lang="en-US" b="1" dirty="0" smtClean="0"/>
              <a:t>convert 13 inches to miles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Definition:</a:t>
            </a:r>
          </a:p>
          <a:p>
            <a:r>
              <a:rPr lang="en-US" dirty="0" smtClean="0"/>
              <a:t>Average of all the isotopes of an element relative to Carbon-12</a:t>
            </a:r>
          </a:p>
          <a:p>
            <a:r>
              <a:rPr lang="en-US" dirty="0" smtClean="0"/>
              <a:t>Unit= </a:t>
            </a:r>
            <a:r>
              <a:rPr lang="en-US" dirty="0" err="1" smtClean="0"/>
              <a:t>amu</a:t>
            </a:r>
            <a:r>
              <a:rPr lang="en-US" dirty="0" smtClean="0"/>
              <a:t> (atomic mass unit)</a:t>
            </a:r>
          </a:p>
          <a:p>
            <a:endParaRPr lang="en-US" dirty="0" smtClean="0"/>
          </a:p>
          <a:p>
            <a:r>
              <a:rPr lang="en-US" b="1" u="sng" dirty="0" smtClean="0"/>
              <a:t>Application:</a:t>
            </a:r>
          </a:p>
          <a:p>
            <a:r>
              <a:rPr lang="en-US" dirty="0" smtClean="0"/>
              <a:t>Expressed as 1 mole of the substance</a:t>
            </a:r>
          </a:p>
          <a:p>
            <a:r>
              <a:rPr lang="en-US" dirty="0" smtClean="0"/>
              <a:t>The value given on the periodic table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Mass</a:t>
            </a:r>
            <a:endParaRPr lang="en-US" dirty="0"/>
          </a:p>
        </p:txBody>
      </p:sp>
      <p:pic>
        <p:nvPicPr>
          <p:cNvPr id="44034" name="Picture 2" descr="http://thomasthinktank.pbworks.com/f/1316022132/ele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"/>
            <a:ext cx="2286000" cy="20309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Definition:</a:t>
            </a:r>
          </a:p>
          <a:p>
            <a:r>
              <a:rPr lang="en-US" dirty="0" smtClean="0"/>
              <a:t>Equal to atomic mass in </a:t>
            </a:r>
            <a:r>
              <a:rPr lang="en-US" dirty="0" smtClean="0">
                <a:solidFill>
                  <a:srgbClr val="FF0000"/>
                </a:solidFill>
              </a:rPr>
              <a:t>value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mass of 1 mole </a:t>
            </a:r>
            <a:r>
              <a:rPr lang="en-US" dirty="0" smtClean="0"/>
              <a:t>of a substance</a:t>
            </a:r>
          </a:p>
          <a:p>
            <a:r>
              <a:rPr lang="en-US" dirty="0" smtClean="0"/>
              <a:t>Unit= g/mol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Application:</a:t>
            </a:r>
          </a:p>
          <a:p>
            <a:r>
              <a:rPr lang="en-US" dirty="0" smtClean="0"/>
              <a:t>Find on the </a:t>
            </a:r>
            <a:r>
              <a:rPr lang="en-US" dirty="0" smtClean="0">
                <a:solidFill>
                  <a:srgbClr val="FF0000"/>
                </a:solidFill>
              </a:rPr>
              <a:t>Periodic Table</a:t>
            </a:r>
          </a:p>
          <a:p>
            <a:r>
              <a:rPr lang="en-US" dirty="0" smtClean="0"/>
              <a:t>Write as a </a:t>
            </a:r>
            <a:r>
              <a:rPr lang="en-US" dirty="0" smtClean="0">
                <a:solidFill>
                  <a:srgbClr val="FF0000"/>
                </a:solidFill>
              </a:rPr>
              <a:t>conversion factor</a:t>
            </a:r>
            <a:r>
              <a:rPr lang="en-US" dirty="0" smtClean="0"/>
              <a:t>: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Molar Mass </a:t>
            </a:r>
            <a:r>
              <a:rPr lang="en-US" sz="3600" dirty="0" smtClean="0"/>
              <a:t>(formula weight, molecular weight)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3415</TotalTime>
  <Words>541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Ch. 10 Molar Quantities Notes</vt:lpstr>
      <vt:lpstr>Mole Activity connection</vt:lpstr>
      <vt:lpstr>The Mole Activity connection</vt:lpstr>
      <vt:lpstr>The MOLE  (mol)</vt:lpstr>
      <vt:lpstr>1 mole= Avogadro’s number</vt:lpstr>
      <vt:lpstr>Representative particles- the smallest part of a substance that retains the properties.</vt:lpstr>
      <vt:lpstr>Conversion Factors</vt:lpstr>
      <vt:lpstr>Atomic Mass</vt:lpstr>
      <vt:lpstr>Molar Mass (formula weight, molecular weight)</vt:lpstr>
      <vt:lpstr>Volume of Gases (molar volume)</vt:lpstr>
      <vt:lpstr>STP</vt:lpstr>
      <vt:lpstr>Percent Composition</vt:lpstr>
      <vt:lpstr>Empirical Formulas</vt:lpstr>
      <vt:lpstr>Molecular Formulas</vt:lpstr>
      <vt:lpstr>Important Conversions: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10 Molar Quantities Notes</dc:title>
  <dc:creator>rsalyer</dc:creator>
  <cp:lastModifiedBy>ahouchens</cp:lastModifiedBy>
  <cp:revision>10</cp:revision>
  <dcterms:created xsi:type="dcterms:W3CDTF">2015-03-09T12:48:56Z</dcterms:created>
  <dcterms:modified xsi:type="dcterms:W3CDTF">2016-03-02T17:10:34Z</dcterms:modified>
</cp:coreProperties>
</file>