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281" r:id="rId14"/>
    <p:sldId id="273" r:id="rId15"/>
    <p:sldId id="266" r:id="rId16"/>
    <p:sldId id="282" r:id="rId17"/>
    <p:sldId id="279" r:id="rId18"/>
    <p:sldId id="280" r:id="rId19"/>
    <p:sldId id="267" r:id="rId20"/>
    <p:sldId id="268" r:id="rId21"/>
    <p:sldId id="269" r:id="rId22"/>
    <p:sldId id="271" r:id="rId23"/>
    <p:sldId id="275" r:id="rId24"/>
    <p:sldId id="276" r:id="rId25"/>
    <p:sldId id="283" r:id="rId26"/>
    <p:sldId id="277" r:id="rId27"/>
    <p:sldId id="278" r:id="rId2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1B5C98-7B26-4295-8713-580D85B3A614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FD44EC-AD68-4A91-AB73-FC35B0C3A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300363-2085-416A-8B61-8C5E057AD939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9AE1530-CF18-4739-A8CF-11728F6B20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ogadro.co.uk/h_and_s/bondenthalpy/bondenthalpy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LT 2: Covalent Bonding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Bond Length/ Strength-  </a:t>
            </a:r>
            <a:r>
              <a:rPr lang="en-US" b="1" dirty="0" smtClean="0">
                <a:solidFill>
                  <a:schemeClr val="accent1"/>
                </a:solidFill>
              </a:rPr>
              <a:t>Inverse relationship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MORE bonds present, the SHORTER the bond</a:t>
            </a:r>
          </a:p>
          <a:p>
            <a:r>
              <a:rPr lang="en-US" dirty="0" smtClean="0"/>
              <a:t>The SHORTER the bond length, the STRONGER the bond</a:t>
            </a:r>
          </a:p>
          <a:p>
            <a:endParaRPr lang="en-US" dirty="0"/>
          </a:p>
        </p:txBody>
      </p:sp>
      <p:pic>
        <p:nvPicPr>
          <p:cNvPr id="5" name="Picture 4" descr="m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438400"/>
            <a:ext cx="7543800" cy="4243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Energy and Bonds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5181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Breaking bonds= Requires energy</a:t>
            </a:r>
          </a:p>
          <a:p>
            <a:pPr lvl="1"/>
            <a:r>
              <a:rPr lang="en-US" sz="3800" b="1" dirty="0" smtClean="0"/>
              <a:t>Like breaking a pencil</a:t>
            </a:r>
          </a:p>
          <a:p>
            <a:r>
              <a:rPr lang="en-US" sz="4000" b="1" dirty="0" smtClean="0"/>
              <a:t>Making bonds= Releases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7772400" cy="5715000"/>
          </a:xfrm>
        </p:spPr>
        <p:txBody>
          <a:bodyPr/>
          <a:lstStyle/>
          <a:p>
            <a:r>
              <a:rPr lang="en-US" sz="3600" b="1" dirty="0" smtClean="0"/>
              <a:t>Endothermic</a:t>
            </a:r>
            <a:r>
              <a:rPr lang="en-US" sz="3600" dirty="0" smtClean="0"/>
              <a:t> </a:t>
            </a:r>
            <a:r>
              <a:rPr lang="en-US" sz="2800" dirty="0" smtClean="0"/>
              <a:t>– </a:t>
            </a:r>
            <a:r>
              <a:rPr lang="en-US" sz="2800" dirty="0" smtClean="0">
                <a:solidFill>
                  <a:srgbClr val="FF0000"/>
                </a:solidFill>
              </a:rPr>
              <a:t>Greater</a:t>
            </a:r>
            <a:r>
              <a:rPr lang="en-US" sz="2800" dirty="0" smtClean="0"/>
              <a:t> energy is required to </a:t>
            </a:r>
            <a:r>
              <a:rPr lang="en-US" sz="2800" dirty="0" smtClean="0">
                <a:solidFill>
                  <a:srgbClr val="FF0000"/>
                </a:solidFill>
              </a:rPr>
              <a:t>BREAK</a:t>
            </a:r>
            <a:r>
              <a:rPr lang="en-US" sz="2800" dirty="0" smtClean="0"/>
              <a:t> the bonds in the </a:t>
            </a:r>
            <a:r>
              <a:rPr lang="en-US" sz="2800" dirty="0" smtClean="0">
                <a:solidFill>
                  <a:srgbClr val="FF0000"/>
                </a:solidFill>
              </a:rPr>
              <a:t>reactants</a:t>
            </a:r>
            <a:r>
              <a:rPr lang="en-US" sz="2800" dirty="0" smtClean="0"/>
              <a:t> than is </a:t>
            </a:r>
            <a:r>
              <a:rPr lang="en-US" sz="2800" dirty="0" smtClean="0">
                <a:solidFill>
                  <a:srgbClr val="FF0000"/>
                </a:solidFill>
              </a:rPr>
              <a:t>released</a:t>
            </a:r>
            <a:r>
              <a:rPr lang="en-US" sz="2800" dirty="0" smtClean="0"/>
              <a:t> when new bonds </a:t>
            </a:r>
            <a:r>
              <a:rPr lang="en-US" sz="2800" dirty="0" smtClean="0">
                <a:solidFill>
                  <a:srgbClr val="FF0000"/>
                </a:solidFill>
              </a:rPr>
              <a:t>FORM </a:t>
            </a:r>
            <a:r>
              <a:rPr lang="en-US" sz="2800" dirty="0" smtClean="0"/>
              <a:t>in the </a:t>
            </a:r>
            <a:r>
              <a:rPr lang="en-US" sz="2800" dirty="0" smtClean="0">
                <a:solidFill>
                  <a:srgbClr val="FF0000"/>
                </a:solidFill>
              </a:rPr>
              <a:t>products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Think: </a:t>
            </a:r>
            <a:r>
              <a:rPr lang="en-US" sz="2800" dirty="0" smtClean="0">
                <a:solidFill>
                  <a:srgbClr val="0070C0"/>
                </a:solidFill>
              </a:rPr>
              <a:t>Simpler reactants make more complex products so ENERGY is NEEDED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33794" name="Picture 2" descr="http://kaffee.50webs.com/Science/images/endothermic.rxns.kinetic.stabili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8391525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8914" name="Picture 2" descr="https://biochemshariestar.files.wordpress.com/2013/04/photosynthesis_equ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600200"/>
            <a:ext cx="6848475" cy="340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EXOTHERMIC: </a:t>
            </a:r>
            <a:r>
              <a:rPr lang="en-US" dirty="0" smtClean="0"/>
              <a:t>Like a ball rolling down a hill (releasing potential energy)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kmacgill.com/lecture_notes/lecture_notes_16_pt2_files/image0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4200525" cy="3667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Energy and Bonds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b="1" dirty="0" smtClean="0"/>
              <a:t>Exothermic</a:t>
            </a:r>
            <a:r>
              <a:rPr lang="en-US" sz="4800" dirty="0" smtClean="0"/>
              <a:t> – </a:t>
            </a:r>
            <a:r>
              <a:rPr lang="en-US" sz="4800" dirty="0" smtClean="0">
                <a:solidFill>
                  <a:srgbClr val="FF0000"/>
                </a:solidFill>
              </a:rPr>
              <a:t>Less</a:t>
            </a:r>
            <a:r>
              <a:rPr lang="en-US" sz="4800" dirty="0" smtClean="0"/>
              <a:t> energy is required to </a:t>
            </a:r>
            <a:r>
              <a:rPr lang="en-US" sz="4800" dirty="0" smtClean="0">
                <a:solidFill>
                  <a:srgbClr val="FF0000"/>
                </a:solidFill>
              </a:rPr>
              <a:t>BREAK</a:t>
            </a:r>
            <a:r>
              <a:rPr lang="en-US" sz="4800" dirty="0" smtClean="0"/>
              <a:t> the bonds in the </a:t>
            </a:r>
            <a:r>
              <a:rPr lang="en-US" sz="4800" dirty="0" smtClean="0">
                <a:solidFill>
                  <a:srgbClr val="FF0000"/>
                </a:solidFill>
              </a:rPr>
              <a:t>reactants</a:t>
            </a:r>
            <a:r>
              <a:rPr lang="en-US" sz="4800" dirty="0" smtClean="0"/>
              <a:t> than is </a:t>
            </a:r>
            <a:r>
              <a:rPr lang="en-US" sz="4800" dirty="0" smtClean="0">
                <a:solidFill>
                  <a:srgbClr val="FF0000"/>
                </a:solidFill>
              </a:rPr>
              <a:t>released</a:t>
            </a:r>
            <a:r>
              <a:rPr lang="en-US" sz="4800" dirty="0" smtClean="0"/>
              <a:t> when new bonds </a:t>
            </a:r>
            <a:r>
              <a:rPr lang="en-US" sz="4800" dirty="0" smtClean="0">
                <a:solidFill>
                  <a:srgbClr val="FF0000"/>
                </a:solidFill>
              </a:rPr>
              <a:t>FORM </a:t>
            </a:r>
            <a:r>
              <a:rPr lang="en-US" sz="4800" dirty="0" smtClean="0"/>
              <a:t>in the </a:t>
            </a:r>
            <a:r>
              <a:rPr lang="en-US" sz="4800" dirty="0" smtClean="0">
                <a:solidFill>
                  <a:srgbClr val="FF0000"/>
                </a:solidFill>
              </a:rPr>
              <a:t>products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Think: </a:t>
            </a:r>
            <a:r>
              <a:rPr lang="en-US" sz="4800" dirty="0" smtClean="0">
                <a:solidFill>
                  <a:srgbClr val="0070C0"/>
                </a:solidFill>
              </a:rPr>
              <a:t>more complex reactants make simpler products so EXTRA energy is released</a:t>
            </a:r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938" name="Picture 2" descr="http://highschoolenergy.acs.org/content/hsef/en/how-can-energy-change/exothermic-endothermic-chemical-change/_jcr_content/articleContent/image.img.jpg/13815209401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19200"/>
            <a:ext cx="6477000" cy="4231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endothermic?</a:t>
            </a:r>
            <a:endParaRPr lang="en-US" dirty="0"/>
          </a:p>
        </p:txBody>
      </p:sp>
      <p:pic>
        <p:nvPicPr>
          <p:cNvPr id="1026" name="Picture 2" descr="http://www.avogadro.co.uk/h_and_s/bondenthalpy/hdiagra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057400"/>
            <a:ext cx="8612655" cy="3124200"/>
          </a:xfrm>
          <a:prstGeom prst="rect">
            <a:avLst/>
          </a:prstGeom>
          <a:noFill/>
        </p:spPr>
      </p:pic>
      <p:sp>
        <p:nvSpPr>
          <p:cNvPr id="6" name="Content Placeholder 5"/>
          <p:cNvSpPr txBox="1">
            <a:spLocks noGrp="1"/>
          </p:cNvSpPr>
          <p:nvPr>
            <p:ph sz="quarter" idx="1"/>
          </p:nvPr>
        </p:nvSpPr>
        <p:spPr>
          <a:xfrm>
            <a:off x="914400" y="1447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b="1" dirty="0" smtClean="0"/>
              <a:t>	A						B		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Solubility—LIKE DISSOLVES LIKE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POLAR</a:t>
            </a:r>
            <a:r>
              <a:rPr lang="en-US" sz="4000" dirty="0" smtClean="0"/>
              <a:t> substances are soluble in </a:t>
            </a:r>
            <a:r>
              <a:rPr lang="en-US" sz="4000" dirty="0" smtClean="0">
                <a:solidFill>
                  <a:srgbClr val="FF0000"/>
                </a:solidFill>
              </a:rPr>
              <a:t>POLAR</a:t>
            </a:r>
            <a:r>
              <a:rPr lang="en-US" sz="4000" dirty="0" smtClean="0"/>
              <a:t> solvents</a:t>
            </a:r>
          </a:p>
          <a:p>
            <a:pPr lvl="1"/>
            <a:r>
              <a:rPr lang="en-US" sz="3600" dirty="0" smtClean="0"/>
              <a:t>Ex: Sugar dissolves in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 but oil does not</a:t>
            </a:r>
            <a:r>
              <a:rPr lang="en-US" sz="4000" dirty="0" smtClean="0"/>
              <a:t>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NON-POLAR</a:t>
            </a:r>
            <a:r>
              <a:rPr lang="en-US" sz="4000" dirty="0" smtClean="0"/>
              <a:t> substances are soluble in </a:t>
            </a:r>
            <a:r>
              <a:rPr lang="en-US" sz="4000" dirty="0" smtClean="0">
                <a:solidFill>
                  <a:srgbClr val="FF0000"/>
                </a:solidFill>
              </a:rPr>
              <a:t>NON-POLAR</a:t>
            </a:r>
            <a:r>
              <a:rPr lang="en-US" sz="4000" dirty="0" smtClean="0"/>
              <a:t> solvents</a:t>
            </a:r>
          </a:p>
          <a:p>
            <a:pPr lvl="1"/>
            <a:r>
              <a:rPr lang="en-US" sz="3600" dirty="0" smtClean="0"/>
              <a:t>Ex: Oil will dissolve in CCl</a:t>
            </a:r>
            <a:r>
              <a:rPr lang="en-US" sz="3600" baseline="-25000" dirty="0" smtClean="0"/>
              <a:t>4</a:t>
            </a:r>
            <a:r>
              <a:rPr lang="en-US" sz="3600" dirty="0" smtClean="0"/>
              <a:t> but not water.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 atoms bond?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5029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Atoms gain stability when they share electrons </a:t>
            </a:r>
            <a:r>
              <a:rPr lang="en-US" sz="3600" dirty="0" smtClean="0"/>
              <a:t>and form covalent bonds. This gives the atoms a </a:t>
            </a:r>
            <a:r>
              <a:rPr lang="en-US" sz="3600" dirty="0" smtClean="0">
                <a:solidFill>
                  <a:srgbClr val="FF0000"/>
                </a:solidFill>
              </a:rPr>
              <a:t>FULL outer energy level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State of Matter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Can exist as Solids,</a:t>
            </a:r>
            <a:r>
              <a:rPr lang="en-US" sz="4800" b="1" u="sng" dirty="0" smtClean="0"/>
              <a:t> many </a:t>
            </a:r>
            <a:r>
              <a:rPr lang="en-US" sz="4800" dirty="0" smtClean="0"/>
              <a:t>are </a:t>
            </a:r>
            <a:r>
              <a:rPr lang="en-US" sz="4800" b="1" dirty="0" smtClean="0">
                <a:solidFill>
                  <a:srgbClr val="FF0000"/>
                </a:solidFill>
              </a:rPr>
              <a:t>Liquids, and Gasses </a:t>
            </a:r>
            <a:r>
              <a:rPr lang="en-US" sz="4800" dirty="0" smtClean="0"/>
              <a:t>due to weaker bonds</a:t>
            </a:r>
          </a:p>
          <a:p>
            <a:pPr lvl="1"/>
            <a:r>
              <a:rPr lang="en-US" sz="3200" b="1" dirty="0" smtClean="0"/>
              <a:t>Solids: </a:t>
            </a:r>
            <a:r>
              <a:rPr lang="en-US" sz="3200" dirty="0" smtClean="0"/>
              <a:t>Sugar, candle wax</a:t>
            </a:r>
          </a:p>
          <a:p>
            <a:pPr lvl="1"/>
            <a:r>
              <a:rPr lang="en-US" sz="3200" b="1" dirty="0" smtClean="0"/>
              <a:t>Liquids: </a:t>
            </a:r>
            <a:r>
              <a:rPr lang="en-US" sz="3200" dirty="0" smtClean="0"/>
              <a:t>Oil, water</a:t>
            </a:r>
          </a:p>
          <a:p>
            <a:pPr lvl="1"/>
            <a:r>
              <a:rPr lang="en-US" sz="3200" b="1" dirty="0" smtClean="0"/>
              <a:t>Gas: </a:t>
            </a:r>
            <a:r>
              <a:rPr lang="en-US" sz="3200" dirty="0" smtClean="0"/>
              <a:t>Oxygen, carbon dioxide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Boiling/ Melting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/>
              <a:t>Weaker forces of attraction </a:t>
            </a:r>
            <a:r>
              <a:rPr lang="en-US" sz="4000" dirty="0" smtClean="0"/>
              <a:t>than ionic compounds so </a:t>
            </a:r>
            <a:r>
              <a:rPr lang="en-US" sz="4000" dirty="0" smtClean="0">
                <a:solidFill>
                  <a:srgbClr val="FF0000"/>
                </a:solidFill>
              </a:rPr>
              <a:t>Melting points  and Boiling  points </a:t>
            </a:r>
            <a:r>
              <a:rPr lang="en-US" sz="4000" dirty="0" smtClean="0"/>
              <a:t>are </a:t>
            </a:r>
            <a:r>
              <a:rPr lang="en-US" sz="4000" b="1" u="sng" dirty="0" smtClean="0">
                <a:solidFill>
                  <a:srgbClr val="FF0000"/>
                </a:solidFill>
              </a:rPr>
              <a:t>LOWER</a:t>
            </a:r>
            <a:r>
              <a:rPr lang="en-US" sz="4000" dirty="0" smtClean="0"/>
              <a:t> than those of ionic compounds</a:t>
            </a:r>
          </a:p>
          <a:p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Conductivity--</a:t>
            </a:r>
            <a:r>
              <a:rPr lang="en-US" dirty="0" smtClean="0">
                <a:solidFill>
                  <a:srgbClr val="FF0000"/>
                </a:solidFill>
              </a:rPr>
              <a:t>-NO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Covalent compounds are </a:t>
            </a:r>
            <a:r>
              <a:rPr lang="en-US" sz="4000" dirty="0" smtClean="0">
                <a:solidFill>
                  <a:srgbClr val="FF0000"/>
                </a:solidFill>
              </a:rPr>
              <a:t>not made of ions</a:t>
            </a:r>
            <a:r>
              <a:rPr lang="en-US" sz="4000" dirty="0" smtClean="0"/>
              <a:t> so when they dissolve, they </a:t>
            </a:r>
            <a:r>
              <a:rPr lang="en-US" sz="4000" b="1" dirty="0" smtClean="0"/>
              <a:t>do not </a:t>
            </a:r>
            <a:r>
              <a:rPr lang="en-US" sz="4000" dirty="0" smtClean="0"/>
              <a:t>allow a </a:t>
            </a:r>
            <a:r>
              <a:rPr lang="en-US" sz="4000" b="1" dirty="0" smtClean="0">
                <a:solidFill>
                  <a:srgbClr val="FF0000"/>
                </a:solidFill>
              </a:rPr>
              <a:t>current to flow.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763538727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352800"/>
            <a:ext cx="3276600" cy="3030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Structural formula?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Letters, symbols and bonds that show relative position of atoms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</p:txBody>
      </p:sp>
      <p:pic>
        <p:nvPicPr>
          <p:cNvPr id="34818" name="Picture 2" descr="http://biochemhelp.com/images/PH3-lewis-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00400"/>
            <a:ext cx="2619375" cy="2009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complete a structural formula for covalent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predict the central atom (the one that can make the most bonds typically)</a:t>
            </a:r>
          </a:p>
          <a:p>
            <a:r>
              <a:rPr lang="en-US" sz="4000" dirty="0" smtClean="0"/>
              <a:t>2. draw the Lewis diagram for each atom (with central in middle)</a:t>
            </a:r>
          </a:p>
          <a:p>
            <a:r>
              <a:rPr lang="en-US" sz="4000" dirty="0" smtClean="0"/>
              <a:t>3. determine the number of bonding pairs (lone electrons)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complete a structural formula for covalent compounds?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dirty="0" smtClean="0"/>
              <a:t>4. bond unpaired electrons to central atom (make pairs)</a:t>
            </a:r>
          </a:p>
          <a:p>
            <a:r>
              <a:rPr lang="en-US" sz="4000" dirty="0" smtClean="0"/>
              <a:t>5. determine if any double or triple bonds are needed (any </a:t>
            </a:r>
            <a:r>
              <a:rPr lang="en-US" sz="4000" dirty="0" err="1" smtClean="0"/>
              <a:t>lones</a:t>
            </a:r>
            <a:r>
              <a:rPr lang="en-US" sz="4000" dirty="0" smtClean="0"/>
              <a:t> need pairs?)</a:t>
            </a:r>
          </a:p>
          <a:p>
            <a:r>
              <a:rPr lang="en-US" sz="4000" dirty="0" smtClean="0"/>
              <a:t>6. check that all have a full octet (except Hydrogen)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Coordinate covalent bonds and 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Coordinate covalent bonds- </a:t>
            </a:r>
            <a:r>
              <a:rPr lang="en-US" sz="3600" dirty="0" smtClean="0"/>
              <a:t>when one atom donates both electrons to be shared by another atom/ion that needs 2 electrons to be stable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Polyatomic ion- </a:t>
            </a:r>
            <a:r>
              <a:rPr lang="en-US" sz="3600" dirty="0" smtClean="0"/>
              <a:t>ion with covalent bonds some of which can be coordinate covalent bonds.</a:t>
            </a:r>
          </a:p>
          <a:p>
            <a:pPr lvl="1"/>
            <a:r>
              <a:rPr lang="en-US" sz="3200" dirty="0" smtClean="0"/>
              <a:t>Back of your periodic table</a:t>
            </a:r>
          </a:p>
          <a:p>
            <a:r>
              <a:rPr lang="en-US" sz="3600" dirty="0" smtClean="0"/>
              <a:t>Example  NH</a:t>
            </a:r>
            <a:r>
              <a:rPr lang="en-US" sz="3600" baseline="-25000" dirty="0" smtClean="0"/>
              <a:t>4</a:t>
            </a:r>
            <a:r>
              <a:rPr lang="en-US" sz="3600" baseline="30000" dirty="0" smtClean="0"/>
              <a:t>+</a:t>
            </a:r>
            <a:endParaRPr lang="en-US" sz="36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Expanded Octets (Exceptions to the octet rule)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Phosphorus</a:t>
            </a:r>
            <a:r>
              <a:rPr lang="en-US" sz="4000" dirty="0" smtClean="0"/>
              <a:t> can make:</a:t>
            </a:r>
          </a:p>
          <a:p>
            <a:pPr lvl="1"/>
            <a:r>
              <a:rPr lang="en-US" sz="4000" dirty="0" smtClean="0"/>
              <a:t>3 bonds</a:t>
            </a:r>
          </a:p>
          <a:p>
            <a:pPr lvl="1"/>
            <a:r>
              <a:rPr lang="en-US" sz="4000" dirty="0" smtClean="0"/>
              <a:t>6 bonds</a:t>
            </a:r>
          </a:p>
          <a:p>
            <a:pPr lvl="1"/>
            <a:r>
              <a:rPr lang="en-US" sz="4000" dirty="0" smtClean="0"/>
              <a:t>5 bonds</a:t>
            </a:r>
          </a:p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Sulfur</a:t>
            </a:r>
            <a:r>
              <a:rPr lang="en-US" sz="4000" dirty="0" smtClean="0"/>
              <a:t> can make:</a:t>
            </a:r>
          </a:p>
          <a:p>
            <a:pPr lvl="1"/>
            <a:r>
              <a:rPr lang="en-US" sz="4000" dirty="0" smtClean="0"/>
              <a:t>6 bonds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Xenon</a:t>
            </a:r>
            <a:r>
              <a:rPr lang="en-US" sz="4000" dirty="0" smtClean="0"/>
              <a:t> can make:</a:t>
            </a:r>
          </a:p>
          <a:p>
            <a:pPr lvl="1"/>
            <a:r>
              <a:rPr lang="en-US" sz="4000" dirty="0" smtClean="0"/>
              <a:t>6 bonds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Boron</a:t>
            </a:r>
            <a:r>
              <a:rPr lang="en-US" sz="4000" dirty="0" smtClean="0"/>
              <a:t> can make:</a:t>
            </a:r>
          </a:p>
          <a:p>
            <a:pPr lvl="1"/>
            <a:r>
              <a:rPr lang="en-US" sz="4000" dirty="0" smtClean="0"/>
              <a:t>3 bonds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Covalent bond- </a:t>
            </a:r>
            <a:r>
              <a:rPr lang="en-US" sz="3600" dirty="0" smtClean="0"/>
              <a:t>chemical bond that results from sharing valence electrons in a </a:t>
            </a:r>
            <a:r>
              <a:rPr lang="en-US" sz="3600" dirty="0" smtClean="0">
                <a:solidFill>
                  <a:srgbClr val="FF0000"/>
                </a:solidFill>
              </a:rPr>
              <a:t>NON-ionic compound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Always between 2 Nonmetals</a:t>
            </a:r>
          </a:p>
          <a:p>
            <a:pPr lvl="1"/>
            <a:r>
              <a:rPr lang="en-US" sz="3600" dirty="0" smtClean="0"/>
              <a:t>Ex: Fluorine atoms share 2 e- to become F</a:t>
            </a:r>
            <a:r>
              <a:rPr lang="en-US" sz="3600" baseline="-25000" dirty="0" smtClean="0"/>
              <a:t>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b="1" dirty="0" smtClean="0"/>
              <a:t>Molecule</a:t>
            </a:r>
            <a:r>
              <a:rPr lang="en-US" sz="4400" dirty="0" smtClean="0"/>
              <a:t>- formed when two or more atoms bond covalently</a:t>
            </a:r>
          </a:p>
          <a:p>
            <a:pPr lvl="1"/>
            <a:r>
              <a:rPr lang="en-US" sz="4400" dirty="0" smtClean="0"/>
              <a:t>Ex: 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O, C</a:t>
            </a:r>
            <a:r>
              <a:rPr lang="en-US" sz="4400" baseline="-25000" dirty="0" smtClean="0"/>
              <a:t>6</a:t>
            </a:r>
            <a:r>
              <a:rPr lang="en-US" sz="4400" dirty="0" smtClean="0"/>
              <a:t>H</a:t>
            </a:r>
            <a:r>
              <a:rPr lang="en-US" sz="4400" baseline="-25000" dirty="0" smtClean="0"/>
              <a:t>12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6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Diatomic Molecules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915400" cy="5410200"/>
          </a:xfrm>
        </p:spPr>
        <p:txBody>
          <a:bodyPr numCol="2">
            <a:normAutofit/>
          </a:bodyPr>
          <a:lstStyle/>
          <a:p>
            <a:r>
              <a:rPr lang="en-US" sz="3600" dirty="0" smtClean="0"/>
              <a:t>Formed when </a:t>
            </a:r>
            <a:r>
              <a:rPr lang="en-US" sz="3600" dirty="0" smtClean="0">
                <a:solidFill>
                  <a:srgbClr val="FF0000"/>
                </a:solidFill>
              </a:rPr>
              <a:t>2 atoms </a:t>
            </a:r>
            <a:r>
              <a:rPr lang="en-US" sz="3600" dirty="0" smtClean="0"/>
              <a:t>of each element </a:t>
            </a:r>
            <a:r>
              <a:rPr lang="en-US" sz="3600" dirty="0" smtClean="0">
                <a:solidFill>
                  <a:srgbClr val="FF0000"/>
                </a:solidFill>
              </a:rPr>
              <a:t>share electrons</a:t>
            </a:r>
          </a:p>
          <a:p>
            <a:r>
              <a:rPr lang="en-US" sz="3600" dirty="0" smtClean="0"/>
              <a:t>2 atoms molecules are </a:t>
            </a:r>
            <a:r>
              <a:rPr lang="en-US" sz="3600" dirty="0" smtClean="0">
                <a:solidFill>
                  <a:srgbClr val="FF0000"/>
                </a:solidFill>
              </a:rPr>
              <a:t>more stable </a:t>
            </a:r>
            <a:r>
              <a:rPr lang="en-US" sz="3600" dirty="0" smtClean="0"/>
              <a:t>than the individual atoms</a:t>
            </a:r>
          </a:p>
          <a:p>
            <a:pPr lvl="1"/>
            <a:r>
              <a:rPr lang="en-US" sz="3600" dirty="0" smtClean="0"/>
              <a:t>Pneumonic to remember </a:t>
            </a:r>
            <a:r>
              <a:rPr lang="en-US" sz="3600" dirty="0" err="1" smtClean="0"/>
              <a:t>diatomics</a:t>
            </a:r>
            <a:r>
              <a:rPr lang="en-US" sz="3600" dirty="0" smtClean="0"/>
              <a:t>: </a:t>
            </a:r>
            <a:r>
              <a:rPr lang="en-US" sz="3600" dirty="0" err="1" smtClean="0"/>
              <a:t>HOFBrINCl</a:t>
            </a:r>
            <a:endParaRPr lang="en-US" sz="3600" dirty="0" smtClean="0"/>
          </a:p>
          <a:p>
            <a:r>
              <a:rPr lang="en-US" sz="3600" dirty="0" smtClean="0"/>
              <a:t>Hydrogen (H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Oxygen (O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Fluorine (F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Bromine (Br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Iodine (I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Nitrogen (N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Chlorine (Cl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Formation of F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pic>
        <p:nvPicPr>
          <p:cNvPr id="4" name="Content Placeholder 3" descr="structure10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05000"/>
            <a:ext cx="8581293" cy="2133600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1295400" y="2895600"/>
            <a:ext cx="381000" cy="2514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981200" y="2819400"/>
            <a:ext cx="24384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209800" y="2743200"/>
            <a:ext cx="5410200" cy="2590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5486400"/>
            <a:ext cx="1565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Shared e-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5105400"/>
            <a:ext cx="3760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rest are unshared e-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Covalent Bond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800" dirty="0" smtClean="0"/>
              <a:t>2 e- are shared</a:t>
            </a:r>
          </a:p>
          <a:p>
            <a:r>
              <a:rPr lang="en-US" sz="4800" dirty="0" smtClean="0"/>
              <a:t>1 pair</a:t>
            </a:r>
          </a:p>
          <a:p>
            <a:endParaRPr lang="en-US" sz="4800" dirty="0" smtClean="0"/>
          </a:p>
          <a:p>
            <a:r>
              <a:rPr lang="en-US" sz="4800" dirty="0" smtClean="0"/>
              <a:t>H—H</a:t>
            </a:r>
          </a:p>
          <a:p>
            <a:endParaRPr lang="en-US" sz="4800" dirty="0" smtClean="0"/>
          </a:p>
          <a:p>
            <a:endParaRPr lang="en-US" dirty="0"/>
          </a:p>
        </p:txBody>
      </p:sp>
      <p:pic>
        <p:nvPicPr>
          <p:cNvPr id="4" name="Picture 3" descr="hydrogen atoms bond form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133600"/>
            <a:ext cx="3279648" cy="3596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Double Covalent Bond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4 e- are shared</a:t>
            </a:r>
          </a:p>
          <a:p>
            <a:r>
              <a:rPr lang="en-US" sz="4800" dirty="0" smtClean="0"/>
              <a:t>2 pairs</a:t>
            </a:r>
          </a:p>
          <a:p>
            <a:endParaRPr lang="en-US" sz="4800" dirty="0" smtClean="0"/>
          </a:p>
          <a:p>
            <a:r>
              <a:rPr lang="en-US" sz="4800" dirty="0" smtClean="0"/>
              <a:t>O=O</a:t>
            </a:r>
          </a:p>
        </p:txBody>
      </p:sp>
      <p:pic>
        <p:nvPicPr>
          <p:cNvPr id="4" name="Picture 3" descr="oxygen-molecule-formatio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4667250"/>
            <a:ext cx="744855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Triple Covalent Bond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6 e- are shared</a:t>
            </a:r>
          </a:p>
          <a:p>
            <a:r>
              <a:rPr lang="en-US" sz="4800" dirty="0" smtClean="0"/>
              <a:t>3 pairs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  <p:pic>
        <p:nvPicPr>
          <p:cNvPr id="4" name="Picture 3" descr="14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895600"/>
            <a:ext cx="8603786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9185</TotalTime>
  <Words>644</Words>
  <Application>Microsoft Office PowerPoint</Application>
  <PresentationFormat>On-screen Show (4:3)</PresentationFormat>
  <Paragraphs>96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LT 2: Covalent Bonding</vt:lpstr>
      <vt:lpstr>Why do atoms bond?</vt:lpstr>
      <vt:lpstr>VOCABULARY</vt:lpstr>
      <vt:lpstr>VOCABULARY</vt:lpstr>
      <vt:lpstr>Diatomic Molecules</vt:lpstr>
      <vt:lpstr>Formation of F2</vt:lpstr>
      <vt:lpstr>Single Covalent Bond</vt:lpstr>
      <vt:lpstr>Double Covalent Bond</vt:lpstr>
      <vt:lpstr>Triple Covalent Bond</vt:lpstr>
      <vt:lpstr>Bond Length/ Strength-  Inverse relationship</vt:lpstr>
      <vt:lpstr>Energy and Bonds</vt:lpstr>
      <vt:lpstr>Slide 12</vt:lpstr>
      <vt:lpstr>Example:</vt:lpstr>
      <vt:lpstr>EXOTHERMIC: Like a ball rolling down a hill (releasing potential energy)</vt:lpstr>
      <vt:lpstr>Energy and Bonds</vt:lpstr>
      <vt:lpstr>Slide 16</vt:lpstr>
      <vt:lpstr>Which is endothermic?</vt:lpstr>
      <vt:lpstr>simulation</vt:lpstr>
      <vt:lpstr>Solubility—LIKE DISSOLVES LIKE</vt:lpstr>
      <vt:lpstr>State of Matter</vt:lpstr>
      <vt:lpstr>Boiling/ Melting Points</vt:lpstr>
      <vt:lpstr>Conductivity---NO</vt:lpstr>
      <vt:lpstr>What is a Structural formula?</vt:lpstr>
      <vt:lpstr>How do you complete a structural formula for covalent compounds?</vt:lpstr>
      <vt:lpstr>How do you complete a structural formula for covalent compounds?</vt:lpstr>
      <vt:lpstr>Coordinate covalent bonds and polyatomic ions</vt:lpstr>
      <vt:lpstr>Expanded Octets (Exceptions to the octet rule)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 2: Covalent Bonding</dc:title>
  <dc:creator>ahouchens</dc:creator>
  <cp:lastModifiedBy>ahouchens</cp:lastModifiedBy>
  <cp:revision>313</cp:revision>
  <dcterms:created xsi:type="dcterms:W3CDTF">2014-12-08T13:47:09Z</dcterms:created>
  <dcterms:modified xsi:type="dcterms:W3CDTF">2018-01-05T21:23:45Z</dcterms:modified>
</cp:coreProperties>
</file>