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6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1A2801-EC8D-4241-BC50-41F814F575D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FE8DA3-0B01-4FF1-91B4-03724E745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12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340 </a:t>
            </a:r>
            <a:r>
              <a:rPr lang="en-US" dirty="0" err="1" smtClean="0"/>
              <a:t>mL</a:t>
            </a:r>
            <a:r>
              <a:rPr lang="en-US" dirty="0" smtClean="0"/>
              <a:t>=_________L</a:t>
            </a:r>
          </a:p>
          <a:p>
            <a:r>
              <a:rPr lang="en-US" dirty="0" smtClean="0"/>
              <a:t>1090 </a:t>
            </a:r>
            <a:r>
              <a:rPr lang="en-US" dirty="0" err="1" smtClean="0"/>
              <a:t>mL</a:t>
            </a:r>
            <a:r>
              <a:rPr lang="en-US" dirty="0" smtClean="0"/>
              <a:t>=________L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metric conversion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endParaRPr lang="en-US" baseline="-25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What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volume of water vapor </a:t>
            </a:r>
            <a:r>
              <a:rPr lang="en-US" dirty="0" smtClean="0">
                <a:sym typeface="Wingdings" pitchFamily="2" charset="2"/>
              </a:rPr>
              <a:t>would be produced if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45.8L of Oxygen </a:t>
            </a:r>
            <a:r>
              <a:rPr lang="en-US" dirty="0" smtClean="0">
                <a:sym typeface="Wingdings" pitchFamily="2" charset="2"/>
              </a:rPr>
              <a:t>are produced from the decomposition of hydrogen peroxide according to the above reaction?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 A</a:t>
            </a:r>
            <a:r>
              <a:rPr lang="en-US" dirty="0" smtClean="0">
                <a:sym typeface="Wingdings" pitchFamily="2" charset="2"/>
              </a:rPr>
              <a:t> mole A mole ratio L 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Example: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How much water would be produced in grams </a:t>
            </a:r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23.6 L of Oxygen </a:t>
            </a:r>
            <a:r>
              <a:rPr lang="en-US" dirty="0" smtClean="0">
                <a:sym typeface="Wingdings" pitchFamily="2" charset="2"/>
              </a:rPr>
              <a:t>were produced in the decomposition of hydrogen peroxide?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5: mass to volume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+  Mg(OH)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MgSO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 + 2H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baseline="-25000" dirty="0" smtClean="0">
              <a:sym typeface="Wingdings" pitchFamily="2" charset="2"/>
            </a:endParaRPr>
          </a:p>
          <a:p>
            <a:endParaRPr lang="en-US" baseline="-25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much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water vapor (liters) </a:t>
            </a:r>
            <a:r>
              <a:rPr lang="en-US" dirty="0" smtClean="0">
                <a:sym typeface="Wingdings" pitchFamily="2" charset="2"/>
              </a:rPr>
              <a:t>would be collected if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87.5 grams of Magnesium Hydroxide</a:t>
            </a:r>
            <a:r>
              <a:rPr lang="en-US" dirty="0" smtClean="0">
                <a:sym typeface="Wingdings" pitchFamily="2" charset="2"/>
              </a:rPr>
              <a:t> was used in the following reaction?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limiting reactant </a:t>
            </a:r>
            <a:r>
              <a:rPr lang="en-US" dirty="0" smtClean="0"/>
              <a:t>“LIMITS” the </a:t>
            </a:r>
            <a:r>
              <a:rPr lang="en-US" dirty="0" smtClean="0">
                <a:solidFill>
                  <a:srgbClr val="FF0000"/>
                </a:solidFill>
              </a:rPr>
              <a:t>amount of product </a:t>
            </a:r>
            <a:r>
              <a:rPr lang="en-US" dirty="0" smtClean="0"/>
              <a:t>a chemical reaction can produce.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Example: if you have 2 eggs and 3 loaves of bread and each piece of French toast requires 2 eggs, how much French toast can you make? Which reactant is limiting? Which is in excess?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excess reactant does NOT LIMIT the product. You have more than enough!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6: What is a limiting reactant (reagent) and excess reactant?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Typically limiting reactant problems are mass to mass problems.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KEY: SOLVE 2 PROBLEMS TO THE</a:t>
            </a:r>
            <a:r>
              <a:rPr lang="en-US" b="1" dirty="0" smtClean="0">
                <a:solidFill>
                  <a:srgbClr val="FF0000"/>
                </a:solidFill>
              </a:rPr>
              <a:t> SAME PRODUCT</a:t>
            </a:r>
            <a:r>
              <a:rPr lang="en-US" b="1" dirty="0" smtClean="0"/>
              <a:t>, </a:t>
            </a:r>
            <a:r>
              <a:rPr lang="en-US" dirty="0" smtClean="0"/>
              <a:t>WHICH EVER REACTANT MAKES </a:t>
            </a:r>
            <a:r>
              <a:rPr lang="en-US" dirty="0" smtClean="0">
                <a:solidFill>
                  <a:srgbClr val="FF0000"/>
                </a:solidFill>
              </a:rPr>
              <a:t>LESS PRODUCT </a:t>
            </a:r>
            <a:r>
              <a:rPr lang="en-US" dirty="0" smtClean="0"/>
              <a:t>IS YOUR </a:t>
            </a:r>
            <a:r>
              <a:rPr lang="en-US" dirty="0" smtClean="0">
                <a:solidFill>
                  <a:srgbClr val="FF0000"/>
                </a:solidFill>
              </a:rPr>
              <a:t>LIMITING REACTANT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limiting reactants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Identify the limiting reactant </a:t>
            </a:r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43.25 g of CaC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reacts with </a:t>
            </a:r>
            <a:r>
              <a:rPr lang="en-US" dirty="0" smtClean="0">
                <a:solidFill>
                  <a:srgbClr val="FF0000"/>
                </a:solidFill>
              </a:rPr>
              <a:t>33.71 g of water </a:t>
            </a:r>
            <a:r>
              <a:rPr lang="en-US" dirty="0" smtClean="0"/>
              <a:t>to produce Ca(OH)</a:t>
            </a:r>
            <a:r>
              <a:rPr lang="en-US" baseline="-25000" dirty="0" smtClean="0"/>
              <a:t>2</a:t>
            </a:r>
            <a:r>
              <a:rPr lang="en-US" dirty="0" smtClean="0"/>
              <a:t> and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Identify the limiting reactant </a:t>
            </a:r>
            <a:r>
              <a:rPr lang="en-US" dirty="0" smtClean="0"/>
              <a:t>when 6.33 g of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reacts with 5.92 g of </a:t>
            </a:r>
            <a:r>
              <a:rPr lang="en-US" dirty="0" err="1" smtClean="0"/>
              <a:t>NaOH</a:t>
            </a:r>
            <a:r>
              <a:rPr lang="en-US" dirty="0" smtClean="0"/>
              <a:t> to produce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and water.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Percent yield </a:t>
            </a:r>
            <a:r>
              <a:rPr lang="en-US" dirty="0" smtClean="0"/>
              <a:t>indicates the </a:t>
            </a:r>
            <a:r>
              <a:rPr lang="en-US" dirty="0" smtClean="0">
                <a:solidFill>
                  <a:srgbClr val="FF0000"/>
                </a:solidFill>
              </a:rPr>
              <a:t>efficiency</a:t>
            </a:r>
            <a:r>
              <a:rPr lang="en-US" dirty="0" smtClean="0"/>
              <a:t> of a reaction OR </a:t>
            </a:r>
            <a:r>
              <a:rPr lang="en-US" dirty="0" smtClean="0">
                <a:solidFill>
                  <a:srgbClr val="FF0000"/>
                </a:solidFill>
              </a:rPr>
              <a:t>how effective </a:t>
            </a:r>
            <a:r>
              <a:rPr lang="en-US" dirty="0" smtClean="0"/>
              <a:t>the reaction was at </a:t>
            </a:r>
            <a:r>
              <a:rPr lang="en-US" u="sng" dirty="0" smtClean="0"/>
              <a:t>producing the desired amount of product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Actual yield-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recovered amount </a:t>
            </a:r>
            <a:r>
              <a:rPr lang="en-US" dirty="0" smtClean="0"/>
              <a:t>from the lab, what you </a:t>
            </a:r>
            <a:r>
              <a:rPr lang="en-US" dirty="0" smtClean="0">
                <a:solidFill>
                  <a:srgbClr val="FF0000"/>
                </a:solidFill>
              </a:rPr>
              <a:t>actually got </a:t>
            </a:r>
            <a:r>
              <a:rPr lang="en-US" dirty="0" smtClean="0"/>
              <a:t>out of the reaction.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Theoretical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mathematical amount </a:t>
            </a:r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“should” get </a:t>
            </a:r>
            <a:r>
              <a:rPr lang="en-US" dirty="0" smtClean="0"/>
              <a:t>from the reaction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7 What does </a:t>
            </a:r>
            <a:r>
              <a:rPr lang="en-US" dirty="0" smtClean="0">
                <a:solidFill>
                  <a:srgbClr val="FF0000"/>
                </a:solidFill>
              </a:rPr>
              <a:t>percent yield </a:t>
            </a:r>
            <a:r>
              <a:rPr lang="en-US" dirty="0" smtClean="0"/>
              <a:t>of a reaction measure?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4.1 g of Cr </a:t>
            </a:r>
            <a:r>
              <a:rPr lang="en-US" dirty="0" smtClean="0"/>
              <a:t>is heated with </a:t>
            </a:r>
            <a:r>
              <a:rPr lang="en-US" dirty="0" smtClean="0">
                <a:solidFill>
                  <a:srgbClr val="FF0000"/>
                </a:solidFill>
              </a:rPr>
              <a:t>9.3 g of Cl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</a:t>
            </a:r>
            <a:r>
              <a:rPr lang="en-US" b="1" dirty="0" smtClean="0"/>
              <a:t>what mass of CrCl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dirty="0" smtClean="0"/>
              <a:t>could be produced? If the </a:t>
            </a:r>
            <a:r>
              <a:rPr lang="en-US" dirty="0" smtClean="0">
                <a:solidFill>
                  <a:srgbClr val="FF0000"/>
                </a:solidFill>
              </a:rPr>
              <a:t>recovered amount is 9.7 g </a:t>
            </a:r>
            <a:r>
              <a:rPr lang="en-US" dirty="0" smtClean="0"/>
              <a:t>of CrCl</a:t>
            </a:r>
            <a:r>
              <a:rPr lang="en-US" baseline="-25000" dirty="0" smtClean="0"/>
              <a:t>3</a:t>
            </a:r>
            <a:r>
              <a:rPr lang="en-US" dirty="0" smtClean="0"/>
              <a:t>, what is the </a:t>
            </a:r>
            <a:r>
              <a:rPr lang="en-US" b="1" dirty="0" smtClean="0">
                <a:solidFill>
                  <a:srgbClr val="FF0000"/>
                </a:solidFill>
              </a:rPr>
              <a:t>percent yield</a:t>
            </a:r>
            <a:r>
              <a:rPr lang="en-US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yield= (actual/theoretical) x 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</a:t>
            </a:r>
            <a:r>
              <a:rPr lang="en-US" dirty="0" err="1" smtClean="0">
                <a:solidFill>
                  <a:srgbClr val="FF0000"/>
                </a:solidFill>
              </a:rPr>
              <a:t>stoichiometry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/>
              <a:t>The study of the </a:t>
            </a:r>
            <a:r>
              <a:rPr lang="en-US" dirty="0" smtClean="0">
                <a:solidFill>
                  <a:srgbClr val="FF0000"/>
                </a:solidFill>
              </a:rPr>
              <a:t>quantitative relationships </a:t>
            </a:r>
            <a:r>
              <a:rPr lang="en-US" dirty="0" smtClean="0"/>
              <a:t>between the </a:t>
            </a:r>
            <a:r>
              <a:rPr lang="en-US" dirty="0" smtClean="0">
                <a:solidFill>
                  <a:srgbClr val="FF0000"/>
                </a:solidFill>
              </a:rPr>
              <a:t>amount of reactants </a:t>
            </a:r>
            <a:r>
              <a:rPr lang="en-US" dirty="0" smtClean="0"/>
              <a:t>used and the </a:t>
            </a:r>
            <a:r>
              <a:rPr lang="en-US" dirty="0" smtClean="0">
                <a:solidFill>
                  <a:srgbClr val="FF0000"/>
                </a:solidFill>
              </a:rPr>
              <a:t>amount of products </a:t>
            </a:r>
            <a:r>
              <a:rPr lang="en-US" dirty="0" smtClean="0"/>
              <a:t>formed by a chemical reaction.</a:t>
            </a:r>
          </a:p>
          <a:p>
            <a:pPr lvl="1"/>
            <a:r>
              <a:rPr lang="en-US" dirty="0" smtClean="0"/>
              <a:t>Similar to BAKING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 </a:t>
            </a:r>
            <a:r>
              <a:rPr lang="en-US" dirty="0" err="1" smtClean="0"/>
              <a:t>Stoichiometry</a:t>
            </a:r>
            <a:r>
              <a:rPr lang="en-US" dirty="0" smtClean="0"/>
              <a:t> Intro and Mole Ratios</a:t>
            </a:r>
            <a:endParaRPr lang="en-US" dirty="0"/>
          </a:p>
        </p:txBody>
      </p:sp>
      <p:pic>
        <p:nvPicPr>
          <p:cNvPr id="9218" name="Picture 2" descr="https://encrypted-tbn3.gstatic.com/images?q=tbn:ANd9GcSR0vFXgzP0vvSAG1JbaKLUJPIrCDDhK93aYpLDqBE9IqOBU6i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183702"/>
            <a:ext cx="4905375" cy="3674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mass of </a:t>
            </a:r>
            <a:r>
              <a:rPr lang="en-US" dirty="0" err="1" smtClean="0">
                <a:solidFill>
                  <a:srgbClr val="FF0000"/>
                </a:solidFill>
              </a:rPr>
              <a:t>CdS</a:t>
            </a:r>
            <a:r>
              <a:rPr lang="en-US" dirty="0" smtClean="0">
                <a:solidFill>
                  <a:srgbClr val="FF0000"/>
                </a:solidFill>
              </a:rPr>
              <a:t> is produced </a:t>
            </a:r>
            <a:r>
              <a:rPr lang="en-US" dirty="0" smtClean="0"/>
              <a:t>if </a:t>
            </a:r>
            <a:r>
              <a:rPr lang="en-US" b="1" dirty="0" smtClean="0"/>
              <a:t>8.47 g of </a:t>
            </a:r>
            <a:r>
              <a:rPr lang="en-US" b="1" dirty="0" err="1" smtClean="0"/>
              <a:t>Cd</a:t>
            </a:r>
            <a:r>
              <a:rPr lang="en-US" b="1" dirty="0" smtClean="0"/>
              <a:t> reacts with excess Sulfur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8.8 grams of </a:t>
            </a:r>
            <a:r>
              <a:rPr lang="en-US" dirty="0" err="1" smtClean="0">
                <a:solidFill>
                  <a:srgbClr val="FF0000"/>
                </a:solidFill>
              </a:rPr>
              <a:t>CdS</a:t>
            </a:r>
            <a:r>
              <a:rPr lang="en-US" dirty="0" smtClean="0">
                <a:solidFill>
                  <a:srgbClr val="FF0000"/>
                </a:solidFill>
              </a:rPr>
              <a:t> was recovered</a:t>
            </a:r>
            <a:r>
              <a:rPr lang="en-US" dirty="0" smtClean="0"/>
              <a:t>, what was the </a:t>
            </a:r>
            <a:r>
              <a:rPr lang="en-US" dirty="0" smtClean="0">
                <a:solidFill>
                  <a:srgbClr val="FF0000"/>
                </a:solidFill>
              </a:rPr>
              <a:t>percent yield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Percent Yield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Given unit A</a:t>
            </a:r>
            <a:r>
              <a:rPr lang="en-US" b="1" dirty="0" smtClean="0">
                <a:sym typeface="Wingdings" pitchFamily="2" charset="2"/>
              </a:rPr>
              <a:t> mol 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MOLE RATIO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NEW unit B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Where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 is the starting substance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 is the substance </a:t>
            </a:r>
            <a:r>
              <a:rPr lang="en-US" dirty="0" smtClean="0">
                <a:sym typeface="Wingdings" pitchFamily="2" charset="2"/>
              </a:rPr>
              <a:t>you end with.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 example of </a:t>
            </a:r>
            <a:r>
              <a:rPr lang="en-US" b="1" dirty="0" smtClean="0">
                <a:sym typeface="Wingdings" pitchFamily="2" charset="2"/>
              </a:rPr>
              <a:t>the butter is A </a:t>
            </a:r>
            <a:r>
              <a:rPr lang="en-US" dirty="0" smtClean="0">
                <a:sym typeface="Wingdings" pitchFamily="2" charset="2"/>
              </a:rPr>
              <a:t>and the</a:t>
            </a:r>
            <a:r>
              <a:rPr lang="en-US" b="1" dirty="0" smtClean="0">
                <a:sym typeface="Wingdings" pitchFamily="2" charset="2"/>
              </a:rPr>
              <a:t> brownies are B </a:t>
            </a:r>
            <a:r>
              <a:rPr lang="en-US" dirty="0" smtClean="0">
                <a:sym typeface="Wingdings" pitchFamily="2" charset="2"/>
              </a:rPr>
              <a:t>in our baking analogy.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general flow for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err="1" smtClean="0"/>
              <a:t>stoichiometry</a:t>
            </a:r>
            <a:r>
              <a:rPr lang="en-US" dirty="0" smtClean="0"/>
              <a:t> problems?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mole ratio is the ratio between the number of moles of any 2 substances in a balanced chemical equation.</a:t>
            </a:r>
          </a:p>
          <a:p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VERY important to </a:t>
            </a:r>
            <a:r>
              <a:rPr lang="en-US" dirty="0" err="1" smtClean="0">
                <a:solidFill>
                  <a:srgbClr val="FF0000"/>
                </a:solidFill>
              </a:rPr>
              <a:t>stoichiometry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problems because </a:t>
            </a:r>
            <a:r>
              <a:rPr lang="en-US" b="1" u="sng" dirty="0" smtClean="0"/>
              <a:t>it allows you to transfer from substance A (starting sub.) to substance B (ending sub.)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RELATE the reactants and products quantitatively.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mole ratio and why are they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en-US" dirty="0" smtClean="0"/>
              <a:t>Mole B/ Mole A</a:t>
            </a:r>
          </a:p>
          <a:p>
            <a:endParaRPr lang="en-US" dirty="0" smtClean="0"/>
          </a:p>
          <a:p>
            <a:r>
              <a:rPr lang="en-US" dirty="0" smtClean="0"/>
              <a:t>Example: 2K  + Br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2KBr</a:t>
            </a:r>
          </a:p>
          <a:p>
            <a:r>
              <a:rPr lang="en-US" dirty="0" smtClean="0">
                <a:sym typeface="Wingdings" pitchFamily="2" charset="2"/>
              </a:rPr>
              <a:t>If 6 moles of K are used, how many moles of </a:t>
            </a:r>
            <a:r>
              <a:rPr lang="en-US" dirty="0" err="1" smtClean="0">
                <a:sym typeface="Wingdings" pitchFamily="2" charset="2"/>
              </a:rPr>
              <a:t>KBr</a:t>
            </a:r>
            <a:r>
              <a:rPr lang="en-US" dirty="0" smtClean="0">
                <a:sym typeface="Wingdings" pitchFamily="2" charset="2"/>
              </a:rPr>
              <a:t> could be produced?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many moles of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are needed to completely react with 18 moles of K?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to mole 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</a:t>
            </a:r>
            <a:r>
              <a:rPr lang="en-US" dirty="0" smtClean="0">
                <a:sym typeface="Wingdings" pitchFamily="2" charset="2"/>
              </a:rPr>
              <a:t> mole A MOLE RATIO </a:t>
            </a:r>
            <a:r>
              <a:rPr lang="en-US" dirty="0" err="1" smtClean="0">
                <a:sym typeface="Wingdings" pitchFamily="2" charset="2"/>
              </a:rPr>
              <a:t>gB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Example: 2K  +Br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 2KBr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34 grams of Potassium </a:t>
            </a:r>
            <a:r>
              <a:rPr lang="en-US" dirty="0" smtClean="0">
                <a:sym typeface="Wingdings" pitchFamily="2" charset="2"/>
              </a:rPr>
              <a:t>are used in the lab with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excess Bromine gas </a:t>
            </a:r>
            <a:r>
              <a:rPr lang="en-US" dirty="0" smtClean="0">
                <a:sym typeface="Wingdings" pitchFamily="2" charset="2"/>
              </a:rPr>
              <a:t>how much </a:t>
            </a:r>
            <a:r>
              <a:rPr lang="en-US" b="1" u="sng" dirty="0" smtClean="0">
                <a:sym typeface="Wingdings" pitchFamily="2" charset="2"/>
              </a:rPr>
              <a:t>Potassium Bromide could be produced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2: mass to mass </a:t>
            </a:r>
            <a:r>
              <a:rPr lang="en-US" dirty="0" err="1" smtClean="0"/>
              <a:t>stoichiometry</a:t>
            </a:r>
            <a:r>
              <a:rPr lang="en-US" dirty="0" smtClean="0"/>
              <a:t>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 A </a:t>
            </a:r>
            <a:r>
              <a:rPr lang="en-US" dirty="0" smtClean="0">
                <a:sym typeface="Wingdings" pitchFamily="2" charset="2"/>
              </a:rPr>
              <a:t> mole A MOLE RAIO particles 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Example: 2K  +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2KBr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69 grams of potassium </a:t>
            </a:r>
            <a:r>
              <a:rPr lang="en-US" dirty="0" smtClean="0">
                <a:sym typeface="Wingdings" pitchFamily="2" charset="2"/>
              </a:rPr>
              <a:t>is used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how many molecules of Bromine gas </a:t>
            </a:r>
            <a:r>
              <a:rPr lang="en-US" dirty="0" smtClean="0">
                <a:sym typeface="Wingdings" pitchFamily="2" charset="2"/>
              </a:rPr>
              <a:t>would be needed to completely react and form potassium bromide?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3: Mass to particle </a:t>
            </a:r>
            <a:r>
              <a:rPr lang="en-US" dirty="0" err="1" smtClean="0"/>
              <a:t>stoichiometry</a:t>
            </a:r>
            <a:r>
              <a:rPr lang="en-US" dirty="0" smtClean="0"/>
              <a:t>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2K  +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2KBr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7.56 x 10</a:t>
            </a:r>
            <a:r>
              <a:rPr lang="en-US" baseline="30000" dirty="0" smtClean="0">
                <a:solidFill>
                  <a:srgbClr val="FF0000"/>
                </a:solidFill>
                <a:sym typeface="Wingdings" pitchFamily="2" charset="2"/>
              </a:rPr>
              <a:t>24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atoms of Potassium </a:t>
            </a:r>
            <a:r>
              <a:rPr lang="en-US" dirty="0" smtClean="0">
                <a:sym typeface="Wingdings" pitchFamily="2" charset="2"/>
              </a:rPr>
              <a:t>are used then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how much (grams) Potassium Bromide </a:t>
            </a:r>
            <a:r>
              <a:rPr lang="en-US" dirty="0" smtClean="0">
                <a:sym typeface="Wingdings" pitchFamily="2" charset="2"/>
              </a:rPr>
              <a:t>would be produced with </a:t>
            </a:r>
            <a:r>
              <a:rPr lang="en-US" b="1" dirty="0" smtClean="0">
                <a:sym typeface="Wingdings" pitchFamily="2" charset="2"/>
              </a:rPr>
              <a:t>excess Bromine gas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 A</a:t>
            </a:r>
            <a:r>
              <a:rPr lang="en-US" dirty="0" smtClean="0">
                <a:sym typeface="Wingdings" pitchFamily="2" charset="2"/>
              </a:rPr>
              <a:t> mole A MOLE RATIO L 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Example: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much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oxygen gas</a:t>
            </a:r>
            <a:r>
              <a:rPr lang="en-US" dirty="0" smtClean="0">
                <a:sym typeface="Wingdings" pitchFamily="2" charset="2"/>
              </a:rPr>
              <a:t> would be produced if the decomposition of hydrogen peroxide produced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100 L it water vapor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4: volume to volume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4848</TotalTime>
  <Words>812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Ch. 12 Stoichiometry</vt:lpstr>
      <vt:lpstr>Lesson 1: Stoichiometry Intro and Mole Ratios</vt:lpstr>
      <vt:lpstr>What is the general flow for ALL stoichiometry problems?</vt:lpstr>
      <vt:lpstr>What is a mole ratio and why are they important?</vt:lpstr>
      <vt:lpstr>Mole to mole ratio</vt:lpstr>
      <vt:lpstr>Lesson 2: mass to mass stoichiometry problems</vt:lpstr>
      <vt:lpstr>Lesson 3: Mass to particle stoichiometry problems</vt:lpstr>
      <vt:lpstr>Another example</vt:lpstr>
      <vt:lpstr>Lesson 4: volume to volume</vt:lpstr>
      <vt:lpstr>Quick metric conversion lesson</vt:lpstr>
      <vt:lpstr>Another example</vt:lpstr>
      <vt:lpstr>Lesson 5: mass to volume</vt:lpstr>
      <vt:lpstr>Another example</vt:lpstr>
      <vt:lpstr>Lesson 6: What is a limiting reactant (reagent) and excess reactant?</vt:lpstr>
      <vt:lpstr>Solving for limiting reactants</vt:lpstr>
      <vt:lpstr>Example</vt:lpstr>
      <vt:lpstr>Example</vt:lpstr>
      <vt:lpstr>Lesson 7 What does percent yield of a reaction measure?</vt:lpstr>
      <vt:lpstr>Percent yield= (actual/theoretical) x 100</vt:lpstr>
      <vt:lpstr>Percent Yield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12 Stoichiometry</dc:title>
  <dc:creator>rsalyer</dc:creator>
  <cp:lastModifiedBy>ahouchens</cp:lastModifiedBy>
  <cp:revision>7</cp:revision>
  <dcterms:created xsi:type="dcterms:W3CDTF">2016-03-17T14:12:38Z</dcterms:created>
  <dcterms:modified xsi:type="dcterms:W3CDTF">2017-03-08T17:47:30Z</dcterms:modified>
</cp:coreProperties>
</file>