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0" r:id="rId14"/>
    <p:sldId id="279" r:id="rId15"/>
    <p:sldId id="266" r:id="rId16"/>
    <p:sldId id="278" r:id="rId17"/>
    <p:sldId id="267" r:id="rId18"/>
    <p:sldId id="268" r:id="rId19"/>
    <p:sldId id="271" r:id="rId20"/>
    <p:sldId id="280" r:id="rId21"/>
    <p:sldId id="281" r:id="rId22"/>
    <p:sldId id="291" r:id="rId23"/>
    <p:sldId id="269" r:id="rId24"/>
    <p:sldId id="270" r:id="rId25"/>
    <p:sldId id="273" r:id="rId26"/>
    <p:sldId id="292" r:id="rId27"/>
    <p:sldId id="272" r:id="rId28"/>
    <p:sldId id="28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33E58F8-CE93-4F21-926D-4F723EA8F435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FF59C1-9CFE-4B0A-9503-3FF5A4FCC9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States of Matter (Ch. 12) and Gas Laws (Ch. 13)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LT1: KM theory and states of matter</a:t>
            </a:r>
          </a:p>
          <a:p>
            <a:r>
              <a:rPr lang="en-US" dirty="0" smtClean="0"/>
              <a:t>LT2: Gas Laws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 Pressure reading and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must an airplane cabin be pressurized?</a:t>
            </a:r>
            <a:endParaRPr lang="en-US" dirty="0"/>
          </a:p>
        </p:txBody>
      </p:sp>
      <p:pic>
        <p:nvPicPr>
          <p:cNvPr id="25602" name="Picture 2" descr="http://avimotive.com/wp-content/uploads/2015/09/image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914900" cy="321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Lesson 4: Forces of Attraction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Obj. 6 What is the difference between </a:t>
            </a:r>
            <a:r>
              <a:rPr lang="en-US" sz="3200" dirty="0" err="1" smtClean="0">
                <a:solidFill>
                  <a:srgbClr val="FF0000"/>
                </a:solidFill>
              </a:rPr>
              <a:t>INTRA</a:t>
            </a:r>
            <a:r>
              <a:rPr lang="en-US" sz="3200" dirty="0" err="1" smtClean="0"/>
              <a:t>molecular</a:t>
            </a:r>
            <a:r>
              <a:rPr lang="en-US" sz="3200" dirty="0" smtClean="0"/>
              <a:t> and </a:t>
            </a:r>
            <a:r>
              <a:rPr lang="en-US" sz="3200" dirty="0" err="1" smtClean="0">
                <a:solidFill>
                  <a:srgbClr val="FF0000"/>
                </a:solidFill>
              </a:rPr>
              <a:t>INTER</a:t>
            </a:r>
            <a:r>
              <a:rPr lang="en-US" sz="3200" dirty="0" err="1" smtClean="0"/>
              <a:t>molecular</a:t>
            </a:r>
            <a:r>
              <a:rPr lang="en-US" sz="3200" dirty="0" smtClean="0"/>
              <a:t> forces?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Intra</a:t>
            </a:r>
            <a:r>
              <a:rPr lang="en-US" dirty="0" smtClean="0"/>
              <a:t> is within the molecule  (ionic, covalent, metallic)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</a:t>
            </a:r>
            <a:r>
              <a:rPr lang="en-US" dirty="0" smtClean="0"/>
              <a:t> is between two neighboring molecules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16847"/>
          <a:ext cx="8229600" cy="6717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75235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Intermolecular Force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Description/Illustration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Properties</a:t>
                      </a:r>
                      <a:endParaRPr lang="en-US" dirty="0"/>
                    </a:p>
                  </a:txBody>
                  <a:tcPr/>
                </a:tc>
              </a:tr>
              <a:tr h="2822718">
                <a:tc>
                  <a:txBody>
                    <a:bodyPr/>
                    <a:lstStyle/>
                    <a:p>
                      <a:r>
                        <a:rPr lang="en-US" dirty="0" smtClean="0"/>
                        <a:t>London Dispersion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Temp. shifts in density of electrons.</a:t>
                      </a:r>
                      <a:r>
                        <a:rPr lang="en-US" baseline="0" dirty="0" smtClean="0"/>
                        <a:t> (The more electrons the stronger the attraction) All molecules have.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Gases</a:t>
                      </a:r>
                    </a:p>
                    <a:p>
                      <a:r>
                        <a:rPr lang="en-US" dirty="0" smtClean="0"/>
                        <a:t>Low BP</a:t>
                      </a:r>
                    </a:p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MP</a:t>
                      </a:r>
                      <a:endParaRPr lang="en-US" dirty="0"/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r>
                        <a:rPr lang="en-US" dirty="0" smtClean="0"/>
                        <a:t>Dipole-Dipole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permanent</a:t>
                      </a:r>
                      <a:r>
                        <a:rPr lang="en-US" baseline="0" dirty="0" smtClean="0"/>
                        <a:t> dipoles. Opposite ends attract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Gases or liquids</a:t>
                      </a:r>
                    </a:p>
                    <a:p>
                      <a:r>
                        <a:rPr lang="en-US" dirty="0" smtClean="0"/>
                        <a:t>Higher BP</a:t>
                      </a:r>
                    </a:p>
                    <a:p>
                      <a:r>
                        <a:rPr lang="en-US" dirty="0" smtClean="0"/>
                        <a:t>Higher MP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/>
          <a:lstStyle/>
          <a:p>
            <a:r>
              <a:rPr lang="en-US" dirty="0" smtClean="0"/>
              <a:t>Intermolecular Forces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286000"/>
                <a:gridCol w="18288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dirty="0" smtClean="0"/>
                        <a:t>Hydrogen Bonding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Special case of Dipole where H is bound</a:t>
                      </a:r>
                      <a:r>
                        <a:rPr lang="en-US" baseline="0" dirty="0" smtClean="0"/>
                        <a:t> to O,N, F and the large </a:t>
                      </a:r>
                      <a:r>
                        <a:rPr lang="en-US" baseline="0" dirty="0" err="1" smtClean="0"/>
                        <a:t>electronegativity</a:t>
                      </a:r>
                      <a:r>
                        <a:rPr lang="en-US" baseline="0" dirty="0" smtClean="0"/>
                        <a:t> difference creates a strong 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Liquids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Highest BP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Highest</a:t>
                      </a:r>
                      <a:r>
                        <a:rPr lang="en-US" baseline="0" dirty="0" smtClean="0"/>
                        <a:t> MP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5: IMF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Lesson 6: Prop. Of Liquids and Solids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Obj. 7 What determines the </a:t>
            </a:r>
            <a:r>
              <a:rPr lang="en-US" sz="2400" dirty="0" smtClean="0">
                <a:solidFill>
                  <a:srgbClr val="FF0000"/>
                </a:solidFill>
              </a:rPr>
              <a:t>properties of a liquid</a:t>
            </a:r>
            <a:r>
              <a:rPr lang="en-US" sz="2400" dirty="0" smtClean="0"/>
              <a:t>?--- the </a:t>
            </a:r>
            <a:r>
              <a:rPr lang="en-US" sz="2400" dirty="0" smtClean="0">
                <a:solidFill>
                  <a:srgbClr val="FF0000"/>
                </a:solidFill>
              </a:rPr>
              <a:t>strength of the forces of attraction </a:t>
            </a:r>
            <a:r>
              <a:rPr lang="en-US" sz="2400" dirty="0" smtClean="0"/>
              <a:t>between the molecules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35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92484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US" dirty="0"/>
                    </a:p>
                  </a:txBody>
                  <a:tcPr/>
                </a:tc>
              </a:tr>
              <a:tr h="392484"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</a:tr>
              <a:tr h="392484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Takes</a:t>
                      </a:r>
                      <a:r>
                        <a:rPr lang="en-US" baseline="0" dirty="0" smtClean="0"/>
                        <a:t> the </a:t>
                      </a:r>
                      <a:r>
                        <a:rPr lang="en-US" dirty="0" smtClean="0"/>
                        <a:t>Shape of the container</a:t>
                      </a:r>
                      <a:endParaRPr lang="en-US" dirty="0"/>
                    </a:p>
                  </a:txBody>
                  <a:tcPr/>
                </a:tc>
              </a:tr>
              <a:tr h="677439"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Much higher than gases but lower than solids </a:t>
                      </a:r>
                      <a:endParaRPr lang="en-US" dirty="0"/>
                    </a:p>
                  </a:txBody>
                  <a:tcPr/>
                </a:tc>
              </a:tr>
              <a:tr h="677439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little due to little space between particles to compress liquid</a:t>
                      </a:r>
                      <a:endParaRPr lang="en-US" dirty="0"/>
                    </a:p>
                  </a:txBody>
                  <a:tcPr/>
                </a:tc>
              </a:tr>
              <a:tr h="967770">
                <a:tc>
                  <a:txBody>
                    <a:bodyPr/>
                    <a:lstStyle/>
                    <a:p>
                      <a:r>
                        <a:rPr lang="en-US" dirty="0" smtClean="0"/>
                        <a:t>Fluidity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</a:t>
                      </a:r>
                      <a:r>
                        <a:rPr lang="en-US" baseline="0" dirty="0" smtClean="0"/>
                        <a:t> than gases but more than solids (which cannot flow) IMF stronger than gases so harder to flow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http://www.goalfinder.com/images/SCCPRO3/volume-of-liquid-remains-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486400"/>
            <a:ext cx="3345366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686800" cy="2419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2419424">
                <a:tc>
                  <a:txBody>
                    <a:bodyPr/>
                    <a:lstStyle/>
                    <a:p>
                      <a:r>
                        <a:rPr lang="en-US" dirty="0" smtClean="0"/>
                        <a:t>Viscosity- resistance of a fluid to flow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Attractive forces- </a:t>
                      </a:r>
                      <a:r>
                        <a:rPr lang="en-US" dirty="0" smtClean="0"/>
                        <a:t>Greater IMF= higher viscosity and vice versa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Particle size and shape- </a:t>
                      </a:r>
                      <a:r>
                        <a:rPr lang="en-US" dirty="0" smtClean="0"/>
                        <a:t>greater size=higher</a:t>
                      </a:r>
                      <a:r>
                        <a:rPr lang="en-US" baseline="0" dirty="0" smtClean="0"/>
                        <a:t> viscosity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Temperature</a:t>
                      </a:r>
                      <a:r>
                        <a:rPr lang="en-US" dirty="0" smtClean="0"/>
                        <a:t>-high</a:t>
                      </a:r>
                      <a:r>
                        <a:rPr lang="en-US" baseline="0" dirty="0" smtClean="0"/>
                        <a:t> temp= lower viscosity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://blog.ioanacolor.com/wp-content/uploads/2011/06/ioana_top-chef-masters_science_visco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22600"/>
            <a:ext cx="5753100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Obj. 7 continued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229600" cy="420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28956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Higher the IMF= higher the S.T. because</a:t>
                      </a:r>
                      <a:r>
                        <a:rPr lang="en-US" baseline="0" dirty="0" smtClean="0"/>
                        <a:t> attractions cause film on the surface of the liquid</a:t>
                      </a:r>
                      <a:endParaRPr lang="en-US" dirty="0"/>
                    </a:p>
                  </a:txBody>
                  <a:tcPr/>
                </a:tc>
              </a:tr>
              <a:tr h="1128956">
                <a:tc>
                  <a:txBody>
                    <a:bodyPr/>
                    <a:lstStyle/>
                    <a:p>
                      <a:r>
                        <a:rPr lang="en-US" dirty="0" smtClean="0"/>
                        <a:t>Cohesion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Attractions between molecules</a:t>
                      </a:r>
                      <a:endParaRPr lang="en-US" dirty="0"/>
                    </a:p>
                  </a:txBody>
                  <a:tcPr/>
                </a:tc>
              </a:tr>
              <a:tr h="1948609">
                <a:tc>
                  <a:txBody>
                    <a:bodyPr/>
                    <a:lstStyle/>
                    <a:p>
                      <a:r>
                        <a:rPr lang="en-US" dirty="0" smtClean="0"/>
                        <a:t>Adhesion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Attractions</a:t>
                      </a:r>
                      <a:r>
                        <a:rPr lang="en-US" baseline="0" dirty="0" smtClean="0"/>
                        <a:t> between molecules and container (or different molecules)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http://media.showme.com/files/423984/pictures/thumbs/839622/last_thumb1365254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Obj.8 How are the </a:t>
            </a:r>
            <a:r>
              <a:rPr lang="en-US" sz="2800" dirty="0" smtClean="0">
                <a:solidFill>
                  <a:srgbClr val="FF0000"/>
                </a:solidFill>
              </a:rPr>
              <a:t>structure and properties of solids</a:t>
            </a:r>
            <a:r>
              <a:rPr lang="en-US" sz="2800" dirty="0" smtClean="0"/>
              <a:t> related?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752600"/>
          <a:ext cx="8077200" cy="24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1158080">
                <a:tc>
                  <a:txBody>
                    <a:bodyPr/>
                    <a:lstStyle/>
                    <a:p>
                      <a:r>
                        <a:rPr lang="en-US" dirty="0" smtClean="0"/>
                        <a:t>Arrangement of particles and Density?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Strong attractions limit movement to vibrations. Most dense state of matter</a:t>
                      </a:r>
                      <a:endParaRPr lang="en-US" dirty="0"/>
                    </a:p>
                  </a:txBody>
                  <a:tcPr/>
                </a:tc>
              </a:tr>
              <a:tr h="469665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r>
                        <a:rPr lang="en-US" baseline="0" dirty="0" smtClean="0"/>
                        <a:t> and volume?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shape and volume</a:t>
                      </a:r>
                      <a:endParaRPr lang="en-US" dirty="0"/>
                    </a:p>
                  </a:txBody>
                  <a:tcPr/>
                </a:tc>
              </a:tr>
              <a:tr h="810656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Compressibility?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compressible</a:t>
                      </a:r>
                      <a:r>
                        <a:rPr lang="en-US" baseline="0" dirty="0" smtClean="0"/>
                        <a:t> because no space between molecules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http://a.files.bbci.co.uk/bam/live/content/z8rdwmn/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038600"/>
            <a:ext cx="594360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Lesson 7: Vapor Pressure and Boiling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Obj. 9 Describe </a:t>
            </a:r>
            <a:r>
              <a:rPr lang="en-US" sz="3200" dirty="0" smtClean="0">
                <a:solidFill>
                  <a:srgbClr val="FF0000"/>
                </a:solidFill>
              </a:rPr>
              <a:t>vapor pressure</a:t>
            </a:r>
            <a:r>
              <a:rPr lang="en-US" sz="3200" dirty="0" smtClean="0"/>
              <a:t>. How does </a:t>
            </a:r>
            <a:r>
              <a:rPr lang="en-US" sz="3200" dirty="0" smtClean="0">
                <a:solidFill>
                  <a:srgbClr val="FF0000"/>
                </a:solidFill>
              </a:rPr>
              <a:t>changing temperature </a:t>
            </a:r>
            <a:r>
              <a:rPr lang="en-US" sz="3200" dirty="0" smtClean="0"/>
              <a:t>affect vapor pressure?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Pressure</a:t>
            </a:r>
            <a:r>
              <a:rPr lang="en-US" dirty="0" smtClean="0"/>
              <a:t> exerted by a </a:t>
            </a:r>
            <a:r>
              <a:rPr lang="en-US" dirty="0" smtClean="0">
                <a:solidFill>
                  <a:srgbClr val="FF0000"/>
                </a:solidFill>
              </a:rPr>
              <a:t>vapor</a:t>
            </a:r>
            <a:r>
              <a:rPr lang="en-US" dirty="0" smtClean="0"/>
              <a:t> over a </a:t>
            </a:r>
            <a:r>
              <a:rPr lang="en-US" dirty="0" smtClean="0">
                <a:solidFill>
                  <a:srgbClr val="FF0000"/>
                </a:solidFill>
              </a:rPr>
              <a:t>liquid</a:t>
            </a:r>
          </a:p>
          <a:p>
            <a:r>
              <a:rPr lang="en-US" b="1" dirty="0" smtClean="0"/>
              <a:t>Vapor pressure=Atmospheric pressure= BOILING</a:t>
            </a:r>
            <a:endParaRPr lang="en-US" b="1" dirty="0"/>
          </a:p>
        </p:txBody>
      </p:sp>
      <p:pic>
        <p:nvPicPr>
          <p:cNvPr id="17410" name="Picture 2" descr="http://hyperphysics.phy-astr.gsu.edu/hbase/kinetic/imgkin/vap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038600"/>
            <a:ext cx="6400800" cy="2537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1:Nature and Behavior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s://www.grc.nasa.gov/www/k-12/airplane/Images/kin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6762750" cy="461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Obj. 10 Describe boiling in terms of KE, VP, and atmospheric pressure.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VP= </a:t>
            </a:r>
            <a:r>
              <a:rPr lang="en-US" dirty="0" err="1" smtClean="0">
                <a:solidFill>
                  <a:srgbClr val="FF0000"/>
                </a:solidFill>
              </a:rPr>
              <a:t>Atm</a:t>
            </a:r>
            <a:r>
              <a:rPr lang="en-US" dirty="0" smtClean="0">
                <a:solidFill>
                  <a:srgbClr val="FF0000"/>
                </a:solidFill>
              </a:rPr>
              <a:t> Pressure </a:t>
            </a:r>
            <a:r>
              <a:rPr lang="en-US" dirty="0" smtClean="0"/>
              <a:t>a liquid will </a:t>
            </a:r>
            <a:r>
              <a:rPr lang="en-US" dirty="0" smtClean="0">
                <a:solidFill>
                  <a:srgbClr val="FF0000"/>
                </a:solidFill>
              </a:rPr>
              <a:t>boil</a:t>
            </a:r>
          </a:p>
          <a:p>
            <a:r>
              <a:rPr lang="en-US" dirty="0" smtClean="0"/>
              <a:t>You can </a:t>
            </a:r>
            <a:r>
              <a:rPr lang="en-US" dirty="0" smtClean="0">
                <a:solidFill>
                  <a:srgbClr val="FF0000"/>
                </a:solidFill>
              </a:rPr>
              <a:t>speed up </a:t>
            </a:r>
            <a:r>
              <a:rPr lang="en-US" dirty="0" smtClean="0"/>
              <a:t>the process by </a:t>
            </a:r>
            <a:r>
              <a:rPr lang="en-US" dirty="0" smtClean="0">
                <a:solidFill>
                  <a:srgbClr val="FF0000"/>
                </a:solidFill>
              </a:rPr>
              <a:t>increasing the Kinetic Energy </a:t>
            </a:r>
            <a:r>
              <a:rPr lang="en-US" dirty="0" smtClean="0"/>
              <a:t>of the liquid by adding HEAT.</a:t>
            </a:r>
            <a:endParaRPr lang="en-US" dirty="0"/>
          </a:p>
        </p:txBody>
      </p:sp>
      <p:pic>
        <p:nvPicPr>
          <p:cNvPr id="4" name="Picture 2" descr="http://hyperphysics.phy-astr.gsu.edu/hbase/kinetic/imgkin/vap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399"/>
            <a:ext cx="5185726" cy="205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Obj.11 Where does a liquid boil faster and at a lower temperature; at sea level or on top of a mountain?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Think: </a:t>
            </a:r>
          </a:p>
          <a:p>
            <a:r>
              <a:rPr lang="en-US" dirty="0" smtClean="0"/>
              <a:t>Where is there more atmospheric pressure? </a:t>
            </a:r>
          </a:p>
          <a:p>
            <a:r>
              <a:rPr lang="en-US" dirty="0" smtClean="0"/>
              <a:t>Where would you need more VP so more heat?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 graph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8 Part 1: Phase Changes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Draw the </a:t>
            </a:r>
            <a:r>
              <a:rPr lang="en-US" dirty="0" smtClean="0">
                <a:solidFill>
                  <a:srgbClr val="FF0000"/>
                </a:solidFill>
              </a:rPr>
              <a:t>phase change diagram </a:t>
            </a:r>
            <a:r>
              <a:rPr lang="en-US" dirty="0" smtClean="0"/>
              <a:t>to see the changes that can occur.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Obj. 12 Relate energy to the phase changes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4582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99591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for water</a:t>
                      </a:r>
                      <a:r>
                        <a:rPr lang="en-US" baseline="0" dirty="0" smtClean="0"/>
                        <a:t> ˚C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Endothermic or Exothermic</a:t>
                      </a:r>
                      <a:endParaRPr lang="en-US" dirty="0"/>
                    </a:p>
                  </a:txBody>
                  <a:tcPr/>
                </a:tc>
              </a:tr>
              <a:tr h="576996">
                <a:tc>
                  <a:txBody>
                    <a:bodyPr/>
                    <a:lstStyle/>
                    <a:p>
                      <a:r>
                        <a:rPr lang="en-US" dirty="0" smtClean="0"/>
                        <a:t>Melting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96">
                <a:tc>
                  <a:txBody>
                    <a:bodyPr/>
                    <a:lstStyle/>
                    <a:p>
                      <a:r>
                        <a:rPr lang="en-US" dirty="0" smtClean="0"/>
                        <a:t>Freezing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5910">
                <a:tc>
                  <a:txBody>
                    <a:bodyPr/>
                    <a:lstStyle/>
                    <a:p>
                      <a:r>
                        <a:rPr lang="en-US" dirty="0" smtClean="0"/>
                        <a:t>Boiling/vaporization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96">
                <a:tc>
                  <a:txBody>
                    <a:bodyPr/>
                    <a:lstStyle/>
                    <a:p>
                      <a:r>
                        <a:rPr lang="en-US" dirty="0" smtClean="0"/>
                        <a:t>Condensing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96">
                <a:tc>
                  <a:txBody>
                    <a:bodyPr/>
                    <a:lstStyle/>
                    <a:p>
                      <a:r>
                        <a:rPr lang="en-US" dirty="0" smtClean="0"/>
                        <a:t>Sublimation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996">
                <a:tc>
                  <a:txBody>
                    <a:bodyPr/>
                    <a:lstStyle/>
                    <a:p>
                      <a:r>
                        <a:rPr lang="en-US" dirty="0" smtClean="0"/>
                        <a:t>Deposition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Obj. 13 Triple Point Graph and more- answer the questions on your notes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1" name="Picture 1" descr="image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6105525" cy="41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graphs to interpret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8 Part 2</a:t>
            </a:r>
            <a:br>
              <a:rPr lang="en-US" dirty="0" smtClean="0"/>
            </a:br>
            <a:r>
              <a:rPr lang="en-US" dirty="0" smtClean="0"/>
              <a:t>Obj. 14 (Pre AP)What is </a:t>
            </a:r>
            <a:r>
              <a:rPr lang="en-US" dirty="0" smtClean="0">
                <a:solidFill>
                  <a:srgbClr val="FF0000"/>
                </a:solidFill>
              </a:rPr>
              <a:t>latent heat of fusion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latent heat of vaporization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supplement provided and answer the question in your notes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KEY: Fusion is melting and vaporization is boiling both are ENDOTHERMIC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Obj. 15 How do you solve for </a:t>
            </a:r>
            <a:r>
              <a:rPr lang="en-US" dirty="0" smtClean="0">
                <a:solidFill>
                  <a:srgbClr val="FF0000"/>
                </a:solidFill>
              </a:rPr>
              <a:t>energy change</a:t>
            </a:r>
            <a:r>
              <a:rPr lang="en-US" dirty="0" smtClean="0"/>
              <a:t> in a system where </a:t>
            </a:r>
            <a:r>
              <a:rPr lang="en-US"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/>
              <a:t> remains </a:t>
            </a:r>
            <a:r>
              <a:rPr lang="en-US" dirty="0" smtClean="0">
                <a:solidFill>
                  <a:srgbClr val="FF0000"/>
                </a:solidFill>
              </a:rPr>
              <a:t>constant? Temperature Changes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supplement and practice page</a:t>
            </a:r>
          </a:p>
          <a:p>
            <a:endParaRPr lang="en-US" dirty="0" smtClean="0"/>
          </a:p>
          <a:p>
            <a:r>
              <a:rPr lang="en-US" dirty="0" smtClean="0"/>
              <a:t>Q=m</a:t>
            </a:r>
            <a:r>
              <a:rPr lang="el-GR" dirty="0" smtClean="0"/>
              <a:t>Δ</a:t>
            </a:r>
            <a:r>
              <a:rPr lang="en-US" dirty="0" smtClean="0"/>
              <a:t>H</a:t>
            </a:r>
            <a:r>
              <a:rPr lang="en-US" baseline="-25000" dirty="0" smtClean="0"/>
              <a:t>(vapor. Or fusion)</a:t>
            </a:r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dirty="0" smtClean="0"/>
              <a:t>Q=m</a:t>
            </a:r>
            <a:r>
              <a:rPr lang="el-GR" dirty="0" smtClean="0"/>
              <a:t>Δ</a:t>
            </a:r>
            <a:r>
              <a:rPr lang="en-US" dirty="0" smtClean="0"/>
              <a:t>TC</a:t>
            </a:r>
          </a:p>
          <a:p>
            <a:endParaRPr lang="en-US" dirty="0" smtClean="0"/>
          </a:p>
          <a:p>
            <a:r>
              <a:rPr lang="en-US" dirty="0" smtClean="0"/>
              <a:t>Where Q = Energy Change, m= mass, C specific heat, T= temperature, H= heat of vaporization or fusion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LT2: Gas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Obj. 1 How does the kinetic molecular theory apply to gas laws?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The kinetic theory as it applies to gas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Illustration</a:t>
                      </a:r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particles, LOTS of empty</a:t>
                      </a:r>
                      <a:r>
                        <a:rPr lang="en-US" baseline="0" dirty="0" smtClean="0"/>
                        <a:t> space, no significant attractive or repulsive forces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</a:t>
                      </a:r>
                      <a:r>
                        <a:rPr lang="en-US" baseline="0" dirty="0" smtClean="0"/>
                        <a:t> 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Constant, random motion. Move in a straight line until collide, collisions</a:t>
                      </a:r>
                      <a:r>
                        <a:rPr lang="en-US" baseline="0" dirty="0" smtClean="0"/>
                        <a:t> are elastic and DO NOT slow 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Determined by mass and velocity. KE=1/2 mv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Temperature is a measure of the </a:t>
                      </a: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KE of all particles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9 What </a:t>
            </a:r>
            <a:r>
              <a:rPr lang="en-US" dirty="0" smtClean="0">
                <a:solidFill>
                  <a:srgbClr val="FF0000"/>
                </a:solidFill>
              </a:rPr>
              <a:t>factors affect gas behavior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Amount (moles)</a:t>
            </a:r>
          </a:p>
          <a:p>
            <a:r>
              <a:rPr lang="en-US" dirty="0" smtClean="0"/>
              <a:t>Volume of container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9 </a:t>
            </a:r>
            <a:r>
              <a:rPr lang="en-US" dirty="0" smtClean="0">
                <a:solidFill>
                  <a:srgbClr val="FF0000"/>
                </a:solidFill>
              </a:rPr>
              <a:t>Charles’ Law- </a:t>
            </a:r>
            <a:r>
              <a:rPr lang="en-US" dirty="0" err="1" smtClean="0"/>
              <a:t>Vol</a:t>
            </a:r>
            <a:r>
              <a:rPr lang="en-US" dirty="0" smtClean="0"/>
              <a:t> and Temp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and temperature are </a:t>
            </a:r>
            <a:r>
              <a:rPr lang="en-US" dirty="0" smtClean="0">
                <a:solidFill>
                  <a:srgbClr val="FF0000"/>
                </a:solidFill>
              </a:rPr>
              <a:t>DIRECTLY</a:t>
            </a:r>
            <a:r>
              <a:rPr lang="en-US" dirty="0" smtClean="0"/>
              <a:t> related</a:t>
            </a:r>
          </a:p>
          <a:p>
            <a:endParaRPr lang="en-US" dirty="0" smtClean="0"/>
          </a:p>
          <a:p>
            <a:r>
              <a:rPr lang="en-US" dirty="0" smtClean="0"/>
              <a:t>Equation: </a:t>
            </a:r>
            <a:r>
              <a:rPr lang="en-US" dirty="0" smtClean="0">
                <a:solidFill>
                  <a:srgbClr val="FF0000"/>
                </a:solidFill>
              </a:rPr>
              <a:t>V1/T1=V2/T2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remains constant?</a:t>
            </a:r>
            <a:r>
              <a:rPr lang="en-US" dirty="0" smtClean="0">
                <a:solidFill>
                  <a:srgbClr val="FF0000"/>
                </a:solidFill>
              </a:rPr>
              <a:t> Pressure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10 </a:t>
            </a:r>
            <a:r>
              <a:rPr lang="en-US" dirty="0" smtClean="0">
                <a:solidFill>
                  <a:srgbClr val="FF0000"/>
                </a:solidFill>
              </a:rPr>
              <a:t>Boyle’s Law- </a:t>
            </a:r>
            <a:r>
              <a:rPr lang="en-US" dirty="0" smtClean="0"/>
              <a:t>Press. and Vol.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and Volume are INDIRECTLY related.</a:t>
            </a:r>
          </a:p>
          <a:p>
            <a:endParaRPr lang="en-US" dirty="0" smtClean="0"/>
          </a:p>
          <a:p>
            <a:r>
              <a:rPr lang="en-US" b="1" dirty="0" smtClean="0"/>
              <a:t> </a:t>
            </a:r>
            <a:r>
              <a:rPr lang="en-US" dirty="0" smtClean="0"/>
              <a:t>Equation: </a:t>
            </a:r>
            <a:r>
              <a:rPr lang="en-US" dirty="0" smtClean="0">
                <a:solidFill>
                  <a:srgbClr val="FF0000"/>
                </a:solidFill>
              </a:rPr>
              <a:t>P1V1=P2V2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remains constant?</a:t>
            </a:r>
            <a:r>
              <a:rPr lang="en-US" dirty="0" smtClean="0">
                <a:solidFill>
                  <a:srgbClr val="FF0000"/>
                </a:solidFill>
              </a:rPr>
              <a:t> Temperature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11 </a:t>
            </a:r>
            <a:r>
              <a:rPr lang="en-US" dirty="0" smtClean="0">
                <a:solidFill>
                  <a:srgbClr val="FF0000"/>
                </a:solidFill>
              </a:rPr>
              <a:t>Gay-</a:t>
            </a:r>
            <a:r>
              <a:rPr lang="en-US" dirty="0" err="1" smtClean="0">
                <a:solidFill>
                  <a:srgbClr val="FF0000"/>
                </a:solidFill>
              </a:rPr>
              <a:t>Lusaac’s</a:t>
            </a:r>
            <a:r>
              <a:rPr lang="en-US" dirty="0" smtClean="0">
                <a:solidFill>
                  <a:srgbClr val="FF0000"/>
                </a:solidFill>
              </a:rPr>
              <a:t> Law</a:t>
            </a:r>
            <a:r>
              <a:rPr lang="en-US" dirty="0" smtClean="0"/>
              <a:t>: Press and temp.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and temperature are </a:t>
            </a:r>
            <a:r>
              <a:rPr lang="en-US" dirty="0" smtClean="0">
                <a:solidFill>
                  <a:srgbClr val="FF0000"/>
                </a:solidFill>
              </a:rPr>
              <a:t>DIRECTLY RELATED</a:t>
            </a:r>
          </a:p>
          <a:p>
            <a:endParaRPr lang="en-US" dirty="0" smtClean="0"/>
          </a:p>
          <a:p>
            <a:r>
              <a:rPr lang="en-US" dirty="0" smtClean="0"/>
              <a:t>Equation: </a:t>
            </a:r>
            <a:r>
              <a:rPr lang="en-US" dirty="0" smtClean="0">
                <a:solidFill>
                  <a:srgbClr val="FF0000"/>
                </a:solidFill>
              </a:rPr>
              <a:t>P1/T1=P2/T2</a:t>
            </a:r>
          </a:p>
          <a:p>
            <a:r>
              <a:rPr lang="en-US" dirty="0" smtClean="0"/>
              <a:t>Temperature must be in Kelvin (C+273)</a:t>
            </a:r>
          </a:p>
          <a:p>
            <a:endParaRPr lang="en-US" dirty="0" smtClean="0"/>
          </a:p>
          <a:p>
            <a:r>
              <a:rPr lang="en-US" dirty="0" smtClean="0"/>
              <a:t>Constant?: </a:t>
            </a:r>
            <a:r>
              <a:rPr lang="en-US" dirty="0" smtClean="0">
                <a:solidFill>
                  <a:srgbClr val="FF0000"/>
                </a:solidFill>
              </a:rPr>
              <a:t>Volume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12 </a:t>
            </a:r>
            <a:r>
              <a:rPr lang="en-US" dirty="0" smtClean="0">
                <a:solidFill>
                  <a:srgbClr val="FF0000"/>
                </a:solidFill>
              </a:rPr>
              <a:t>Combined</a:t>
            </a:r>
            <a:r>
              <a:rPr lang="en-US" dirty="0" smtClean="0"/>
              <a:t> Gas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all 3 Gas Laws where only moles remains constant.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Equation:</a:t>
            </a:r>
            <a:r>
              <a:rPr lang="en-US" dirty="0" smtClean="0">
                <a:solidFill>
                  <a:srgbClr val="FF0000"/>
                </a:solidFill>
              </a:rPr>
              <a:t> P1V1/T1=P2V2/T2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Temperature in Kelvin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13 </a:t>
            </a:r>
            <a:r>
              <a:rPr lang="en-US" dirty="0" smtClean="0">
                <a:solidFill>
                  <a:srgbClr val="FF0000"/>
                </a:solidFill>
              </a:rPr>
              <a:t>Ideal-</a:t>
            </a:r>
            <a:r>
              <a:rPr lang="en-US" dirty="0" smtClean="0"/>
              <a:t> amount changes and a constant is applied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Equation: </a:t>
            </a:r>
            <a:r>
              <a:rPr lang="en-US" dirty="0" smtClean="0">
                <a:solidFill>
                  <a:srgbClr val="FF0000"/>
                </a:solidFill>
              </a:rPr>
              <a:t>PV=</a:t>
            </a:r>
            <a:r>
              <a:rPr lang="en-US" dirty="0" err="1" smtClean="0">
                <a:solidFill>
                  <a:srgbClr val="FF0000"/>
                </a:solidFill>
              </a:rPr>
              <a:t>nRT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>
                <a:solidFill>
                  <a:srgbClr val="FF0000"/>
                </a:solidFill>
              </a:rPr>
              <a:t>n= moles of gas</a:t>
            </a:r>
          </a:p>
          <a:p>
            <a:r>
              <a:rPr lang="en-US" dirty="0" smtClean="0"/>
              <a:t>R is the ideal gas constant= </a:t>
            </a:r>
            <a:r>
              <a:rPr lang="en-US" dirty="0" smtClean="0">
                <a:solidFill>
                  <a:srgbClr val="FF0000"/>
                </a:solidFill>
              </a:rPr>
              <a:t>0.0821L(</a:t>
            </a:r>
            <a:r>
              <a:rPr lang="en-US" dirty="0" err="1" smtClean="0">
                <a:solidFill>
                  <a:srgbClr val="FF0000"/>
                </a:solidFill>
              </a:rPr>
              <a:t>atm</a:t>
            </a:r>
            <a:r>
              <a:rPr lang="en-US" dirty="0" smtClean="0">
                <a:solidFill>
                  <a:srgbClr val="FF0000"/>
                </a:solidFill>
              </a:rPr>
              <a:t>)/mol(K)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Obj. 2 Use the KM theory to explain the behavior of gases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075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400800"/>
              </a:tblGrid>
              <a:tr h="446002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and Application of KM theory</a:t>
                      </a:r>
                      <a:endParaRPr lang="en-US" dirty="0"/>
                    </a:p>
                  </a:txBody>
                  <a:tcPr/>
                </a:tc>
              </a:tr>
              <a:tr h="1099730">
                <a:tc>
                  <a:txBody>
                    <a:bodyPr/>
                    <a:lstStyle/>
                    <a:p>
                      <a:r>
                        <a:rPr lang="en-US" dirty="0" smtClean="0"/>
                        <a:t>Low 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Lots</a:t>
                      </a:r>
                      <a:r>
                        <a:rPr lang="en-US" baseline="0" dirty="0" smtClean="0"/>
                        <a:t> of empty space between gas particles</a:t>
                      </a:r>
                    </a:p>
                    <a:p>
                      <a:r>
                        <a:rPr lang="en-US" baseline="0" dirty="0" smtClean="0"/>
                        <a:t>D=m/v     mass of gas particles very low compared to volume so density is LOW</a:t>
                      </a:r>
                      <a:endParaRPr lang="en-US" dirty="0"/>
                    </a:p>
                  </a:txBody>
                  <a:tcPr/>
                </a:tc>
              </a:tr>
              <a:tr h="1099730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Compression and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compress and expand easily due to empty space between particles</a:t>
                      </a:r>
                    </a:p>
                    <a:p>
                      <a:r>
                        <a:rPr lang="en-US" baseline="0" dirty="0" smtClean="0"/>
                        <a:t>Can liquefy with enough pressure applied</a:t>
                      </a:r>
                      <a:endParaRPr lang="en-US" dirty="0"/>
                    </a:p>
                  </a:txBody>
                  <a:tcPr/>
                </a:tc>
              </a:tr>
              <a:tr h="1429649">
                <a:tc>
                  <a:txBody>
                    <a:bodyPr/>
                    <a:lstStyle/>
                    <a:p>
                      <a:r>
                        <a:rPr lang="en-US" dirty="0" smtClean="0"/>
                        <a:t>Diffusion and Effusion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Diffusion- movement of particles</a:t>
                      </a:r>
                      <a:r>
                        <a:rPr lang="en-US" baseline="0" dirty="0" smtClean="0"/>
                        <a:t> from high to low concentration to reach an equilibrium state.</a:t>
                      </a:r>
                    </a:p>
                    <a:p>
                      <a:r>
                        <a:rPr lang="en-US" baseline="0" dirty="0" smtClean="0"/>
                        <a:t>Effusion- similar to diffusion but through pores (holes) of matter (the smaller the particle the faster the effusion rate)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s://o.quizlet.com/-9HLhVCEnAvB36o5QIfmgg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5257800" cy="4074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Obj. 3 How does atmospheric pressure change as elevation changes?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altitudes= low pressure</a:t>
            </a:r>
            <a:endParaRPr lang="en-US" dirty="0"/>
          </a:p>
        </p:txBody>
      </p:sp>
      <p:pic>
        <p:nvPicPr>
          <p:cNvPr id="29698" name="Picture 2" descr="http://sites.psu.edu/musingsofameteorologist/wp-content/uploads/sites/2186/2013/01/pressure-structure-of-atm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613421" cy="375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Lesson 2: Unit conversions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Obj. 4 What are pressure units and how do you convert between them?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202 </a:t>
            </a:r>
            <a:r>
              <a:rPr lang="en-US" dirty="0" err="1" smtClean="0"/>
              <a:t>kPa</a:t>
            </a:r>
            <a:r>
              <a:rPr lang="en-US" dirty="0" smtClean="0"/>
              <a:t>= _________ Pa</a:t>
            </a:r>
          </a:p>
          <a:p>
            <a:r>
              <a:rPr lang="en-US" dirty="0" smtClean="0"/>
              <a:t>2.4 </a:t>
            </a:r>
            <a:r>
              <a:rPr lang="en-US" dirty="0" err="1" smtClean="0"/>
              <a:t>atm</a:t>
            </a:r>
            <a:r>
              <a:rPr lang="en-US" dirty="0" smtClean="0"/>
              <a:t>= _________ mm Hg</a:t>
            </a:r>
          </a:p>
          <a:p>
            <a:r>
              <a:rPr lang="en-US" dirty="0" smtClean="0"/>
              <a:t>775 mm Hg=_________</a:t>
            </a:r>
            <a:r>
              <a:rPr lang="en-US" dirty="0" err="1" smtClean="0"/>
              <a:t>kPa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Metric conversions review:</a:t>
            </a:r>
          </a:p>
          <a:p>
            <a:r>
              <a:rPr lang="en-US" dirty="0" smtClean="0"/>
              <a:t>K	H	D	U	D	C	M</a:t>
            </a:r>
            <a:endParaRPr lang="en-US" dirty="0"/>
          </a:p>
        </p:txBody>
      </p:sp>
      <p:pic>
        <p:nvPicPr>
          <p:cNvPr id="28674" name="Picture 2" descr="http://www.cusd4.org/pages/uploaded_images/paschal%20ta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6" y="3962400"/>
            <a:ext cx="9360197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Practice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 3: Dalton’s Law</a:t>
            </a:r>
            <a:br>
              <a:rPr lang="en-US" dirty="0" smtClean="0"/>
            </a:br>
            <a:r>
              <a:rPr lang="en-US" dirty="0" smtClean="0"/>
              <a:t>Obj. 5 What is Dalton’s Law of Partial Pressure?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</a:t>
            </a:r>
            <a:r>
              <a:rPr lang="en-US" baseline="-25000" dirty="0" smtClean="0"/>
              <a:t>total</a:t>
            </a:r>
            <a:r>
              <a:rPr lang="en-US" dirty="0" smtClean="0"/>
              <a:t>= P</a:t>
            </a:r>
            <a:r>
              <a:rPr lang="en-US" baseline="-25000" dirty="0" smtClean="0"/>
              <a:t>1 </a:t>
            </a:r>
            <a:r>
              <a:rPr lang="en-US" dirty="0" smtClean="0"/>
              <a:t>+ P</a:t>
            </a:r>
            <a:r>
              <a:rPr lang="en-US" baseline="-25000" dirty="0" smtClean="0"/>
              <a:t>2</a:t>
            </a:r>
            <a:r>
              <a:rPr lang="en-US" dirty="0" smtClean="0"/>
              <a:t>+ P</a:t>
            </a:r>
            <a:r>
              <a:rPr lang="en-US" baseline="-25000" dirty="0" smtClean="0"/>
              <a:t>3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6626" name="Picture 2" descr="https://www.alcaweb.org/archfs/v3/tsacket/2/Blh7W8x3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94054"/>
            <a:ext cx="6972300" cy="3463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12313</TotalTime>
  <Words>979</Words>
  <Application>Microsoft Office PowerPoint</Application>
  <PresentationFormat>On-screen Show (4:3)</PresentationFormat>
  <Paragraphs>187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States of Matter (Ch. 12) and Gas Laws (Ch. 13)</vt:lpstr>
      <vt:lpstr>Lesson 1:Nature and Behavior of Gases</vt:lpstr>
      <vt:lpstr>Obj. 1 How does the kinetic molecular theory apply to gas laws?</vt:lpstr>
      <vt:lpstr>Obj. 2 Use the KM theory to explain the behavior of gases</vt:lpstr>
      <vt:lpstr>Slide 5</vt:lpstr>
      <vt:lpstr>Obj. 3 How does atmospheric pressure change as elevation changes? Why?</vt:lpstr>
      <vt:lpstr>Lesson 2: Unit conversions Obj. 4 What are pressure units and how do you convert between them?</vt:lpstr>
      <vt:lpstr>Switch to Practice page</vt:lpstr>
      <vt:lpstr>Lesson 3: Dalton’s Law Obj. 5 What is Dalton’s Law of Partial Pressure?</vt:lpstr>
      <vt:lpstr>Cabin Pressure reading and video</vt:lpstr>
      <vt:lpstr>Lesson 4: Forces of Attraction Obj. 6 What is the difference between INTRAmolecular and INTERmolecular forces?</vt:lpstr>
      <vt:lpstr>Slide 12</vt:lpstr>
      <vt:lpstr>Intermolecular Forces</vt:lpstr>
      <vt:lpstr>Lesson 5: IMF Activity</vt:lpstr>
      <vt:lpstr>Lesson 6: Prop. Of Liquids and Solids Obj. 7 What determines the properties of a liquid?--- the strength of the forces of attraction between the molecules</vt:lpstr>
      <vt:lpstr>Slide 16</vt:lpstr>
      <vt:lpstr>Obj. 7 continued</vt:lpstr>
      <vt:lpstr>Obj.8 How are the structure and properties of solids related?</vt:lpstr>
      <vt:lpstr>Lesson 7: Vapor Pressure and Boiling Obj. 9 Describe vapor pressure. How does changing temperature affect vapor pressure?</vt:lpstr>
      <vt:lpstr>Obj. 10 Describe boiling in terms of KE, VP, and atmospheric pressure.</vt:lpstr>
      <vt:lpstr>Obj.11 Where does a liquid boil faster and at a lower temperature; at sea level or on top of a mountain?</vt:lpstr>
      <vt:lpstr>VP graph worksheet</vt:lpstr>
      <vt:lpstr>Lesson 8 Part 1: Phase Changes Draw the phase change diagram to see the changes that can occur.</vt:lpstr>
      <vt:lpstr>Obj. 12 Relate energy to the phase changes</vt:lpstr>
      <vt:lpstr>Obj. 13 Triple Point Graph and more- answer the questions on your notes guide</vt:lpstr>
      <vt:lpstr>More graphs to interpret</vt:lpstr>
      <vt:lpstr>Lesson 8 Part 2 Obj. 14 (Pre AP)What is latent heat of fusion and latent heat of vaporization?</vt:lpstr>
      <vt:lpstr>Obj. 15 How do you solve for energy change in a system where temperature remains constant? Temperature Changes?</vt:lpstr>
      <vt:lpstr>LT2: Gas Laws</vt:lpstr>
      <vt:lpstr>Lesson 9 What factors affect gas behavior?</vt:lpstr>
      <vt:lpstr>Lesson 9 Charles’ Law- Vol and Temp</vt:lpstr>
      <vt:lpstr>Lesson 10 Boyle’s Law- Press. and Vol.</vt:lpstr>
      <vt:lpstr>Lesson 11 Gay-Lusaac’s Law: Press and temp.</vt:lpstr>
      <vt:lpstr>Lesson 12 Combined Gas Law</vt:lpstr>
      <vt:lpstr>Lesson 13 Ideal- amount changes and a constant is applied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(ch. 12) and Gas Laws (ch. 13)</dc:title>
  <dc:creator>rsalyer</dc:creator>
  <cp:lastModifiedBy>ahouchens</cp:lastModifiedBy>
  <cp:revision>167</cp:revision>
  <dcterms:created xsi:type="dcterms:W3CDTF">2016-03-18T17:54:03Z</dcterms:created>
  <dcterms:modified xsi:type="dcterms:W3CDTF">2017-04-11T17:12:49Z</dcterms:modified>
</cp:coreProperties>
</file>