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70" r:id="rId10"/>
    <p:sldId id="262" r:id="rId11"/>
    <p:sldId id="271" r:id="rId12"/>
    <p:sldId id="263" r:id="rId13"/>
    <p:sldId id="264" r:id="rId14"/>
    <p:sldId id="265" r:id="rId15"/>
    <p:sldId id="273" r:id="rId16"/>
    <p:sldId id="272" r:id="rId17"/>
    <p:sldId id="274" r:id="rId18"/>
    <p:sldId id="267" r:id="rId19"/>
    <p:sldId id="275" r:id="rId20"/>
    <p:sldId id="291" r:id="rId21"/>
    <p:sldId id="277" r:id="rId22"/>
    <p:sldId id="278" r:id="rId23"/>
    <p:sldId id="290" r:id="rId24"/>
    <p:sldId id="279" r:id="rId25"/>
    <p:sldId id="266" r:id="rId26"/>
    <p:sldId id="280" r:id="rId27"/>
    <p:sldId id="276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F0ACE3-D47F-4DA0-AD35-F41EC643687D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1DF738-0606-47ED-876B-743EC8D10A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q8Ent5CXhf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u4azf206T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h2f1Bjr0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h2f1Bjr0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Solutions (Chapter 14)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Separating Mixtures-</a:t>
            </a:r>
            <a:r>
              <a:rPr lang="en-US" dirty="0" smtClean="0"/>
              <a:t>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1.bp.blogspot.com/-ZWyPyUArBFo/UDsFa71HPVI/AAAAAAAABkE/rvbpmccduqo/s1600/cl9SciCH2Fi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018398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9000" y="228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2- </a:t>
            </a:r>
            <a:r>
              <a:rPr lang="en-US" dirty="0" smtClean="0">
                <a:hlinkClick r:id="rId2"/>
              </a:rPr>
              <a:t>Concentration Expressed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Molarity</a:t>
            </a:r>
            <a:r>
              <a:rPr lang="en-US" dirty="0" smtClean="0"/>
              <a:t> (</a:t>
            </a:r>
            <a:r>
              <a:rPr lang="en-US" i="1" dirty="0" smtClean="0"/>
              <a:t>M</a:t>
            </a:r>
            <a:r>
              <a:rPr lang="en-US" dirty="0" smtClean="0"/>
              <a:t>)= mole solute/ L of solution</a:t>
            </a:r>
          </a:p>
          <a:p>
            <a:endParaRPr lang="en-US" dirty="0" smtClean="0"/>
          </a:p>
          <a:p>
            <a:r>
              <a:rPr lang="en-US" u="sng" dirty="0" smtClean="0"/>
              <a:t>Example: </a:t>
            </a:r>
            <a:r>
              <a:rPr lang="en-US" dirty="0" smtClean="0"/>
              <a:t>What is the </a:t>
            </a:r>
            <a:r>
              <a:rPr lang="en-US" dirty="0" err="1" smtClean="0"/>
              <a:t>molarity</a:t>
            </a:r>
            <a:r>
              <a:rPr lang="en-US" dirty="0" smtClean="0"/>
              <a:t> of a solution that has 0.9 grams of sodium chloride in a 100 </a:t>
            </a:r>
            <a:r>
              <a:rPr lang="en-US" dirty="0" err="1" smtClean="0"/>
              <a:t>mL</a:t>
            </a:r>
            <a:r>
              <a:rPr lang="en-US" dirty="0" smtClean="0"/>
              <a:t> solution?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Molality</a:t>
            </a:r>
            <a:r>
              <a:rPr lang="en-US" dirty="0" smtClean="0"/>
              <a:t> (</a:t>
            </a:r>
            <a:r>
              <a:rPr lang="en-US" i="1" dirty="0" smtClean="0"/>
              <a:t>m</a:t>
            </a:r>
            <a:r>
              <a:rPr lang="en-US" dirty="0" smtClean="0"/>
              <a:t>)= mole of solute/ kg solvent</a:t>
            </a:r>
          </a:p>
          <a:p>
            <a:endParaRPr lang="en-US" dirty="0" smtClean="0"/>
          </a:p>
          <a:p>
            <a:r>
              <a:rPr lang="en-US" dirty="0" smtClean="0"/>
              <a:t>Example: What is the </a:t>
            </a:r>
            <a:r>
              <a:rPr lang="en-US" dirty="0" err="1" smtClean="0"/>
              <a:t>molality</a:t>
            </a:r>
            <a:r>
              <a:rPr lang="en-US" dirty="0" smtClean="0"/>
              <a:t> if 95 grams of Magnesium Oxide is dissolved in 1050 grams of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Percent by volume= (volume of solute/ volume of solution) x 100</a:t>
            </a:r>
          </a:p>
          <a:p>
            <a:endParaRPr lang="en-US" dirty="0" smtClean="0"/>
          </a:p>
          <a:p>
            <a:r>
              <a:rPr lang="en-US" dirty="0" smtClean="0"/>
              <a:t>What is the percentage of isopropyl alcohol is 91 </a:t>
            </a:r>
            <a:r>
              <a:rPr lang="en-US" dirty="0" err="1" smtClean="0"/>
              <a:t>mL</a:t>
            </a:r>
            <a:r>
              <a:rPr lang="en-US" dirty="0" smtClean="0"/>
              <a:t> of alcohol makes 100 </a:t>
            </a:r>
            <a:r>
              <a:rPr lang="en-US" dirty="0" err="1" smtClean="0"/>
              <a:t>mL</a:t>
            </a:r>
            <a:r>
              <a:rPr lang="en-US" dirty="0" smtClean="0"/>
              <a:t> of solution?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percent= (mass of solute/mass of solution) x 100</a:t>
            </a:r>
          </a:p>
          <a:p>
            <a:endParaRPr lang="en-US" dirty="0" smtClean="0"/>
          </a:p>
          <a:p>
            <a:r>
              <a:rPr lang="en-US" dirty="0" smtClean="0"/>
              <a:t>If 2 grams of yeast is dissolved to prepare a 50 gram solution, what is the mass percent of the solution?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Normality (N)= </a:t>
            </a:r>
            <a:r>
              <a:rPr lang="en-US" dirty="0" err="1" smtClean="0"/>
              <a:t>Molarity</a:t>
            </a:r>
            <a:r>
              <a:rPr lang="en-US" dirty="0" smtClean="0"/>
              <a:t> x total positive oxidation number</a:t>
            </a:r>
          </a:p>
          <a:p>
            <a:endParaRPr lang="en-US" dirty="0" smtClean="0"/>
          </a:p>
          <a:p>
            <a:r>
              <a:rPr lang="en-US" dirty="0" smtClean="0"/>
              <a:t>What is the Normality of a 2M 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 </a:t>
            </a:r>
            <a:r>
              <a:rPr lang="en-US" dirty="0" smtClean="0"/>
              <a:t>solution?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Dilution Problems---M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=M</a:t>
            </a:r>
            <a:r>
              <a:rPr lang="en-US" baseline="-25000" dirty="0" smtClean="0"/>
              <a:t>2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</a:p>
          <a:p>
            <a:endParaRPr lang="en-US" baseline="-25000" dirty="0" smtClean="0"/>
          </a:p>
          <a:p>
            <a:r>
              <a:rPr lang="en-US" dirty="0" smtClean="0"/>
              <a:t>How much water should be added to dilute 12M Hydrochloric Acid to prepare 1 Liter of 1.5 Molar acid?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600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3-How do you prepare a specific </a:t>
            </a:r>
            <a:r>
              <a:rPr lang="en-US" sz="4000" b="1" dirty="0" smtClean="0"/>
              <a:t>Molar Solution </a:t>
            </a:r>
            <a:r>
              <a:rPr lang="en-US" sz="4000" dirty="0" smtClean="0"/>
              <a:t>for </a:t>
            </a:r>
            <a:r>
              <a:rPr lang="en-US" sz="4000" dirty="0" err="1" smtClean="0"/>
              <a:t>kool</a:t>
            </a:r>
            <a:r>
              <a:rPr lang="en-US" sz="4000" dirty="0" smtClean="0"/>
              <a:t> aid?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Task: </a:t>
            </a:r>
            <a:r>
              <a:rPr lang="en-US" dirty="0" smtClean="0"/>
              <a:t>Prepare  multiple </a:t>
            </a:r>
            <a:r>
              <a:rPr lang="en-US" dirty="0" err="1" smtClean="0"/>
              <a:t>Molarity</a:t>
            </a:r>
            <a:r>
              <a:rPr lang="en-US" dirty="0" smtClean="0"/>
              <a:t> solutions of </a:t>
            </a:r>
            <a:r>
              <a:rPr lang="en-US" dirty="0" err="1" smtClean="0"/>
              <a:t>kool</a:t>
            </a:r>
            <a:r>
              <a:rPr lang="en-US" dirty="0" smtClean="0"/>
              <a:t> aid in the lab.</a:t>
            </a:r>
          </a:p>
          <a:p>
            <a:r>
              <a:rPr lang="en-US" dirty="0" smtClean="0"/>
              <a:t>Safety and Disposal</a:t>
            </a:r>
          </a:p>
          <a:p>
            <a:r>
              <a:rPr lang="en-US" dirty="0" smtClean="0"/>
              <a:t>Check with your teacher </a:t>
            </a:r>
            <a:r>
              <a:rPr lang="en-US" u="sng" dirty="0" smtClean="0">
                <a:solidFill>
                  <a:srgbClr val="FF0000"/>
                </a:solidFill>
              </a:rPr>
              <a:t>before starting </a:t>
            </a:r>
            <a:r>
              <a:rPr lang="en-US" dirty="0" smtClean="0"/>
              <a:t>the lab- show your </a:t>
            </a:r>
            <a:r>
              <a:rPr lang="en-US" dirty="0" smtClean="0">
                <a:solidFill>
                  <a:srgbClr val="FF0000"/>
                </a:solidFill>
              </a:rPr>
              <a:t>math</a:t>
            </a:r>
          </a:p>
          <a:p>
            <a:pPr lvl="7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8434" name="Picture 2" descr="http://static.wixstatic.com/media/a554f2_48fc31a1d6f14940b173594bb15145ba.jpg_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378142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4- Polarity and 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Review- How do you know if a compound is ionic or covalent?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you know if a compound is polar or </a:t>
            </a:r>
            <a:r>
              <a:rPr lang="en-US" dirty="0" err="1" smtClean="0"/>
              <a:t>nonpolar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7410" name="Picture 2" descr="http://2012books.lardbucket.org/books/introduction-to-chemistry-general-organic-and-biological/section_07/b193ab90ae5f7a8078b804c00b2f57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181600"/>
            <a:ext cx="5597163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general solubility RULE?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400288" cy="5562600"/>
          </a:xfrm>
        </p:spPr>
        <p:txBody>
          <a:bodyPr/>
          <a:lstStyle/>
          <a:p>
            <a:r>
              <a:rPr lang="en-US" dirty="0" smtClean="0"/>
              <a:t>LIKE DISSOLVES LIKE</a:t>
            </a:r>
          </a:p>
          <a:p>
            <a:pPr lvl="1"/>
            <a:r>
              <a:rPr lang="en-US" dirty="0" smtClean="0"/>
              <a:t>POLAR DISSOLVES POLAR</a:t>
            </a:r>
          </a:p>
          <a:p>
            <a:pPr lvl="1"/>
            <a:r>
              <a:rPr lang="en-US" dirty="0" smtClean="0"/>
              <a:t>NONPOLAR DISSOLVES NONPOLAR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 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O----soluble or insoluble?</a:t>
            </a:r>
            <a:endParaRPr lang="en-US" dirty="0"/>
          </a:p>
        </p:txBody>
      </p:sp>
      <p:pic>
        <p:nvPicPr>
          <p:cNvPr id="16386" name="Picture 2" descr="http://solubilityinwater.files.wordpress.com/2013/05/water_ethanol_mixing_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19400"/>
            <a:ext cx="6400800" cy="3735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Lesson 1: Differences in the types of mixtures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swh.schoolworkhelper.netdna-cdn.com/wp-content/uploads/2010/08/FG01_03.jpg?8f6e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438900" cy="563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Soluble/</a:t>
                      </a:r>
                      <a:r>
                        <a:rPr lang="en-US" dirty="0" err="1" smtClean="0"/>
                        <a:t>nonsoluble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6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MgCl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HCl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8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6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Solvation</a:t>
            </a:r>
            <a:r>
              <a:rPr lang="en-US" dirty="0" smtClean="0"/>
              <a:t> (dissolving) is when solvent surrounds solute.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mts.net/~alou/Chemistry%2011/images/lesson%20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641835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Solvation</a:t>
            </a:r>
            <a:r>
              <a:rPr lang="en-US" dirty="0" smtClean="0"/>
              <a:t> can be increased by…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surface area</a:t>
            </a:r>
          </a:p>
          <a:p>
            <a:r>
              <a:rPr lang="en-US" dirty="0" smtClean="0"/>
              <a:t>Agitation</a:t>
            </a:r>
          </a:p>
          <a:p>
            <a:r>
              <a:rPr lang="en-US" dirty="0" smtClean="0"/>
              <a:t>Raising temperature</a:t>
            </a:r>
          </a:p>
          <a:p>
            <a:endParaRPr lang="en-US" dirty="0" smtClean="0"/>
          </a:p>
          <a:p>
            <a:r>
              <a:rPr lang="en-US" dirty="0" smtClean="0"/>
              <a:t>3 steps to </a:t>
            </a:r>
            <a:r>
              <a:rPr lang="en-US" dirty="0" err="1" smtClean="0"/>
              <a:t>solvation</a:t>
            </a:r>
            <a:r>
              <a:rPr lang="en-US" dirty="0" smtClean="0"/>
              <a:t> that involve ENERGY</a:t>
            </a:r>
          </a:p>
          <a:p>
            <a:pPr lvl="1"/>
            <a:r>
              <a:rPr lang="en-US" dirty="0" smtClean="0"/>
              <a:t>1) separate intermolecular forces of solute</a:t>
            </a:r>
          </a:p>
          <a:p>
            <a:pPr lvl="1"/>
            <a:r>
              <a:rPr lang="en-US" dirty="0" smtClean="0"/>
              <a:t>2) overcome intermolecular forces of solvent</a:t>
            </a:r>
          </a:p>
          <a:p>
            <a:pPr lvl="1"/>
            <a:r>
              <a:rPr lang="en-US" dirty="0" smtClean="0"/>
              <a:t>3) solute and solvent interact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Review– </a:t>
            </a:r>
            <a:r>
              <a:rPr lang="en-US" dirty="0" smtClean="0">
                <a:hlinkClick r:id="rId2"/>
              </a:rPr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5- Factors affecting 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Solubility- the amount of solute that dissolves in a given solvent.</a:t>
            </a:r>
            <a:endParaRPr lang="en-US" dirty="0"/>
          </a:p>
        </p:txBody>
      </p:sp>
      <p:pic>
        <p:nvPicPr>
          <p:cNvPr id="49154" name="Picture 2" descr="https://d2gne97vdumgn3.cloudfront.net/api/file/VAbwtF0XSIqLlJ1dRb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740468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reparatorychemistry.com/images/Supersatur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5457825" cy="5225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Temperature</a:t>
            </a:r>
          </a:p>
          <a:p>
            <a:pPr lvl="1"/>
            <a:r>
              <a:rPr lang="en-US" dirty="0" smtClean="0"/>
              <a:t>Solids and liquids</a:t>
            </a:r>
          </a:p>
          <a:p>
            <a:pPr lvl="1"/>
            <a:r>
              <a:rPr lang="en-US" dirty="0" smtClean="0"/>
              <a:t>Gases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Increasing Pressure</a:t>
            </a:r>
          </a:p>
          <a:p>
            <a:pPr lvl="1"/>
            <a:r>
              <a:rPr lang="en-US" dirty="0" smtClean="0"/>
              <a:t>Solids and liquids</a:t>
            </a:r>
          </a:p>
          <a:p>
            <a:pPr lvl="1"/>
            <a:r>
              <a:rPr lang="en-US" dirty="0" smtClean="0"/>
              <a:t>Gases</a:t>
            </a:r>
            <a:endParaRPr lang="en-US" dirty="0"/>
          </a:p>
        </p:txBody>
      </p:sp>
      <p:pic>
        <p:nvPicPr>
          <p:cNvPr id="11266" name="Picture 2" descr="https://chemistry0546.wikispaces.com/file/view/17gaspressure.gif/295994688/238x249/17gaspress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632947"/>
            <a:ext cx="2800350" cy="2929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https://dr282zn36sxxg.cloudfront.net/datastreams/f-d%3A729cbcf25399adb5b85c19828c64efad0c526763ffd9de7472134b93%2BIMAGE_THUMB_POSTCARD%2BIMAGE_THUMB_POSTCARD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53882"/>
            <a:ext cx="4362450" cy="6304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Henry’s Law--- S1/P1=S2/P2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 given temperature, the solubility of a gas is DIRECTLY proportional to the pressure.</a:t>
            </a:r>
          </a:p>
          <a:p>
            <a:endParaRPr lang="en-US" dirty="0" smtClean="0"/>
          </a:p>
        </p:txBody>
      </p:sp>
      <p:pic>
        <p:nvPicPr>
          <p:cNvPr id="9218" name="Picture 2" descr="https://www.learner.org/courses/chemistry/images/lrg_img/s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6- </a:t>
            </a:r>
            <a:r>
              <a:rPr lang="en-US" dirty="0" err="1" smtClean="0"/>
              <a:t>Colligative</a:t>
            </a:r>
            <a:r>
              <a:rPr lang="en-US" dirty="0" smtClean="0"/>
              <a:t>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Properties of solutions that are dependent on the </a:t>
            </a:r>
            <a:r>
              <a:rPr lang="en-US" dirty="0" smtClean="0">
                <a:solidFill>
                  <a:srgbClr val="FF0000"/>
                </a:solidFill>
              </a:rPr>
              <a:t>“collection” </a:t>
            </a:r>
            <a:r>
              <a:rPr lang="en-US" dirty="0" smtClean="0"/>
              <a:t>of solute particles</a:t>
            </a:r>
          </a:p>
          <a:p>
            <a:r>
              <a:rPr lang="en-US" dirty="0" smtClean="0"/>
              <a:t>Vapor Pressure Lowering</a:t>
            </a:r>
          </a:p>
          <a:p>
            <a:r>
              <a:rPr lang="en-US" dirty="0" smtClean="0"/>
              <a:t>Boiling Point Elevation</a:t>
            </a:r>
          </a:p>
          <a:p>
            <a:r>
              <a:rPr lang="en-US" dirty="0" smtClean="0"/>
              <a:t>Freezing Point Depression</a:t>
            </a:r>
          </a:p>
          <a:p>
            <a:r>
              <a:rPr lang="en-US" dirty="0" smtClean="0"/>
              <a:t>Osmotic Pressure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Solute </a:t>
            </a:r>
            <a:r>
              <a:rPr lang="en-US" dirty="0" err="1" smtClean="0"/>
              <a:t>vs</a:t>
            </a:r>
            <a:r>
              <a:rPr lang="en-US" dirty="0" smtClean="0"/>
              <a:t> Solvent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Solute</a:t>
            </a:r>
            <a:r>
              <a:rPr lang="en-US" dirty="0" smtClean="0"/>
              <a:t>- what is being dissolved</a:t>
            </a:r>
          </a:p>
          <a:p>
            <a:pPr lvl="1"/>
            <a:r>
              <a:rPr lang="en-US" dirty="0" smtClean="0"/>
              <a:t>Salt</a:t>
            </a:r>
          </a:p>
          <a:p>
            <a:r>
              <a:rPr lang="en-US" u="sng" dirty="0" smtClean="0"/>
              <a:t>Solvent</a:t>
            </a:r>
            <a:r>
              <a:rPr lang="en-US" dirty="0" smtClean="0"/>
              <a:t>- what is doing the dissolving</a:t>
            </a:r>
          </a:p>
          <a:p>
            <a:pPr lvl="1"/>
            <a:r>
              <a:rPr lang="en-US" dirty="0" smtClean="0"/>
              <a:t>Water is the universal solvent</a:t>
            </a:r>
          </a:p>
          <a:p>
            <a:pPr lvl="2"/>
            <a:endParaRPr lang="en-US" dirty="0"/>
          </a:p>
        </p:txBody>
      </p:sp>
      <p:pic>
        <p:nvPicPr>
          <p:cNvPr id="33794" name="Picture 2" descr="Image result for solute vs solv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657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Vapor Pressure Lowering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nonvolatile solute takes up surface area at the surface of a liquid thus lowering the vaporization of the solvent.</a:t>
            </a:r>
            <a:endParaRPr lang="en-US" dirty="0"/>
          </a:p>
        </p:txBody>
      </p:sp>
      <p:pic>
        <p:nvPicPr>
          <p:cNvPr id="6146" name="Picture 2" descr="http://chemistrykevinmrozek.weebly.com/uploads/2/4/5/5/24558686/3227450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5581650" cy="305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Boiling Point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less Vapor Pressure then MORE HEAT is required to get enough vapor pressure to overcome Atmospheric pressure so the solution will boil.</a:t>
            </a:r>
          </a:p>
          <a:p>
            <a:pPr lvl="1"/>
            <a:r>
              <a:rPr lang="en-US" dirty="0" smtClean="0"/>
              <a:t>Antifreeze</a:t>
            </a:r>
            <a:endParaRPr lang="en-US" dirty="0"/>
          </a:p>
        </p:txBody>
      </p:sp>
      <p:pic>
        <p:nvPicPr>
          <p:cNvPr id="5122" name="Picture 2" descr="https://qph.is.quoracdn.net/main-qimg-c805c9a71dd38ba2f7b419e3b00a24b7?convert_to_webp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781425"/>
            <a:ext cx="4619625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 Point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solute gets in the solvent’s “way” and prevents crystallization so a lower temperature is needed for freezing.</a:t>
            </a:r>
          </a:p>
          <a:p>
            <a:r>
              <a:rPr lang="en-US" dirty="0" smtClean="0"/>
              <a:t>The solute blocks the Intermolecular forces (Hydrogen bonding for water) from reorganizing into a solid structure.</a:t>
            </a:r>
          </a:p>
        </p:txBody>
      </p:sp>
      <p:pic>
        <p:nvPicPr>
          <p:cNvPr id="4098" name="Picture 2" descr="https://jahschem.wikispaces.com/file/view/water-ice-model.jpg/371425252/560x306/water-ice-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526280"/>
            <a:ext cx="4267200" cy="233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goconqr.com/uploads/image_clipping/image/96444/osmotic_pres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812" y="3124200"/>
            <a:ext cx="5214188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Osmotic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/>
          <a:lstStyle/>
          <a:p>
            <a:r>
              <a:rPr lang="en-US" dirty="0" smtClean="0"/>
              <a:t>When a </a:t>
            </a:r>
            <a:r>
              <a:rPr lang="en-US" dirty="0" err="1" smtClean="0"/>
              <a:t>semipermeable</a:t>
            </a:r>
            <a:r>
              <a:rPr lang="en-US" dirty="0" smtClean="0"/>
              <a:t> membrane allows some solvent but NOT the solute to pass thus building up pressure on one side.</a:t>
            </a:r>
          </a:p>
          <a:p>
            <a:pPr lvl="1"/>
            <a:r>
              <a:rPr lang="en-US" dirty="0" smtClean="0"/>
              <a:t>Cells and </a:t>
            </a:r>
            <a:r>
              <a:rPr lang="en-US" dirty="0" err="1" smtClean="0"/>
              <a:t>turgor</a:t>
            </a:r>
            <a:r>
              <a:rPr lang="en-US" dirty="0" smtClean="0"/>
              <a:t> pressure</a:t>
            </a:r>
            <a:endParaRPr lang="en-US" dirty="0"/>
          </a:p>
        </p:txBody>
      </p:sp>
      <p:pic>
        <p:nvPicPr>
          <p:cNvPr id="3076" name="Picture 4" descr="https://upload.wikimedia.org/wikipedia/commons/thumb/a/ab/Turgor_pressure_on_plant_cells_diagram.svg/2000px-Turgor_pressure_on_plant_cells_dia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4051139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∆ T</a:t>
            </a:r>
            <a:r>
              <a:rPr lang="en-US" sz="2800" baseline="-25000" dirty="0" smtClean="0"/>
              <a:t>F</a:t>
            </a:r>
            <a:r>
              <a:rPr lang="en-US" sz="2800" dirty="0" smtClean="0"/>
              <a:t>=m x </a:t>
            </a:r>
            <a:r>
              <a:rPr lang="en-US" sz="2800" dirty="0" err="1" smtClean="0"/>
              <a:t>d.f</a:t>
            </a:r>
            <a:r>
              <a:rPr lang="en-US" sz="2800" dirty="0" smtClean="0"/>
              <a:t>. x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f</a:t>
            </a:r>
            <a:endParaRPr lang="en-US" sz="2800" baseline="-25000" dirty="0" smtClean="0"/>
          </a:p>
          <a:p>
            <a:r>
              <a:rPr lang="en-US" sz="2800" dirty="0" smtClean="0"/>
              <a:t>∆T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= m x </a:t>
            </a:r>
            <a:r>
              <a:rPr lang="en-US" sz="2800" dirty="0" err="1" smtClean="0"/>
              <a:t>d.f</a:t>
            </a:r>
            <a:r>
              <a:rPr lang="en-US" sz="2800" dirty="0" smtClean="0"/>
              <a:t>. x k</a:t>
            </a:r>
            <a:r>
              <a:rPr lang="en-US" sz="2800" baseline="-25000" dirty="0" smtClean="0"/>
              <a:t>b</a:t>
            </a:r>
          </a:p>
          <a:p>
            <a:r>
              <a:rPr lang="en-US" sz="2800" dirty="0" smtClean="0"/>
              <a:t>k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water = 0.52 ˚C/m</a:t>
            </a:r>
          </a:p>
          <a:p>
            <a:r>
              <a:rPr lang="en-US" sz="2800" dirty="0" err="1" smtClean="0"/>
              <a:t>k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 water = 1.86 ˚C/m</a:t>
            </a:r>
          </a:p>
          <a:p>
            <a:r>
              <a:rPr lang="en-US" sz="2800" dirty="0" smtClean="0"/>
              <a:t>Dissociation factor (how many particles the solute breaks into. For a </a:t>
            </a:r>
            <a:r>
              <a:rPr lang="en-US" sz="2800" dirty="0" err="1" smtClean="0"/>
              <a:t>nonelectrolyte</a:t>
            </a:r>
            <a:r>
              <a:rPr lang="en-US" sz="2800" dirty="0" smtClean="0"/>
              <a:t>, </a:t>
            </a:r>
            <a:r>
              <a:rPr lang="en-US" sz="2800" dirty="0" err="1" smtClean="0"/>
              <a:t>d.f</a:t>
            </a:r>
            <a:r>
              <a:rPr lang="en-US" sz="2800" dirty="0" smtClean="0"/>
              <a:t>.=1)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be the </a:t>
            </a:r>
            <a:r>
              <a:rPr lang="en-US" b="1" dirty="0" smtClean="0"/>
              <a:t>boiling point </a:t>
            </a:r>
            <a:r>
              <a:rPr lang="en-US" dirty="0" smtClean="0"/>
              <a:t>if 50 grams of CaCl</a:t>
            </a:r>
            <a:r>
              <a:rPr lang="en-US" baseline="-25000" dirty="0" smtClean="0"/>
              <a:t>2</a:t>
            </a:r>
            <a:r>
              <a:rPr lang="en-US" dirty="0" smtClean="0"/>
              <a:t> were dissolved in 1039 grams of water?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Heterogeneous</a:t>
            </a:r>
            <a:r>
              <a:rPr lang="en-US" dirty="0" smtClean="0"/>
              <a:t>- do not blend smoothly together- or refract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or more components physically mixed NOT chemically combined</a:t>
            </a:r>
            <a:endParaRPr lang="en-US" dirty="0"/>
          </a:p>
        </p:txBody>
      </p:sp>
      <p:pic>
        <p:nvPicPr>
          <p:cNvPr id="11266" name="Picture 2" descr="http://38ccda.medialib.glogster.com/media/43c5e3c451085709046cdeb7ee58e5743afadcc1e8d63d3f8ea7114096b728b1/fruitsa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3905250" cy="2952751"/>
          </a:xfrm>
          <a:prstGeom prst="rect">
            <a:avLst/>
          </a:prstGeom>
          <a:noFill/>
        </p:spPr>
      </p:pic>
      <p:pic>
        <p:nvPicPr>
          <p:cNvPr id="11268" name="Picture 4" descr="https://researchthetopic.wikispaces.com/file/view/Taco%20for%20H%26H%20PROJECT%20with%20Sand%20and%20water%20mixture..jpg/369516874/400x279/Taco%20for%20H%26H%20PROJECT%20with%20Sand%20and%20water%20mixture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3810000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types of heterogeneous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Suspensions</a:t>
            </a:r>
            <a:r>
              <a:rPr lang="en-US" dirty="0" smtClean="0"/>
              <a:t>- solutions that settle out if left undisturbed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dirty="0" smtClean="0"/>
              <a:t>Examples: Sandy water, muddy water</a:t>
            </a:r>
          </a:p>
        </p:txBody>
      </p:sp>
      <p:pic>
        <p:nvPicPr>
          <p:cNvPr id="10242" name="Picture 2" descr="http://upload.wikimedia.org/wikipedia/commons/thumb/7/78/Chemical_precipitation_diagram.svg/290px-Chemical_precipitation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2762250" cy="2667000"/>
          </a:xfrm>
          <a:prstGeom prst="rect">
            <a:avLst/>
          </a:prstGeom>
          <a:noFill/>
        </p:spPr>
      </p:pic>
      <p:pic>
        <p:nvPicPr>
          <p:cNvPr id="10244" name="Picture 4" descr="http://image.wistatutor.com/content/matter-around-pure/types-of-solutio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14600"/>
            <a:ext cx="5400675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876800"/>
          </a:xfrm>
        </p:spPr>
        <p:txBody>
          <a:bodyPr/>
          <a:lstStyle/>
          <a:p>
            <a:r>
              <a:rPr lang="en-US" u="sng" dirty="0" smtClean="0"/>
              <a:t>Colloids</a:t>
            </a:r>
            <a:r>
              <a:rPr lang="en-US" dirty="0" smtClean="0"/>
              <a:t>- particles medium sized but DO NOT settle out </a:t>
            </a:r>
            <a:r>
              <a:rPr lang="en-US" smtClean="0"/>
              <a:t>but </a:t>
            </a:r>
            <a:r>
              <a:rPr lang="en-US" smtClean="0"/>
              <a:t>are</a:t>
            </a:r>
            <a:r>
              <a:rPr lang="en-US" smtClean="0"/>
              <a:t> </a:t>
            </a:r>
            <a:r>
              <a:rPr lang="en-US" dirty="0" smtClean="0"/>
              <a:t>blended smoothly. </a:t>
            </a:r>
            <a:endParaRPr lang="en-US" dirty="0"/>
          </a:p>
        </p:txBody>
      </p:sp>
      <p:pic>
        <p:nvPicPr>
          <p:cNvPr id="9220" name="Picture 4" descr="http://wps.prenhall.com/wps/media/objects/3312/3391718/imag1306/TB13_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00400"/>
            <a:ext cx="6614948" cy="3131977"/>
          </a:xfrm>
          <a:prstGeom prst="rect">
            <a:avLst/>
          </a:prstGeom>
          <a:noFill/>
        </p:spPr>
      </p:pic>
      <p:pic>
        <p:nvPicPr>
          <p:cNvPr id="9224" name="Picture 8" descr="http://f.tqn.com/y/chemistry/1/W/q/R/2/134807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"/>
            <a:ext cx="365760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Homogeneous mixtures (solutions)- </a:t>
            </a:r>
            <a:r>
              <a:rPr lang="en-US" dirty="0" smtClean="0"/>
              <a:t>particles evenly mixed and uniform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8194" name="AutoShape 2" descr="data:image/jpeg;base64,/9j/4AAQSkZJRgABAQAAAQABAAD/2wCEAAkGBxITEhUSEhMVFhUXFRoVGBYYFRUXFhcWFRcYFhUVGBcYICggGBolHhkXITEhJikrLi4uGh8zODMuNygtLisBCgoKDg0OGxAQGy4mICUtLTItLS0uMC0tLS0tLTUtLy0tLS0tLS0tLS0vLS0tLy0tLS0tLS0tLS0tLS0tLS0tLf/AABEIAMIBAwMBEQACEQEDEQH/xAAaAAEAAwEBAQAAAAAAAAAAAAAAAQIEAwUG/8QAPBAAAgECBAMFBQYFBQEBAQAAAQIRAAMEEiExBRMiMkFRUpIjYXGR0gYUM2KB8BVCU6HRJJOxweFDghb/xAAaAQEBAQEBAQEAAAAAAAAAAAAAAQIDBAUG/8QANBEAAgECAwUHAwUAAgMAAAAAAAECAxESEyEEMUFRkVJhcYGh4fAUItEyYrHB8UJyBYLC/9oADAMBAAIRAxEAPwD5Wv1R+RFAKAUAoBQCgFAKAUAoBQCgFAKAUAoBQCgFAKAUAoBQCgFAKAUAoBQCgFAKAUAoBQCgFAKAUAoBQCgFAex9mMStu67vbW4iWbtxkZEbNyrTOAMw0MjuivNtSeDTeerZLOpZnt2uD2rXEQWUPYd7bWVIGV/vJORYOhCgXWjwte+vPLaHk4f+W7oemOzrNxf8d5TAP1cWJS2eUmJa1NmyRbNp3S3lGWNAo+MSZNYndU4O717zcVF1ZKysrFPs5YGMw13CBba31Ae3d5aAsoIm27hZHx3192vassqand25XOFF5sHGyvzseNieLsMyW0tqq5baM2Htc0C2Tmdsynrc7g9kADeSdU6Mp/fJtX4X4EnWjB4IxTtx7z1/thizYvqttLIVsGjZeRZI5lzmrzOzOYQp3iVGm9cqFN1FL7nv5nWvNU8NorU4fbshMTaCKiAYa1chbdtQXdnzMQF6uyuhkabamd7InLFds57XaOGyPVsJmucTVUtE27TG0OTYhHCwpWVga+OleeTapxld73xPRFRdRqy0S4Hl/acC191Uoi4pULX8tu2F1I5WdQMhcidh3Ge6vRRblKSTbieetFRjGTSUjT9tA1vEYlbYwy2ltquTJh8w5qpazKqjmBg1wMCYAgHUaHlQakvubvfvO1aLj+mKtbU7X8IWspewQtXLK2Ml6wUQ3Fu5Wz3XkZmOqkEH+QRoTV1xtVG0+D4GVbAnTimuK4nxYr6R8wUAoBQCgFAKAUAoBQCgFAKAUAoBQCgFAKAUAoBQGzhuJROZnDkPauWukqCOajWy2vgGmuNeEpxtE77PUjCeKRswXHnD4U3ZZMLJRFMEknN1E6GICgxoJ8a5z2e+KUd7+M6Q2myjGW5fEaMLxuypxhNu4RihdUjOkoLxZmO2pBYx7gK5S2eq4Rjpp85HWO00lOUtde73MCcQVORyg6G2/NcypLXBAUjTZRnAB062nfTq6M5ybnbdoclWhCKUL79Tp9oOI2cRf5yWmt5zNwZlMnSWXTQkTM9+veatCFSEcLt3Ga86c5KUb95b7S8VTE3EuKjoVtLaIZlIIQsQdBv1GfgKbPSnTvitqa2mrColhvoTxLitrEcp7yXOYlpbLZCmW4qFipJbW23UZIDfDuqRpVKblgs0yyq06kY473XqdMFxxQMXzkZmxSujZCoVFuToMw1iYHuArnPZp4YxjbQ3DaoKcpO+oxXGrd6zZS/bc3bXSLqMstb7kYMNY7j/AJNdMqcJNwtZ8Dnm05xSne64k8a4th8RfuYhrVyXHYzrlzLbyKZAmJANYpUq1OOFW+eR0qVaFSSk7/PMYDjdrD3Tfw9pw/LyKjMvKDFQGYsCWZZGbLA17xVqUqs44XbxJTq0YSxK/geBbWABvAAn4V60rKx4pPE2y1UgoBQCgFAKAUAoBQCgFAKAUAoBQHu8O4LZvNdVb7+xsm8zchchCqrMiHmySC2XUASpryT2mUFdx423+x7YbLCbSUtfAx/wsuqthlvXgQS4FgzbIJAVsjOJIGbfY10jXs2p6eZylQ0Tg7+RnscOvOMyWbjicsrbdhm8sgb+6ujqQW9o5KnN7kXucLvqrM1m6FUwxNtwFPgxI03G/iKKrBuyaDpzSvYpawF1kLracoJ6gjFentaxGnf4VXUinZsKnJq6Qw3D71wTbtXHExKozCd4kDf3UlUhHRsRpylqkZq0YFAevwThtu9bxLMXDWbD3lylYOQdkgid+8GvPtFWVOzR6dmoxq3TMGLwV21HNtvbzCRnRlkeIzDWu0ZxluZwcJR3otf4bfQZns3FXQSyMBJ2EkbmoqkG7JorpTSu0dBwfEyV+73pC5iOU8hTIDRG2h19xqZ1PtLqMqfJnC5grqoLrW3Ftuy5VgjfBog1pTi3ZPUjhJK7Rc8OvZOZyrmSM2fI2XL5piMvv2qZkL2urly52vbQYfht64M1u1ccTEqjMJG40GpqyqQi7NiNOcldIJw2+WZBauFljMuRsy5uzmEdMyIneajqwSvdBUpt2syE4feIYi1cIQkORbchCNwxjpI99V1ILe0FTm+BGKwN22Qty26EiQGRlJHuBGtIzjLVMjhJb0MVgbtsA3LboDoCysuo3Gvf7qRnGX6WJU5R3otd4beVM7WripocxRgsHYyRse7xqKpBuyauV05pXaLHhWIzBORezMCVXlPmYDcgRJAkajxpmwte6GVPkylnAXWLKtpyUMOAjShmIbTpM6a99HUgldtBU5N2SON20ykqylWBgqQQQfAg6g1tNNXRlprRlKEFAKAUAoBQCgFAKAUB9R9ibZjFnQBsLctgkgS7RlUTua8O3NYUj37BF4mzD9k+IjD4lc49m82bqnbI/SZ+Bg/oa7V4KpT08jjQm6dTUretW0xlvD2jmt2MQFDea5zAGb/8qFtj3rcI7Vcaac4OpLlZHerJU5KnF8bv+kfWYm61nG8Qv33/ANPymSDcDBiUthbS25PUTm6Ynq/Nr47xykl+q567TdXX9NvIxrfb/RYnC2rV02cMLRm5BtPDC4GQkQGmc3fHwno4WlJTla/cc1K8IuCvbvsceBFblrD2sRbXlK1y5axNq6FOFbOxbOTKjVcwJOxWJrVTDFuSd3ZXvx04GaeKSwtWV3u4eJ8khRX0i4isQJzAXEUwDoZAYAHeda+hD7qatpp0Pn1PtqO+up3xWLtssLh7ds6dQe8xEHWAzka7bVmMKiesvQ1KdJqyjbzPb+xgYJjGU5WOFuIhzBTzCJQKT/NXn25rCl3no2BPE2elg7iW8Pw17xGW3fuM8sCVDsTbZhMxOU1wlbMkqfLgd1fLi6nPiZpFgcUe8VjEcxbXUG573Hc2OXHbgFTI7I8INRtYYKG80k8c3P8ATY9LDllxnDQWhLeEUMM4yo6o6uGEwCJQa+IqPA8x9OpVjWBdeh51ufuWK5pLf6xLjAsCWRHXmEAnUBRGmkD3VpYVKGHl6keJqeLn6G9bqJxO9jrjp91ayIuSCpt8pE5I8WzhvZ7ydtazoqLi/wBV/Mv3Sqpr9NvIy8FFw2uH31s5nsC+LdsXbKZs5AAc3GBViQZKh5A7pApVdpNS3tIU9Ypx3JvdxWpmwuGzYJsNyrf3m3izduWc/KJ6SMyCeoKSNJ038J3KOGUXfS2+2hiM8UZK2t919TXhMReufxO6wW3euWAoFtwDzBb0CnMSHiDoZBPjWJ4VCMcV9TdPE5t4baeJfDXktjhVy8Rkt84OSQchuFeSWEyBpPuitOznOMOWhjXBGU+f5MV53sdFyzaGHbGJiHuC4Lhf2ks6dXVmWZEEwTtSmk0rS1s9Ldxasnd3jpffc2i4lrGY/FXmU4e7ZYB8ykXsy2xbtpB62gFYG0VltKkor9V/M0lKVVt/pt5EYRM38Ju5reS0oS4S6DK4ZejKTMmDED37a1qTUHUUt7MpOag47kzhanNirN2wt+xdxrsVV4uoS5e3eEaFCGUidNDJHeWFxi07NLju/wBH3KUk1o3w3/4fNcdRFxN5bd03kD6XSwbOSAW6hoYYlZHlr27LLFTTtY8G1Rcalm7mGvQecUAoBQCgFAKAUAoBQEFQdwKaBNo0YLFNaYOmXMOySs5T3MBtmG4nY61ipDHHDex0p1MEsVrlMHeNtldQCUIIzSRI2J1k660dNYMC0CqPHjep14njWv3WvXAmdokquWSBE7nWAB+lZpUlTVr3NVqzqO+4ysoO4B+Irq0mck2twZQdwPlUshiZNUgoCCoO4oE2gFHgKlkW7AUbwJq2W8Xe4ZB4D5UshiYyjwHyqWQuxlEzAnxjWrZC7tY9I8auHlZltO1lQtt2tksqrqo6WAYA7Zga88tnV207X3nojtLSSavbcYL9xnZmuMXZmLMzQSzEySe4fAAAbCusKcYRwrccqlWU5YnvKZB4D5VqyMYmAo8BVsiXYCjeBNSyLd7hlEzAnxjWrZC7tYFRvApZC7IKDaB8qlkMTLVSCgFAKAUAoBQEigN+Fw124hdOXAuJagiwpL3AxQAECZyt+9uE5Qg0pN+vA9MI1JpuKXpxL28BiCWUIhKlwwixK8oqLkjwUssnYTWXVpJXcn1ZpUaz3RXREXsDiEzZrcZM2YG3anoyZyBEsBnSSJAzKe+qqlNtJS397I6dVJtx3dyOdmxedS6oCoza5LQnIMzwCJbKpBMTA1NalKEZYXLXxZmMako4lHTwR34jgnt3RYBV7pyAqtu0eq4qOqiJk9cagHTaCCedKoppy1SXedK1OVNqOjb7iiYHENoqK2oAyiyQzMrOFQgdbFVY5VkwDppVzaW/F6smTW1+30Rov8JvSnLy3A62WByWVhsQpa2hB7zqB3EjSsxrwd1JtWb4vgblQqK2FJ3twXEonDbuXO2QA2bt4ALZZiLJYNKgSNQRPd+lHWpp2Tb3cXxJGhUau0uPBcCi8MxJOUWtTOmS1IITmFSIlWyHNlOsaxArWbS7XqzOTW0+3f3IzYtbltsjqoMA9i0dGGZSCBBBBBBFdIYZq8W7eLOVTHB2kkn4I4/eG/L/ALdv6a1g731ZjMfJdEOe35fRb+mmDvfUZj5Loh94b8v+3b+mmDvfVjMfJdEPvDfl/wBu39NMC5vqxmPkuiHPb8vot/TVwLm+rGY+S6I72LV11LKoIEiclrUhS7ACOohVZiBJABO1c5OEXZy9WdYRqTTcY7u5Ha9gr6dtbayM0n7uBlyG5mnbLkBado+NYzaXa9Wbya3Z9EdBwnF6+x7JZSMlqc1sBnWIkkLDR3jXUUzaXa9WMms1+n0RKcKxTMVFsEgqpAWxvcXPb+OYbHv2FHWpWvi9WMms3bD6Im9wy8DbCAPntJc/CtLlNy41pbeo1YskAbmdt6zGtT1xO1nbeadCppZXur7txju27qqrMqgEKRK2s0NmynLGaDkaCRBymuqlCUsKk7+LOUo1IxUnHTwRw+8N+X/bt/TW8He+rOWY+S6IfeG/L/t2/ppgXN9WMx8l0Q57fl9Fv6aYO99WMx8l0Q+8N+X/AG7f00wLm+rGY+S6IfeG/L/t2/ppgXN9WMx8l0RyrZgUAoBQCgFAKA02cYRae1Ayu6POuZWthwCIPhcbQ+7wrnOnikpcr+p2p1cMZR529D1f48rXsRduqzc2w1lVCqNypzPDCCxDO0E9TmJFeT6aSppR33v88D1ra4uo3Lda3zxOXEftHdvKyuAO1lyNcQKrKiFCoaLixbTtTrPcYrcNjUGmn43Xyxie3OSaa8Nd2nqcMLxq4iKqhZti6LbmZQYlAl3SYbQAiRofEaVursyqNu++1/L+DnS2p042te275xK4zihuYj7wVAMocoZwPZqqLDA5hog1B3rVOjgpuF+fqZq18dRTty48jcftVezKxW2SlxLqkqZ5ttDbFxypHMYgydpKrtrPH6LT9Xd5ckej693/AE/7zIw/2mdCkWrZyDDxmLnXCTy2JDDUhjPdtp3VHsWn6ufDmrD679vLjydzivHWy5TbUjlX7I1YQmJLM3fqRmaD8PCtPZOUuXDkZW26/p58eZ3f7UXGZma2hzs1x+0M1x7DYctvoMjvp4tOwAGXsKaspeGnfc3H/wAg074fHXuseXxHG81lYqFy20twCTpaQIp174Ar00aWWnd3u7nkrVcxrS1lboZa6nEUAoBQCgPQwvFnSybI7JYuCHuIwZkyHVGGZSsSp8PjPnq7OpyUvc9NHaXTi42/o0jj5yqps2yEV0tkl81tLiBWVWBBBB6w24YmD3VzeyN3eLfv0Oy21Kyw7t2p1vfad3JZraSTdYwXib9hcPcgEmBlUEa6HxrH0OlsXp33NfX63w+vdbkWtfaJQCxtA3BcwzoNTbH3S29tCxzhpgroAQYO06JbJO6s9Pu18Sx2uCTutftsvDvOf/8ATXIggfh20JD3Ectae5cS4GQgq2a6+2kHbQGr9Cufp3WM/XvivHXvuYsVxV3spZIGVCGBOZiIUqQhYkorTmZZMkAiNZ7U9nwTxXOFTaccMFv7MFeg8woBQCgFAKAUAoBQCgFASKA2YZbtzNliFALEhAACwUEkjQSwE7CZMATXGapw3/2eiDqT3f0acDg7rvbBgKzWgSAhKreICMV8Dv8ALbMJ5ynTs7b9efA6RhVbV92nLiLGEuMU1AVgrFiLQAD3HtgDXUzbbQwZDaQMxxm07Xtry15XN5VTFbhz052M95bguOigtlZl0QE9JImAK7QwOCk9LrmzjNzjNxWtnyO/DsO10aHq5tq0AFTXm59pgT06SQDO4rFVxptac+L4I3RUqibvy4LiymGwd9wuUL1BCBNsGLrBLZIOoDFhHxB2g0dSivj8Rl1n8XgFw14rmiZUOoAtkkG8LG2/bJGgJmNIMg50r+75XChVt7LnYnHWWtpbYspZjcUgC2wBtkDQrv2v7fClOUKkmktFbnx/wVYzpxTb115cP9MP3hvd6V/xXfLj8bPPmy+JE/eW93pX/FMuPxsZsviQ+8t7vSv+KZcfjYzZfEiPvDe70r/imXH42M2XxIn7y3u9K/4plx+NjNl8SNZw97vyybZux0Ty1TmZo7xlM6e8biK44qW7XlxO+Ctv03X4Fjgr4mQogFv5NQLQvkjxi2wY+4+OlR1KXy/O38lVOt8tyv8AwLeDvNBHLghzOa0Fi3lNyWOnSHUn4+40c6S339QqdZ7rehTC4e9c/DCt7RbemTV3DFQPcQja7ae+tSlSik3yvxMRjVk3bnbgVt2rhBIKHKmciUzZQocmN9Fg/wDtHKknbX1Ko1WuHoaL3D74ZlGVskSVCkSbZuwJGpyqT+nvE4VWi1/vgbdKsnw9DNi1uWyAxSSAYBtsYKq6kgTllWUia6Qy53tfTxOU8yCTdtfAs9m6oQtkUMuZZyDp1IbXcdJ274G5AMxU7ta6eJrDVst2vgam4fcAElVcG/mDZMoGHtJeJBA1JDf231McnVp33aW7+djqqVS3fd8uVzLhLF65+GA3WtuAEnM4YqII7wja7ae+u03Th+r+zjBVZ/p/oi3buEEgocqcwibebKFDkxvosH/2suVJPj6lUarXD0NF3h+IDMoCtlAkqFIk2zdyiRqcqk/p7xOVUotf7w0NulWT59OJmxa3LZAYpJAMA22IDKrqSFnLKspExvXSGXO9uHicp5kEm7a+BiruecUAoBQCgFAKA1cPx72WD24DAggmZEGe4jQ7EHQjQg1zq0lUVmdaVZ03dHXD8WuJljLK8rUjVhY/CDQdQIXaJyrO1c3s0XxfH1VmdVtclwXD0dyU4u4AULbgBQBDRKXHuo2rTIa5c90NBBqfSrm/ity5Fe2SfBfHcy3cQxZnmCzFjlkCSSfH311jSioqLV7czjKtJzck7X5Hbh/EnsxkCGLlu4MwYw1okpsRpqdKzVoqpbXn6mqNd072W+3oaMNxhlSMoDqtpUYDUCzcV0zSTIAUKNPiTFcns2qs9OPmrcjstr0d1rw63Kfxm5ACrbWFyrAfpAvDECJY6i4AdZ8Nqq2WPFvhy4K3LkZ+slwS4+ruccbj2uAAqihWdgFBGtwgtuTpI/Y0rpSoqm73fBdNxzq13UVmlvv1MldjgKAUAoBQG9OLXAqp05FDrkhspFy3ynnWRKyTlK6md6872aLbd9/5uemO0ySSstPxY7/xmVYPbBzCGALqGC2Vs2x0sMsBZO4aYgazylsrunF9fG/LU7R2yNrSXTwsc73GrjTITUONm/8AqttHIhtNLaabCNAK39JFbm/jvyOb2yT3pfFYyYfFugYIxXMACRv0sHBB7jIifAkd5rvOnGdsXA4U6soXw8TT/F7kODlOdrjHQj8ZDbcAKQIymAP5e6NZ4vZYab9Pzc7La5q+7X8WKX+JO6srhWDFSQQ3aROWHEHtZd+46aaVr6eK1Xf66mXtMmrP5YrfxufMWRMzC2oInpFpQgiSdSoUHXuqxpOLVnpd+pJ1lNO61sl0Olni1xVCCMonp6olrbWmOh6SVdpK5STBOoBrMtmjJtt7/nL+TUNqlFJJLQm7xe424T/6To2vOtLYuA9WxVRtEHaKi2WK4v47/wAmntknwXxWM2HxboGCMRmABI36WDgg9xkRPgSO+u06cZ2xcDhCrKF8PE0/xe5Dg5Tna4x0I/FQ23ACkCMpgD+XujWeL2WGnd/p2W1zV92v+FL/ABJ3DK4VgxUkEN2kTlh9CNcp17jpppWvp4p3Xf662I9pk1Z93pocMXiDcbMQAcqrpMRbRba7k65VFdKcMCtf4zlUqY2nbhY41s5igFAKAUAoBQGg2U/rJ8cmI+X4U/8AVcs19l+n5O2Su0iBZTT2ybSejEabaGLep17pGh12lmvsv0/Iyl2kBaTT2ya/kv6fGLf/ABNMx9l+n5GUu0gLSf1k3I7F/YT1fh7GPjqNN4Zr7L9PyMpdpEG0n9VN4HRf121Hs9B8YOh02m5j7L9PyTKXaRLWk19shgadGI6j4Cbeh+MDXfeIqr7L9PyV0l2kTyUmOckRvkxEA+H4ck/ARpvtTNfZfp+RlLtIgWk09smu/Rf6dO/2evhpNMx9l+n5GUtPuQ5Sf1k3jsX9pjN+Ht3+PunSrmPsv0/JMpdpEG0mvtUMbdF/q0G029PDqjbw1pmPT7X88xlLX7kWNlP6yfHJiNd9B7KZ/trvUzX2X6fkuSu0iBaTT2ybSei/07aGLep+EjSrmPX7X6fkipLT7kOUmntU1Pkv6DXU+z20G0nUabwzH2X6fkZS7SHKT+qm8Dov6jTq/D0Hxg6HTaWY+y/T8jKXaQNpNfaoYGnRf6j4Cben6wNd6Zj7L9PyXKXaRPJSfxk+OTEfL8OflpUzX2X6fkZS7SKraTT2qCdxkv8ATpOsW9fDpn5a1cx6/a/nmRUlp9yJ5Sf1k3jsX9p7X4e3f4+6dKZj7L9PyMpdpEcpNfappt0X+rTu9np4axtTMen2v0/Iylr9yJ5SSfbJETOTEQTroBy5nTvEajXeJmu36X6fkuUr2xICymk3kGknov6HTQxb1OvdI0Ou0nUfZfp+QqSdvuRAtJp7VNTr0X9BrqfZ/wDEnUabxcx9l/PMmUu0gbSf1UOoHYv6iQM2tvYb666bbSVR9l+n5DpLtIk2k19smg06L/UfATb0/WBrvvUzH2X6fkuUu0jhXU4igFAKAUAoBQCgFAelwfhwu5i2chSubICSEYPmfQGYygZQJObTY159orOna3eenZ6Cq3vwNCcHXlq75knKTMsMr2Ll5WlUMDo1IDEAkwCMtc3tMsTSS99PydvpYYVK79tfwYMVhAl17bMEymJMuPdrbUzIM7fKu8KuKCklfw9zzTpKNRxvbxO3C7IYXxGaEQgga64qwhKkiVlWYfA61itNpRa01/o6UIJuSeun9m3F8GVeaSHhVu3MwhUHLxDWRa2PVC5t9Ay6HeuMNpk7LT/iu/VbzvPZI3b1/wCT7tOBOJ4ILZuDK5ynGqCw3GFVCjjT+YOfdoD7qfUuSX/r6vcPpYxb8/RXuc+McPFq1lyEFcTct5yB7QIqw6mB0HVgJOh3rVGtKdS73NbvP+TFejGnS0333+R4le08IoBUAoBQCqDZgMKHFxiGORQ2Ve0wNxEMaHQBidu7umRxqzcbJcWdqNNTu3wXDeelguBB+VIuDmXbSaa9F5ry5h0xI5a6SdzOXSfPPapRbWml+qVz0x2SMop66v0bsVfB23sI6q6DkXLmY5YzJcPS5A6ieyDIjp3nTMa04zeK29aePI1KhTlBYb8dfDmLnBkVmUl+lsUsCMzjC2uYLiiOy20d2YamtfVStuV7J9XbUn0kb73xXpci7wUBXaHAFrmKTrqLFi+UMLBgXok5dgQD1APqniUdN9n1sPpIuLlfhddLk8S4VbTnMuYKjuiqJc9NsuhaF2cwATAADGTEUp7TN2Vt/wCbCpstNXd934uOMcOFmyRkMriCnMIHWBbnMpjsE6gSdNZ1q0asqlTXdZ6ef8krUY06Wm+618v4NHEeDobj5QyQ9wBIgXAlhrwFsBdNVCaBu2h78tc6e0yjHXX/AG2p0qbLCU9NP8voYLuAt5C6s0LcyNm6Y5iBrJgrMTzAT4W50nTtnzvZrfu8nr6anB7PC1092/zWnrodr/C7SG9m5pFkEtAjbELZEFlggq4b3REnesR2ipJKyWv4/o29mpxb1eiLtwCIEPni50d5a1ySYbLAEXSZ6h0QCZqfVvu4fy1/Rfo13+Hlf+znc4Tb0Ia4Q1wosIxPTfW1DLAh8hNyCQdVWNZrUdpm+HD+Vcktlprjxt62MHE8KLbgAypUOpzZgQ0wRopG2zKD7q70ajmrveeavSVOSS3GSupxFAKAUAoBQCgO1jFOnZMdSuOlTDpORhmBgjM3zrnUpRn+r5c6U6sqf6fljkGPifjJn5/OtKnHkTNnzZFaSS0RltvVkqxGxio4p70WMpR3M6WsQyhgpjMpVtFMgxI6gY2Go10rEqMJW03G415q+u85hz4/vQf9D5VcuHJdDObPm+on9/CtKKTukRzk1ZsiqZFAKAUAoBQEho1FRpNWZVJp3QDRt8KjhF70aVSa3NkE/v5/5PzpgjyJjluuTm/4j9BsPhRwi+AVSS4sFj4/vUf9n5mmXHki5k+b6jN/xH6eHwpgjyJjlzGb9/CqoRve2oc5NWb0In9/rP8AzRRityGOXME/5/WiiluRHJvVk5z490foNh/c1MEd9kazJ2tdl7d5gGAiGAVgQrAgFWAhge9V+VZlShLejUa048RevMxZmYsWOZie87z+9qsaUIpJLcSVWcm23vKE99aSS0Rhyb3kVSCgFAKAUAoBQG3h6vcfIbtwdLtOdjqiM/j+WK89WMKcHLCemjKdSajiOowGILZVZzOQCboXM122t0KsvDSGB+RIBMVnHRW9c/Q3grvc+XqTh8BiGZRmeGa0JF2T7cTaIBcSSNRqI74pKVFLdz9N4jCu3r3eu4raw1w2XutccQiOq8wksty4EkjNKgzMxrHvBqY6eJRS+WuXBVwOTe711sZObcic9yPHO8e7Wa75dPdY8+bUte56DYC6VQ23usXW2QM5ENde4oXV53Q6x36xXnx01JxkuL9Fc9OCo4qUZPcvV2OIwd8gEMSCFYEXwQQ1w20IIbbOpHujureKj8Xdcw4V1/vfYtcwd9RJdxAYsTdChctzlHqL75oGsSSIms46PLl53NYK2mvO/dY4Y8Pbu3bXMc8u69uc7CeW7IDE6bTHdNdKcYTgpW3nKrKcJuN9xw57+d/W/wDmt5UORzzp8xz387+tu79auVDkM6fMc9/O/rf571MqHIZ0+Y57+d/W23hvtVyochnT5m/CYS63Ubjhctxswu5upLLXspAaQSojXUT7orz1JUop2W78nppwqzau9Hx8jkcNf2LN2SxHN7KhVYlhm6RDLvuTG+laxUfnQzhr/Opp/ht/ITnfOHZShuxoLYuZlJbrOUyInSIrDqUlJK2lt/nY2qdZxvfW+7yIwvD7zOFd7ig9JOcsVY2zcCsubQkDY+/vBqzqUlFyir2/oU6daUkpOyf96mLDm685XckK1w+0I6UXMx1OpABOmsA11lCnFar4zhGdSTsn8RoGDvlQQ7ai4TN4BQttbbOSS+8XASCB+usc3OinZrl+DqoVmrp8/wAk3MBihM8zQ6xcJmCgkQ3UBnTUePxqqdB/PnIjhtC5kfccRnVMxzPIUc8dR5nLIHVqS4IjvgnYE1MdC1/6ZcFe9v7ON1Lqqrl2hwGX20sVJYBsobMBKMJI3BrccqUsKRiWdGOJ7jO1xjuzH4sxHx1O9dYwjF3SOMqkpaNlK0YFAKAUAoBQCgFAKAUB3weKNts6hSYYQ0kQylTsQdie+sVKaqRws6UqjpzUkehguOFXQuiFVa20KGkG1bW0CsvuVRAZkaTE1557LdPC9Xf1PTDbLNYlorehzw/G7iBIW2ShskEq8k4eRamHjQGNIn+9V7Knrd8fVWZPrGtLcvR3Rxbibm3y8tuDbW3MPmyW2DIJzRpAExsNZ3rUdmSad3vv52sZltTlFppaq3rcym60Zcxy+EmPltXbBG+K2p58crYb6HoWON3Uy5RbGTlgHKxPsmd1mWgyXadNj3VwlssZNtvff1Vj0x2uUYpJbrejuP4tlCBEUAWhbKkMVlL730ZevNoWjUnY+MDK2Zttyfg/KxXtSSWFeK87lb3GbjBlZLZVgwIh4Oe6L09uZDjSPgZqx2VR1TfDlwViS2yUtGlx9dTJi8Qblx7jABndnMSBmclmgEnvJrvThgiorgeerPHJy5nGtmBQCgFAekONXIC5bZAXLqH25JsHQOAJQ6xAnXcmfLLZItt3ev5ueyO2SSSstP8ADk/E3LMxCSyZHMN1iFEt1b9IMrGomt5CStfS913M5/Uu97a2s+9HVeNXAZy2z1FtVbT2QshdGHSEAA79Bqaw9ki1a73f3c6LbJJ7l8ViF4zdDZ4QnMHMqYdxba2GaG3AZ9o1YkzVeyxatd/i7uRbZJO9lw87Kxws4wpcW5bUKVCQN1JVFViwO4chiR+YiumVeDjJ3ucs201KKtYtZ4k6pkhDpdBYhsxN8ILhMMBPQsaeNYls6bvd8PQ3Hamk1bn6nXEcXa4V5iqVDAwudSBCAhSWIkhB2g0GSN6kdmUdU9fL5xNPa3LRrQ0Px5g/MtooYmSx5h1F3mplUucoDAkicrZjK955w2TS0n8tb/OR0ntiveK+X+XPMxOJLhAVUBEyLlzdnMz65mM6u1emlSy76/Nx5atbMtpa3+nGuhyFAKAUAoBQCgFAKAmhBQp0lPK3qH01ztU5rp7nS9Pk+vsRK+DeofTVtPmunuL0+T6+xMp4N6h9NS0+a6e4vT5Pr7ESvg3qH01bT5rp7i9Pk+vsJTwb1D6aWnzXT3F4cn19hKeDeofTUtU5rp7i9Pk+vsJXwb1D9f5atp8109yXp8n19hKeVvUPpqWqc109y4qfJ9fYSvg3qH6/y1bT5rp7kvT5Pr7Eynlb1D6alqnNdPcuKnyfX2IlfBvUPpq2nzXT3Jip8n19iZTwb1D6alp8109y4qfJ9fYiV8G9Q+mrafNdPcXhyfX2LOqgwVYaAxmEwwBU9nvBB+BrKxvc109yvAt6fX2Kyvg3qH01q0+a6e5m9Pk+vsJTyt6h9NS1TmunuXFT5Pr7CV8G9Q+mrafNdPcl6fJ9fYmU8reofTUtU5rp7lvT5Pr7ESvg3qH01bT5rp7kvT5Pr7Eyng3qH00tPmunuL0+T6+xEr4N6h9NLVOa6e5cVPk+vsTKeDeofTS0+a6e5L0+T6+xVo7gR8SD/wBCrFSvq/nUknHgvX2K1owKAUAoBQCgFAKAmKoEUBs4SF5nWQBkua6SCbbhSs6Z5jL+aN9q4bRdU3Y9GypOqrnpYnG2vagvmLqwAAJQZrKcrWe2rghtwG7IEtXkhTqPC0t358eW49s6lJYlJ7/x4b7mLi+Ktu6sg2nMNRb7bEBROZQQezJCzCmAI9NCnOKakeTaKkJYXEpwx1N+2zLbRQwLDXLA1J9ox18JMTFaqqSpS1bZmk4urHRJHoPirQnM+YtbVIgsAPu9y0M5n8QXCtw7jUmC0R44wqSX2ri/63dx7pVKUX9z4L49N5g4riUcW8gIIBDQISMqBCFMlW6WzAErMEdpq9VGE4ydzx7RUhKMcO8wRXpPKIoBFAIoBFAIoD0uD4i2mbmE6kCMsqUKXEYmCNQWQwdIBMEhY8u005ytgPXstSnC+M64vHLymVG6m5E9HcmG5V7UjTM8GRqd96xClNzTknbXj33R0nWgqbUWr6cO7U8iK9tjwCKARQCKARQCKARQCKARQCKARQCKARQCKARSwEUsBFAWitGbiKhbl8i+cei99Fc8zuZ1y/3IZV849F39P5P33xTM7mMv9y6jIvnHovfRTH3MmX+5DIvnHou/RTM7mMv9y6jIvnHou/R++6mZ3MZf7kMi+cei99FMfcy5f7l1GRfOPRd+j9901cfcyZf7l1GRfOPRe+ipmdzLl/uQyL5x6Lv0UzO5ky/3LqMi+cei99FMzuZcv9y6jIvnHpu/RVx9zJl96GRfOPRe+ipmdzLl/uXUZF849N35dj/ymPuZMv8AchkXzj0Xvopj7mXL/cuoyL5x6bv0UzO5ky/3LqMi+cei99FMzuZcv9yGRfOPRd+j999MzuZMv9y6jIvnHovfRTM7mXL/AHIZF849F39P5P33xTH3MmX+5dRkXzj0XvopmdzLl/uXUZF849F36KY+5ky/3IZF849F36KZncxl/uXUqQO4z74I/sQD/aui1VzEtHYiKpLiKgEVSXEUFyQtLC5dUqpExBkpYXOcVC3L5a0ZuIoLmnAYcO4ViQIYyAT2UZhMAmJAmATEwDtXKrJxg2jrRipzUWb8RwhVDyT0i+SQwZVNlQURjGrOYHdq66TIryra29dOHnd208PM9ktkitNePlZX18TdjuDgsTkYa3IVVC5imHtXFRenQklvHv0rjDaJR438f+1rvyO09nhLhbw/63svM8ni2HAvQQLYNqy2oIALYe0zaIupLZtQNydq9dCby29+r3ePeePaIJVEt2i/juIwWBD2rjkkFAWAOikLbd2loIkZRocsiYJMCrWrOEkuft84ihQVSLfLd8/w9K1wlVcgAsfbIoIDC4Fw7MLyCNs2U9/bTWvLU2mTg+Gl/DW2p6qeyxU1x1trxur6HXA8HHNQm2zA8oFSBCh8LbuZnGXqlmIG2qNrNZq7RLDKKfPXz3I1S2aOKMmuWnlvZ8yBX1EfJe8mKWJcRSwuIpYXEUsLkokkAd5j5/Gj0RVq7H0acHyFhy2bpQnMubKwxyWiASg3Qa6ahjuCK+Z9S5pXdveL7z6q2VQb0vp/DRkxvDEU3GYMAAz6QFzfeTZ5AGXRsoDfqNI1rpS2iTUV4Lv1V79TFXZoXk/F92jtYm3we2br2wxMEZGkZWW4QbQZgpyMbfVqAvUJKxqe0zUcVl3+K38fneZWywcsN33eD3eZm4Lglu5FM9eIs2jG4S4LhZlkaGUXWNpHfXavUlBprk30OVClGSafNLqasJwZXFslblvNbt3CzEFUD4r7swPQNh1zIjb31w+rkuT8P+t/Y7/SQfNePjb3OdvhqlGHLuC57LpY5ShdnV+0oldF6iBqf1rX1E7xbtZ37+F+8z9PTtJK91bu42OuK4WLdq70H8NGlgSUb7w9ogMVUjRAdh2qzDaHUnHx/wDm5qps0adOT7un3WPL+7ry8+cZswGXqmCD+WJ0HfFep1GqmC2nzvPGqcXSx31v84HoYXhKtZFwrcJKXX0IC+xKQOwd8xEzpE67Vxq7RKNTCrcPXzPRR2aE6ak78fQtxPgqWg59oYZgBHZy8sqH6YEq7HNpsIB1rNPapzaVl8bWnQ1U2SnBN3fxJ69S2J4MM2IKq4VLmIW3qW0slSoPRrKtIkiRtmhjWY7VJKKdtbX83Y29kg3Nq+m7yVzlx/CqjXOkKwxN5AoGXoGUiB4DMP0Ye6t7LUlKybvp/djntdOMbtaa29Lnk8s+B+Ve6x8+5XLSwuSBQXFQXFUXIipYXOkVuxm4ipYXBWlrhOxHLHgNNtNqYUXEyBZXyj5CpgXIuOXMlUA2AHw0qqNiOTe8koPCjjcKTRBtjwGu+g1qYVyLjfMjkr5R8h+tMC5DHLmWy1bGbiKthcRSwEUsLiKWFxFLC5Xkr5R8hWcC5GscuZItgbAae6rhRMb5lrvUSW1JJJmNz7u4e4aDasxpxirJaGpVJSlib1BGhHcdCO4iZg+OwquKe8yptbigsr5R8hTAuRccuZItjwG87d/jVwrkTG+ZAsr5R8hUwLkXHLmWirYzcg2QT2QT8B3Uwp8CqbXEuthR3DT3aD4VcC5EzJcwUXyg/ECmFciYpcyyiAAMoA2AGgnUxpUUEndJFc5NWbYP6fL/AMrRCZ8R/wBj+9CXIKD97f8AlLFuUK1LFuRFLC4ilhc6RWrGCYpYty3MbzN6mrnkU+yjpn1O0+ozt5m9RpkU+yhn1O0+o5jeZvU1Min2UM+p2n1HMbzN6mpkU+yhn1O0+o5jeZvU1Min2UM+p2n1HMbzN6mpkU+yhn1O0+o5jeZvUf0pkU+yhn1O0+o5jeZvU1Min2UM+p2n1HMbzN6j+lMin2UM+p2n1JFxvM3qamRT7KH1FTtPqM7eZvUaZFPsoZ9TtMnO3mb1H/NMin2UPqKnafUZ28zeo1cin2UTPqdpjO3mb1H/ADUyKfZRfqKnaZGdvM3qNMin2UM+p2n1I5jeZvU1Min2UM+p2n1HMbzN6jTIp9lDPqdp9RzG8zepqZFPsoZ9TtPqM7eZvU1Min2UM+p2n1HMbzN6mpkU+yhn1O0+ozt5m9TUyKfZQz6nafUurt5m8e0e6qqFPsojr1O0+pVmJ3Jjwkn/AJqxpwjqlYzKpNqzdysVuxm5bKKtjNycopYXZQiKli3uIoUMtLBMrFSwEUsC8VoyIoBFAIoBFAIoBFAIoBFAIoCYoBFAKAiKARQCKAAUBMUBEUAigEVCkUKIPhQlyy/+VURkgd1BcUAFUCgBoREEVCg0BEUAigLRVIIoBFAIoBFAIoBFAIoBFAIoCaARQEGgKFqzc3YjXwqajQkNVTI0WNUiJiqQg1ComqCsaVOBeJIoiMmqQgVEVlqpBQCKAUAoBQERQCKARQFqpBQCgFAKAUAoBQCgFAKAUBUjuqPUqdiB76hpklffRoiYiguG2o9wW8laqIyO8/KpxLwLRVMkRSxbkEVC6CPd/eguTFWxLk1SCKARQoigEUIKAUAoBQCgFAKAUAoBQCgFAKAUAoCaAq1GaRNGZRWKhS9UhRRqazxNPci1aZkqO7991ZNcy1aMigFAKAUAoBQCgFAKAUAoBQC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images.slideplayer.com/21/6282364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81800" cy="508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Image result for soluble vs insolu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381750" cy="3190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34290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Soluble</a:t>
            </a:r>
            <a:r>
              <a:rPr lang="en-US" sz="3200" dirty="0" smtClean="0"/>
              <a:t> refers to the ability to be dissolved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b="1" u="sng" dirty="0" smtClean="0"/>
              <a:t>Insoluble or </a:t>
            </a:r>
            <a:r>
              <a:rPr lang="en-US" sz="3200" b="1" u="sng" dirty="0" err="1" smtClean="0"/>
              <a:t>nonsoluble</a:t>
            </a:r>
            <a:r>
              <a:rPr lang="en-US" sz="3200" b="1" u="sng" dirty="0" smtClean="0"/>
              <a:t> </a:t>
            </a:r>
            <a:r>
              <a:rPr lang="en-US" sz="3200" dirty="0" smtClean="0"/>
              <a:t>refers to the inability to be dissolved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Miscible </a:t>
            </a:r>
            <a:r>
              <a:rPr lang="en-US" dirty="0" err="1" smtClean="0"/>
              <a:t>vs</a:t>
            </a:r>
            <a:r>
              <a:rPr lang="en-US" dirty="0" smtClean="0"/>
              <a:t> immiscible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s://encrypted-tbn1.gstatic.com/images?q=tbn:ANd9GcTexjEALVmFXFzBTHfrMSFnYQVsbduVefhoTpMq_7Mu8cg_dkNW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4876800" cy="3652894"/>
          </a:xfrm>
          <a:prstGeom prst="rect">
            <a:avLst/>
          </a:prstGeom>
          <a:noFill/>
        </p:spPr>
      </p:pic>
      <p:pic>
        <p:nvPicPr>
          <p:cNvPr id="39940" name="Picture 4" descr="http://images.tutorvista.com/cms/images/38/gaseous-s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4312" y="1295400"/>
            <a:ext cx="4839688" cy="254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14868</TotalTime>
  <Words>724</Words>
  <Application>Microsoft Office PowerPoint</Application>
  <PresentationFormat>On-screen Show (4:3)</PresentationFormat>
  <Paragraphs>123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Solutions (Chapter 14)</vt:lpstr>
      <vt:lpstr>Lesson 1: Differences in the types of mixtures </vt:lpstr>
      <vt:lpstr>Solute vs Solvent</vt:lpstr>
      <vt:lpstr>Heterogeneous- do not blend smoothly together- or refract light</vt:lpstr>
      <vt:lpstr>2 types of heterogeneous mixtures</vt:lpstr>
      <vt:lpstr>Slide 6</vt:lpstr>
      <vt:lpstr>Homogeneous mixtures (solutions)- particles evenly mixed and uniform</vt:lpstr>
      <vt:lpstr>Slide 8</vt:lpstr>
      <vt:lpstr>Miscible vs immiscible</vt:lpstr>
      <vt:lpstr>Separating Mixtures-- Review</vt:lpstr>
      <vt:lpstr>Lesson 2- Concentration Expressed</vt:lpstr>
      <vt:lpstr>Slide 12</vt:lpstr>
      <vt:lpstr>Slide 13</vt:lpstr>
      <vt:lpstr>Slide 14</vt:lpstr>
      <vt:lpstr>Slide 15</vt:lpstr>
      <vt:lpstr>Slide 16</vt:lpstr>
      <vt:lpstr> Lesson 3-How do you prepare a specific Molar Solution for kool aid? </vt:lpstr>
      <vt:lpstr>Lesson 4- Polarity and Solubility</vt:lpstr>
      <vt:lpstr>What is the general solubility RULE? </vt:lpstr>
      <vt:lpstr>Slide 20</vt:lpstr>
      <vt:lpstr>Solvation (dissolving) is when solvent surrounds solute.</vt:lpstr>
      <vt:lpstr>Solvation can be increased by…</vt:lpstr>
      <vt:lpstr>Video Review– Crash Course</vt:lpstr>
      <vt:lpstr>Lesson 5- Factors affecting solubility</vt:lpstr>
      <vt:lpstr>Slide 25</vt:lpstr>
      <vt:lpstr>Factors affecting solubility</vt:lpstr>
      <vt:lpstr>Slide 27</vt:lpstr>
      <vt:lpstr>Henry’s Law--- S1/P1=S2/P2</vt:lpstr>
      <vt:lpstr>Lesson 6- Colligative Properties</vt:lpstr>
      <vt:lpstr>Vapor Pressure Lowering</vt:lpstr>
      <vt:lpstr>Boiling Point Elevation</vt:lpstr>
      <vt:lpstr>Freezing Point Depression</vt:lpstr>
      <vt:lpstr>Osmotic pressure</vt:lpstr>
      <vt:lpstr>Calculations </vt:lpstr>
      <vt:lpstr>Example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(Chapter 14)</dc:title>
  <dc:creator>rsalyer</dc:creator>
  <cp:lastModifiedBy>ahouchens</cp:lastModifiedBy>
  <cp:revision>26</cp:revision>
  <dcterms:created xsi:type="dcterms:W3CDTF">2016-03-15T16:25:04Z</dcterms:created>
  <dcterms:modified xsi:type="dcterms:W3CDTF">2018-05-03T19:16:51Z</dcterms:modified>
</cp:coreProperties>
</file>