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3" r:id="rId5"/>
    <p:sldId id="261" r:id="rId6"/>
    <p:sldId id="262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1CEA-A46A-419B-9D97-9FC4C368FB13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6B28-7908-4BC0-9780-D095C3F2F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1CEA-A46A-419B-9D97-9FC4C368FB13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6B28-7908-4BC0-9780-D095C3F2F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1CEA-A46A-419B-9D97-9FC4C368FB13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6B28-7908-4BC0-9780-D095C3F2F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1CEA-A46A-419B-9D97-9FC4C368FB13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6B28-7908-4BC0-9780-D095C3F2F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1CEA-A46A-419B-9D97-9FC4C368FB13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6B28-7908-4BC0-9780-D095C3F2F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1CEA-A46A-419B-9D97-9FC4C368FB13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6B28-7908-4BC0-9780-D095C3F2F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1CEA-A46A-419B-9D97-9FC4C368FB13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6B28-7908-4BC0-9780-D095C3F2F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1CEA-A46A-419B-9D97-9FC4C368FB13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6B28-7908-4BC0-9780-D095C3F2F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1CEA-A46A-419B-9D97-9FC4C368FB13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6B28-7908-4BC0-9780-D095C3F2F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1CEA-A46A-419B-9D97-9FC4C368FB13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6B28-7908-4BC0-9780-D095C3F2F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1CEA-A46A-419B-9D97-9FC4C368FB13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496B28-7908-4BC0-9780-D095C3F2F6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7F1CEA-A46A-419B-9D97-9FC4C368FB13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496B28-7908-4BC0-9780-D095C3F2F63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Rules for Naming Acids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5: LT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18488"/>
          </a:xfrm>
        </p:spPr>
        <p:txBody>
          <a:bodyPr>
            <a:normAutofit/>
          </a:bodyPr>
          <a:lstStyle/>
          <a:p>
            <a:r>
              <a:rPr lang="en-US" dirty="0" smtClean="0"/>
              <a:t>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ACIDS ALWAYS HAVE </a:t>
            </a:r>
            <a:r>
              <a:rPr lang="en-US" sz="2800" dirty="0" smtClean="0">
                <a:solidFill>
                  <a:srgbClr val="FF0000"/>
                </a:solidFill>
              </a:rPr>
              <a:t>HYDROGEN</a:t>
            </a:r>
            <a:r>
              <a:rPr lang="en-US" sz="2800" dirty="0" smtClean="0"/>
              <a:t> IN THE FORMULA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BINARY ACIDS= HYDROGEN + 1 NONMETAL</a:t>
            </a:r>
          </a:p>
        </p:txBody>
      </p:sp>
      <p:pic>
        <p:nvPicPr>
          <p:cNvPr id="8194" name="Picture 2" descr="http://nobel.scas.bcit.ca/chem0010/unit6/images/cmpds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267200"/>
            <a:ext cx="6629400" cy="18682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905000"/>
            <a:ext cx="81534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/>
              <a:t>Naming Rules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Add the prefix </a:t>
            </a:r>
            <a:r>
              <a:rPr lang="en-US" sz="2800" i="1" dirty="0" smtClean="0">
                <a:solidFill>
                  <a:srgbClr val="FF0000"/>
                </a:solidFill>
              </a:rPr>
              <a:t>hydro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Change the suffix of the nonmetal from </a:t>
            </a:r>
          </a:p>
          <a:p>
            <a:pPr lvl="1">
              <a:buNone/>
            </a:pPr>
            <a:r>
              <a:rPr lang="en-US" sz="2800" i="1" dirty="0" smtClean="0">
                <a:solidFill>
                  <a:srgbClr val="FF0000"/>
                </a:solidFill>
              </a:rPr>
              <a:t>–</a:t>
            </a:r>
            <a:r>
              <a:rPr lang="en-US" sz="2800" i="1" dirty="0" err="1" smtClean="0">
                <a:solidFill>
                  <a:srgbClr val="FF0000"/>
                </a:solidFill>
              </a:rPr>
              <a:t>ide</a:t>
            </a:r>
            <a:r>
              <a:rPr lang="en-US" sz="2800" dirty="0" smtClean="0">
                <a:solidFill>
                  <a:srgbClr val="FF0000"/>
                </a:solidFill>
              </a:rPr>
              <a:t> to </a:t>
            </a:r>
            <a:r>
              <a:rPr lang="en-US" sz="2800" i="1" dirty="0" smtClean="0">
                <a:solidFill>
                  <a:srgbClr val="FF0000"/>
                </a:solidFill>
              </a:rPr>
              <a:t>–</a:t>
            </a:r>
            <a:r>
              <a:rPr lang="en-US" sz="2800" i="1" dirty="0" err="1" smtClean="0">
                <a:solidFill>
                  <a:srgbClr val="FF0000"/>
                </a:solidFill>
              </a:rPr>
              <a:t>ic</a:t>
            </a:r>
            <a:endParaRPr lang="en-US" sz="2800" i="1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lvl="2"/>
            <a:r>
              <a:rPr lang="en-US" sz="2400" dirty="0" err="1" smtClean="0"/>
              <a:t>Hydro</a:t>
            </a:r>
            <a:r>
              <a:rPr lang="en-US" sz="2400" u="sng" dirty="0" err="1" smtClean="0"/>
              <a:t>_______</a:t>
            </a:r>
            <a:r>
              <a:rPr lang="en-US" sz="2400" dirty="0" err="1" smtClean="0"/>
              <a:t>ic</a:t>
            </a:r>
            <a:r>
              <a:rPr lang="en-US" sz="2400" dirty="0" smtClean="0"/>
              <a:t> Acid</a:t>
            </a:r>
          </a:p>
          <a:p>
            <a:pPr lvl="2"/>
            <a:endParaRPr lang="en-US" sz="2400" dirty="0" smtClean="0"/>
          </a:p>
          <a:p>
            <a:pPr lvl="1"/>
            <a:r>
              <a:rPr lang="en-US" sz="2800" dirty="0" smtClean="0"/>
              <a:t>Examples:</a:t>
            </a:r>
          </a:p>
          <a:p>
            <a:pPr lvl="1"/>
            <a:r>
              <a:rPr lang="en-US" sz="2800" dirty="0" err="1" smtClean="0"/>
              <a:t>HCl</a:t>
            </a:r>
            <a:r>
              <a:rPr lang="en-US" sz="2800" dirty="0" smtClean="0"/>
              <a:t>	</a:t>
            </a:r>
            <a:r>
              <a:rPr lang="en-US" sz="2800" i="1" dirty="0" smtClean="0"/>
              <a:t>Hydro</a:t>
            </a:r>
            <a:r>
              <a:rPr lang="en-US" sz="2800" dirty="0" smtClean="0"/>
              <a:t>chlor</a:t>
            </a:r>
            <a:r>
              <a:rPr lang="en-US" sz="2800" i="1" dirty="0" smtClean="0"/>
              <a:t>ic</a:t>
            </a:r>
            <a:r>
              <a:rPr lang="en-US" sz="2800" dirty="0" smtClean="0"/>
              <a:t> Acid</a:t>
            </a:r>
          </a:p>
          <a:p>
            <a:pPr lvl="1"/>
            <a:r>
              <a:rPr lang="en-US" sz="2800" dirty="0" smtClean="0"/>
              <a:t>H2S	</a:t>
            </a:r>
            <a:r>
              <a:rPr lang="en-US" sz="2800" dirty="0" err="1" smtClean="0"/>
              <a:t>Hydrosulfuric</a:t>
            </a:r>
            <a:r>
              <a:rPr lang="en-US" sz="2800" dirty="0" smtClean="0"/>
              <a:t> Acid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609600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Writing names for Binary Acids---2 elements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 formulas for binary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 Charges!!!</a:t>
            </a:r>
          </a:p>
          <a:p>
            <a:r>
              <a:rPr lang="en-US" sz="3200" dirty="0" smtClean="0"/>
              <a:t>H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 + </a:t>
            </a:r>
            <a:r>
              <a:rPr lang="en-US" sz="3200" dirty="0" err="1" smtClean="0"/>
              <a:t>Cl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-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 </a:t>
            </a:r>
            <a:r>
              <a:rPr lang="en-US" sz="3200" dirty="0" err="1" smtClean="0">
                <a:sym typeface="Wingdings" pitchFamily="2" charset="2"/>
              </a:rPr>
              <a:t>HCl</a:t>
            </a:r>
            <a:endParaRPr lang="en-US" sz="3200" dirty="0" smtClean="0">
              <a:sym typeface="Wingdings" pitchFamily="2" charset="2"/>
            </a:endParaRPr>
          </a:p>
          <a:p>
            <a:endParaRPr lang="en-US" dirty="0"/>
          </a:p>
        </p:txBody>
      </p:sp>
      <p:pic>
        <p:nvPicPr>
          <p:cNvPr id="6146" name="Picture 2" descr="https://encrypted-tbn3.gstatic.com/images?q=tbn:ANd9GcQ5HWpH9EaFJKwOSlfhyjPmK7kAeNj2EbWA2rsCPi14IxCWkt2oPw"/>
          <p:cNvPicPr>
            <a:picLocks noChangeAspect="1" noChangeArrowheads="1"/>
          </p:cNvPicPr>
          <p:nvPr/>
        </p:nvPicPr>
        <p:blipFill>
          <a:blip r:embed="rId2" cstate="print"/>
          <a:srcRect t="54433"/>
          <a:stretch>
            <a:fillRect/>
          </a:stretch>
        </p:blipFill>
        <p:spPr bwMode="auto">
          <a:xfrm>
            <a:off x="1219200" y="3810000"/>
            <a:ext cx="7319858" cy="2505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Binary  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HF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HBr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HCl</a:t>
            </a:r>
            <a:endParaRPr lang="en-US" dirty="0" smtClean="0"/>
          </a:p>
          <a:p>
            <a:r>
              <a:rPr lang="en-US" dirty="0" smtClean="0"/>
              <a:t>4. H2S</a:t>
            </a:r>
          </a:p>
          <a:p>
            <a:r>
              <a:rPr lang="en-US" dirty="0" smtClean="0"/>
              <a:t>5. H3P</a:t>
            </a:r>
          </a:p>
          <a:p>
            <a:r>
              <a:rPr lang="en-US" dirty="0" smtClean="0"/>
              <a:t>6. HI</a:t>
            </a:r>
            <a:endParaRPr lang="en-US" dirty="0"/>
          </a:p>
        </p:txBody>
      </p:sp>
      <p:pic>
        <p:nvPicPr>
          <p:cNvPr id="4" name="Picture 2" descr="https://encrypted-tbn3.gstatic.com/images?q=tbn:ANd9GcQ5HWpH9EaFJKwOSlfhyjPmK7kAeNj2EbWA2rsCPi14IxCWkt2oPw"/>
          <p:cNvPicPr>
            <a:picLocks noChangeAspect="1" noChangeArrowheads="1"/>
          </p:cNvPicPr>
          <p:nvPr/>
        </p:nvPicPr>
        <p:blipFill>
          <a:blip r:embed="rId2" cstate="print"/>
          <a:srcRect t="54433"/>
          <a:stretch>
            <a:fillRect/>
          </a:stretch>
        </p:blipFill>
        <p:spPr bwMode="auto">
          <a:xfrm>
            <a:off x="1447800" y="4953000"/>
            <a:ext cx="7319858" cy="2505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Binary Acid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Hydrochloric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Hydrosulfuric</a:t>
            </a:r>
            <a:endParaRPr lang="en-US" dirty="0" smtClean="0"/>
          </a:p>
          <a:p>
            <a:r>
              <a:rPr lang="en-US" dirty="0" smtClean="0"/>
              <a:t>3. Hydrofluoric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Hydroiodic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https://encrypted-tbn1.gstatic.com/images?q=tbn:ANd9GcR0XJkP814jh1FUT8owiLm6-GYT9-Khyf6-91tAezzDhq3YzRv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895600"/>
            <a:ext cx="4552950" cy="3419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898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Naming Ternary Acids—</a:t>
            </a:r>
            <a:br>
              <a:rPr lang="en-US" dirty="0" smtClean="0"/>
            </a:br>
            <a:r>
              <a:rPr lang="en-US" dirty="0" smtClean="0"/>
              <a:t>3 elements (caps)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Acids containing a polyatomic ion </a:t>
            </a:r>
            <a:r>
              <a:rPr lang="en-US" sz="2800" dirty="0" smtClean="0"/>
              <a:t>(Ex: HNO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SO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,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CO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 HClO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 etc.)</a:t>
            </a:r>
          </a:p>
          <a:p>
            <a:r>
              <a:rPr lang="en-US" sz="2800" dirty="0" smtClean="0"/>
              <a:t>NO </a:t>
            </a:r>
            <a:r>
              <a:rPr lang="en-US" sz="2800" b="1" u="sng" dirty="0" smtClean="0"/>
              <a:t>HYDRO </a:t>
            </a:r>
            <a:r>
              <a:rPr lang="en-US" sz="2800" dirty="0" smtClean="0"/>
              <a:t>PREFIX!!!!</a:t>
            </a:r>
          </a:p>
          <a:p>
            <a:pPr lvl="1"/>
            <a:r>
              <a:rPr lang="en-US" sz="2800" dirty="0" smtClean="0"/>
              <a:t>If the polyatomic ion ends in </a:t>
            </a:r>
            <a:r>
              <a:rPr lang="en-US" sz="2800" i="1" dirty="0" smtClean="0">
                <a:solidFill>
                  <a:srgbClr val="FF0000"/>
                </a:solidFill>
              </a:rPr>
              <a:t>–ate</a:t>
            </a:r>
            <a:r>
              <a:rPr lang="en-US" sz="2800" dirty="0" smtClean="0"/>
              <a:t>, change the ending to </a:t>
            </a:r>
            <a:r>
              <a:rPr lang="en-US" sz="2800" i="1" dirty="0" smtClean="0"/>
              <a:t>–</a:t>
            </a:r>
            <a:r>
              <a:rPr lang="en-US" sz="2800" i="1" dirty="0" err="1" smtClean="0">
                <a:solidFill>
                  <a:srgbClr val="FF0000"/>
                </a:solidFill>
              </a:rPr>
              <a:t>ic</a:t>
            </a:r>
            <a:r>
              <a:rPr lang="en-US" sz="2800" dirty="0" smtClean="0">
                <a:solidFill>
                  <a:srgbClr val="FF0000"/>
                </a:solidFill>
              </a:rPr>
              <a:t>	</a:t>
            </a:r>
          </a:p>
          <a:p>
            <a:pPr lvl="2"/>
            <a:r>
              <a:rPr lang="en-US" sz="2400" dirty="0" smtClean="0"/>
              <a:t>________</a:t>
            </a:r>
            <a:r>
              <a:rPr lang="en-US" sz="2400" dirty="0" err="1" smtClean="0"/>
              <a:t>ic</a:t>
            </a:r>
            <a:r>
              <a:rPr lang="en-US" sz="2400" dirty="0" smtClean="0"/>
              <a:t> Acid	 HNO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	   Nitr</a:t>
            </a:r>
            <a:r>
              <a:rPr lang="en-US" sz="2400" i="1" dirty="0" smtClean="0"/>
              <a:t>ic</a:t>
            </a:r>
            <a:r>
              <a:rPr lang="en-US" sz="2400" dirty="0" smtClean="0"/>
              <a:t> Acid</a:t>
            </a:r>
          </a:p>
          <a:p>
            <a:pPr lvl="1"/>
            <a:r>
              <a:rPr lang="en-US" sz="2800" dirty="0" smtClean="0"/>
              <a:t>If the polyatomic ion ends in </a:t>
            </a:r>
            <a:r>
              <a:rPr lang="en-US" sz="2800" i="1" dirty="0" smtClean="0"/>
              <a:t>–</a:t>
            </a:r>
            <a:r>
              <a:rPr lang="en-US" sz="2800" i="1" dirty="0" err="1" smtClean="0">
                <a:solidFill>
                  <a:srgbClr val="FF0000"/>
                </a:solidFill>
              </a:rPr>
              <a:t>ite</a:t>
            </a:r>
            <a:r>
              <a:rPr lang="en-US" sz="2800" dirty="0" smtClean="0"/>
              <a:t>, change the ending to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–</a:t>
            </a:r>
            <a:r>
              <a:rPr lang="en-US" sz="2800" i="1" dirty="0" err="1" smtClean="0">
                <a:solidFill>
                  <a:srgbClr val="FF0000"/>
                </a:solidFill>
              </a:rPr>
              <a:t>ous</a:t>
            </a:r>
            <a:r>
              <a:rPr lang="en-US" sz="2800" dirty="0" smtClean="0"/>
              <a:t>	</a:t>
            </a:r>
          </a:p>
          <a:p>
            <a:pPr lvl="2"/>
            <a:r>
              <a:rPr lang="en-US" sz="2400" dirty="0" smtClean="0"/>
              <a:t>________</a:t>
            </a:r>
            <a:r>
              <a:rPr lang="en-US" sz="2400" dirty="0" err="1" smtClean="0"/>
              <a:t>ous</a:t>
            </a:r>
            <a:r>
              <a:rPr lang="en-US" sz="2400" dirty="0" smtClean="0"/>
              <a:t> Acid 	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	    Sulfur</a:t>
            </a:r>
            <a:r>
              <a:rPr lang="en-US" sz="2400" i="1" dirty="0" smtClean="0"/>
              <a:t>ous</a:t>
            </a:r>
            <a:r>
              <a:rPr lang="en-US" sz="2400" dirty="0" smtClean="0"/>
              <a:t> Acid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Formulas for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CROSS CHARGES AND SIMPLIFY</a:t>
            </a:r>
            <a:endParaRPr lang="en-US" sz="3200" baseline="30000" dirty="0" smtClean="0"/>
          </a:p>
          <a:p>
            <a:pPr>
              <a:buNone/>
            </a:pPr>
            <a:endParaRPr lang="en-US" sz="1600" dirty="0" smtClean="0">
              <a:sym typeface="Wingdings" pitchFamily="2" charset="2"/>
            </a:endParaRPr>
          </a:p>
          <a:p>
            <a:r>
              <a:rPr lang="en-US" sz="3400" dirty="0" smtClean="0"/>
              <a:t>Ternary</a:t>
            </a:r>
          </a:p>
          <a:p>
            <a:pPr lvl="1"/>
            <a:r>
              <a:rPr lang="en-US" sz="3000" dirty="0" smtClean="0"/>
              <a:t>H</a:t>
            </a:r>
            <a:r>
              <a:rPr lang="en-US" sz="3000" baseline="30000" dirty="0" smtClean="0"/>
              <a:t>+</a:t>
            </a:r>
            <a:r>
              <a:rPr lang="en-US" sz="3000" dirty="0" smtClean="0"/>
              <a:t> + SO</a:t>
            </a:r>
            <a:r>
              <a:rPr lang="en-US" sz="3000" baseline="-25000" dirty="0" smtClean="0"/>
              <a:t>3</a:t>
            </a:r>
            <a:r>
              <a:rPr lang="en-US" sz="3000" dirty="0" smtClean="0"/>
              <a:t> </a:t>
            </a:r>
            <a:r>
              <a:rPr lang="en-US" sz="3000" baseline="30000" dirty="0" smtClean="0"/>
              <a:t>2-</a:t>
            </a:r>
            <a:r>
              <a:rPr lang="en-US" sz="3000" dirty="0" smtClean="0"/>
              <a:t> </a:t>
            </a:r>
            <a:r>
              <a:rPr lang="en-US" sz="3000" dirty="0" smtClean="0">
                <a:sym typeface="Wingdings" pitchFamily="2" charset="2"/>
              </a:rPr>
              <a:t> </a:t>
            </a:r>
            <a:r>
              <a:rPr lang="en-US" sz="3000" dirty="0" smtClean="0">
                <a:sym typeface="Wingdings" pitchFamily="2" charset="2"/>
              </a:rPr>
              <a:t>H</a:t>
            </a:r>
            <a:r>
              <a:rPr lang="en-US" sz="3000" baseline="-25000" dirty="0" smtClean="0">
                <a:sym typeface="Wingdings" pitchFamily="2" charset="2"/>
              </a:rPr>
              <a:t>2</a:t>
            </a:r>
            <a:r>
              <a:rPr lang="en-US" sz="3000" dirty="0" smtClean="0">
                <a:sym typeface="Wingdings" pitchFamily="2" charset="2"/>
              </a:rPr>
              <a:t>S</a:t>
            </a:r>
            <a:r>
              <a:rPr lang="en-US" sz="3000" dirty="0" smtClean="0">
                <a:sym typeface="Wingdings" pitchFamily="2" charset="2"/>
              </a:rPr>
              <a:t>O</a:t>
            </a:r>
            <a:r>
              <a:rPr lang="en-US" sz="3000" baseline="-25000" dirty="0" smtClean="0">
                <a:sym typeface="Wingdings" pitchFamily="2" charset="2"/>
              </a:rPr>
              <a:t>3</a:t>
            </a:r>
            <a:endParaRPr lang="en-US" sz="3000" baseline="-25000" dirty="0"/>
          </a:p>
        </p:txBody>
      </p:sp>
      <p:pic>
        <p:nvPicPr>
          <p:cNvPr id="2050" name="Picture 2" descr="http://wps.prenhall.com/wps/media/objects/3310/3390185/imag0207/AAAUATY0.JPG"/>
          <p:cNvPicPr>
            <a:picLocks noChangeAspect="1" noChangeArrowheads="1"/>
          </p:cNvPicPr>
          <p:nvPr/>
        </p:nvPicPr>
        <p:blipFill>
          <a:blip r:embed="rId2" cstate="print"/>
          <a:srcRect t="36000"/>
          <a:stretch>
            <a:fillRect/>
          </a:stretch>
        </p:blipFill>
        <p:spPr bwMode="auto">
          <a:xfrm>
            <a:off x="1447799" y="4038600"/>
            <a:ext cx="6607969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On the front: 3-4, 6-9, 12-18</a:t>
            </a:r>
          </a:p>
          <a:p>
            <a:r>
              <a:rPr lang="en-US" sz="6000" dirty="0" smtClean="0"/>
              <a:t>On the back: 1-3, 5-6, 8-9, 11, 13-17, 19-20, 22, 24-29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1402</TotalTime>
  <Words>196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Rules for Naming Acids</vt:lpstr>
      <vt:lpstr>ACIDS</vt:lpstr>
      <vt:lpstr>Slide 3</vt:lpstr>
      <vt:lpstr>Writing formulas for binary acids</vt:lpstr>
      <vt:lpstr>Practice Binary  Naming</vt:lpstr>
      <vt:lpstr>Practice Binary Acid Formulas</vt:lpstr>
      <vt:lpstr>Naming Ternary Acids— 3 elements (caps)</vt:lpstr>
      <vt:lpstr>Writing Formulas for Acids</vt:lpstr>
      <vt:lpstr>Skip problems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Rules for Naming Acids</dc:title>
  <dc:creator>ahouchens</dc:creator>
  <cp:lastModifiedBy>ahouchens</cp:lastModifiedBy>
  <cp:revision>32</cp:revision>
  <dcterms:created xsi:type="dcterms:W3CDTF">2015-01-12T14:30:57Z</dcterms:created>
  <dcterms:modified xsi:type="dcterms:W3CDTF">2016-02-03T22:20:49Z</dcterms:modified>
</cp:coreProperties>
</file>