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80" r:id="rId13"/>
    <p:sldId id="281" r:id="rId14"/>
    <p:sldId id="282" r:id="rId15"/>
    <p:sldId id="266" r:id="rId16"/>
    <p:sldId id="279" r:id="rId17"/>
    <p:sldId id="268" r:id="rId18"/>
    <p:sldId id="269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AC37AA-0E3E-4382-B32D-1CEAC3F216A2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43B381D-3694-42E9-8BA0-3306D9F13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09A250-FF31-4206-8172-F9D3106AACB1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1/8/2018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hVkCH9COZ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s8akB9NGhY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LT3 Molecular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4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atom with 6 atoms attached</a:t>
            </a:r>
          </a:p>
          <a:p>
            <a:r>
              <a:rPr lang="en-US" dirty="0" smtClean="0"/>
              <a:t>Bond angles: 90, 180</a:t>
            </a:r>
          </a:p>
          <a:p>
            <a:r>
              <a:rPr lang="en-US" dirty="0" smtClean="0"/>
              <a:t>0 unshared pairs of electrons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Octahedral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8801" y="1956732"/>
            <a:ext cx="4360862" cy="3537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3725595"/>
            <a:ext cx="3303587" cy="273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40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atom with 4 atoms attached</a:t>
            </a:r>
          </a:p>
          <a:p>
            <a:r>
              <a:rPr lang="en-US" dirty="0" smtClean="0"/>
              <a:t>Bond angles 90 and 180</a:t>
            </a:r>
          </a:p>
          <a:p>
            <a:r>
              <a:rPr lang="en-US" dirty="0"/>
              <a:t>2</a:t>
            </a:r>
            <a:r>
              <a:rPr lang="en-US" dirty="0" smtClean="0"/>
              <a:t> unshared pairs of electrons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Square planar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9000" y="2563574"/>
            <a:ext cx="5054600" cy="317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02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determining SHAPE: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out a sheet of paper and practice a few more: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83325" y="835570"/>
          <a:ext cx="10815145" cy="5880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029"/>
                <a:gridCol w="2163029"/>
                <a:gridCol w="3404905"/>
                <a:gridCol w="921153"/>
                <a:gridCol w="2163029"/>
              </a:tblGrid>
              <a:tr h="966952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Lewis</a:t>
                      </a:r>
                      <a:r>
                        <a:rPr lang="en-US" baseline="0" dirty="0" smtClean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 Formula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Shape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Bond Angle</a:t>
                      </a:r>
                      <a:endParaRPr lang="en-US" dirty="0"/>
                    </a:p>
                  </a:txBody>
                  <a:tcPr/>
                </a:tc>
              </a:tr>
              <a:tr h="9669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CH</a:t>
                      </a:r>
                      <a:r>
                        <a:rPr lang="en-US" sz="4000" baseline="-25000" dirty="0" smtClean="0"/>
                        <a:t>2</a:t>
                      </a:r>
                      <a:r>
                        <a:rPr lang="en-US" sz="4000" dirty="0" smtClean="0"/>
                        <a:t>O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5781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</a:t>
                      </a:r>
                      <a:r>
                        <a:rPr lang="en-US" sz="4000" baseline="-25000" dirty="0" smtClean="0"/>
                        <a:t>2</a:t>
                      </a:r>
                      <a:r>
                        <a:rPr lang="en-US" sz="4000" dirty="0" smtClean="0"/>
                        <a:t>H</a:t>
                      </a:r>
                      <a:r>
                        <a:rPr lang="en-US" sz="4000" baseline="-25000" dirty="0" smtClean="0"/>
                        <a:t>2</a:t>
                      </a:r>
                      <a:endParaRPr lang="en-US" sz="4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69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</a:t>
                      </a:r>
                      <a:r>
                        <a:rPr lang="en-US" sz="4000" baseline="-25000" dirty="0" smtClean="0"/>
                        <a:t>2</a:t>
                      </a:r>
                      <a:r>
                        <a:rPr lang="en-US" sz="4000" dirty="0" smtClean="0"/>
                        <a:t>H</a:t>
                      </a:r>
                      <a:r>
                        <a:rPr lang="en-US" sz="4000" baseline="-25000" dirty="0" smtClean="0"/>
                        <a:t>4</a:t>
                      </a:r>
                      <a:endParaRPr lang="en-US" sz="4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69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</a:t>
                      </a:r>
                      <a:r>
                        <a:rPr lang="en-US" sz="4000" baseline="-25000" dirty="0" smtClean="0"/>
                        <a:t>2</a:t>
                      </a:r>
                      <a:r>
                        <a:rPr lang="en-US" sz="4000" dirty="0" smtClean="0"/>
                        <a:t>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695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CH</a:t>
                      </a:r>
                      <a:r>
                        <a:rPr lang="en-US" sz="4000" baseline="-25000" dirty="0" smtClean="0"/>
                        <a:t>3</a:t>
                      </a:r>
                      <a:r>
                        <a:rPr lang="en-US" sz="4000" dirty="0" smtClean="0"/>
                        <a:t>OH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BrO</a:t>
            </a:r>
            <a:r>
              <a:rPr lang="en-US" sz="3600" baseline="-25000" dirty="0" smtClean="0"/>
              <a:t>3</a:t>
            </a:r>
            <a:r>
              <a:rPr lang="en-US" sz="3600" baseline="30000" dirty="0" smtClean="0"/>
              <a:t>-</a:t>
            </a:r>
          </a:p>
          <a:p>
            <a:r>
              <a:rPr lang="en-US" sz="3600" dirty="0" smtClean="0"/>
              <a:t>CN</a:t>
            </a:r>
            <a:r>
              <a:rPr lang="en-US" sz="3600" baseline="30000" dirty="0" smtClean="0"/>
              <a:t>-</a:t>
            </a:r>
          </a:p>
          <a:p>
            <a:r>
              <a:rPr lang="en-US" sz="3600" dirty="0" smtClean="0"/>
              <a:t>ClO</a:t>
            </a:r>
            <a:r>
              <a:rPr lang="en-US" sz="3600" baseline="-25000" dirty="0" smtClean="0"/>
              <a:t>4</a:t>
            </a:r>
            <a:r>
              <a:rPr lang="en-US" sz="3600" baseline="30000" dirty="0" smtClean="0"/>
              <a:t>-</a:t>
            </a:r>
            <a:endParaRPr lang="en-US" sz="3600" baseline="30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 polyatomic ions: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6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Ability of atoms to attract electrons in a bond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STRENGTH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Electronegativity</a:t>
            </a:r>
            <a:r>
              <a:rPr lang="en-US" b="1" dirty="0" smtClean="0"/>
              <a:t> REVIEW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 when </a:t>
            </a:r>
            <a:r>
              <a:rPr lang="en-US" sz="3600" dirty="0" smtClean="0">
                <a:solidFill>
                  <a:srgbClr val="FF0000"/>
                </a:solidFill>
              </a:rPr>
              <a:t>two atoms </a:t>
            </a:r>
            <a:r>
              <a:rPr lang="en-US" sz="3600" dirty="0" smtClean="0"/>
              <a:t>similar in </a:t>
            </a:r>
            <a:r>
              <a:rPr lang="en-US" sz="3600" dirty="0" err="1" smtClean="0">
                <a:solidFill>
                  <a:srgbClr val="FF0000"/>
                </a:solidFill>
              </a:rPr>
              <a:t>electronegativity</a:t>
            </a:r>
            <a:r>
              <a:rPr lang="en-US" sz="3600" dirty="0" smtClean="0"/>
              <a:t> (strength</a:t>
            </a:r>
            <a:r>
              <a:rPr lang="en-US" sz="3600" dirty="0" smtClean="0">
                <a:solidFill>
                  <a:srgbClr val="FF0000"/>
                </a:solidFill>
              </a:rPr>
              <a:t>) share electrons equally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</a:t>
            </a:r>
            <a:r>
              <a:rPr lang="en-US" dirty="0" smtClean="0"/>
              <a:t> covalent bonds</a:t>
            </a:r>
            <a:endParaRPr lang="en-US" dirty="0"/>
          </a:p>
        </p:txBody>
      </p:sp>
      <p:pic>
        <p:nvPicPr>
          <p:cNvPr id="7170" name="Picture 2" descr="http://sciencechemistry.doomby.com/medias/images/nonpolar-covalent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1358" y="3762756"/>
            <a:ext cx="6629819" cy="2811463"/>
          </a:xfrm>
          <a:prstGeom prst="rect">
            <a:avLst/>
          </a:prstGeom>
          <a:noFill/>
        </p:spPr>
      </p:pic>
      <p:pic>
        <p:nvPicPr>
          <p:cNvPr id="7172" name="Picture 4" descr="http://media1.shmoop.com/images/chemistry/chembook_bonds_graphik_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3627" y="0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NONPOLAR COVALENT </a:t>
            </a:r>
            <a:r>
              <a:rPr lang="en-US" sz="4000" dirty="0" smtClean="0"/>
              <a:t>BONDS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Diatomic molecules </a:t>
            </a:r>
            <a:r>
              <a:rPr lang="en-US" dirty="0" smtClean="0"/>
              <a:t>always have	</a:t>
            </a:r>
            <a:endParaRPr lang="en-US" dirty="0"/>
          </a:p>
        </p:txBody>
      </p:sp>
      <p:pic>
        <p:nvPicPr>
          <p:cNvPr id="6146" name="Picture 2" descr="http://chemwiki.ucdavis.edu/@api/deki/files/10106/Nonpolar_covalent_bond.jpg?size=bestfit&amp;width=500&amp;height=375&amp;revision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6458" y="2794438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VERY SMALL OR 0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&lt; 0.4 difference between bonded atoms</a:t>
            </a: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General rule: The same element bonded to itself is a </a:t>
            </a:r>
            <a:r>
              <a:rPr lang="en-US" sz="4000" b="1" dirty="0" err="1" smtClean="0">
                <a:solidFill>
                  <a:srgbClr val="FF0000"/>
                </a:solidFill>
              </a:rPr>
              <a:t>nonpolar</a:t>
            </a:r>
            <a:r>
              <a:rPr lang="en-US" sz="4000" b="1" dirty="0" smtClean="0">
                <a:solidFill>
                  <a:srgbClr val="FF0000"/>
                </a:solidFill>
              </a:rPr>
              <a:t> covalent bond.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This means that in </a:t>
            </a:r>
            <a:r>
              <a:rPr lang="en-US" sz="3600" dirty="0" err="1" smtClean="0">
                <a:solidFill>
                  <a:srgbClr val="FF0000"/>
                </a:solidFill>
              </a:rPr>
              <a:t>nonpolar</a:t>
            </a:r>
            <a:r>
              <a:rPr lang="en-US" sz="3600" dirty="0" smtClean="0">
                <a:solidFill>
                  <a:srgbClr val="FF0000"/>
                </a:solidFill>
              </a:rPr>
              <a:t> covalent </a:t>
            </a:r>
            <a:r>
              <a:rPr lang="en-US" sz="3600" dirty="0" smtClean="0"/>
              <a:t>bonds the </a:t>
            </a:r>
            <a:r>
              <a:rPr lang="en-US" sz="3600" dirty="0" err="1" smtClean="0">
                <a:solidFill>
                  <a:srgbClr val="FF0000"/>
                </a:solidFill>
              </a:rPr>
              <a:t>electronegavitiy</a:t>
            </a:r>
            <a:r>
              <a:rPr lang="en-US" sz="3600" dirty="0" smtClean="0">
                <a:solidFill>
                  <a:srgbClr val="FF0000"/>
                </a:solidFill>
              </a:rPr>
              <a:t> difference </a:t>
            </a:r>
            <a:r>
              <a:rPr lang="en-US" sz="3600" dirty="0" smtClean="0"/>
              <a:t>is</a:t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Electrons, due to their like charge, position themselves to be as far apart from each other as possible!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VSEPR- valence shell electron pair repulsion theory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312" y="3302000"/>
            <a:ext cx="3828197" cy="1972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3800" y="2502852"/>
            <a:ext cx="5384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64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43" y="208353"/>
            <a:ext cx="8946541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Looking at the Periodic Table, the _______________ the atoms are to each other the</a:t>
            </a:r>
            <a:r>
              <a:rPr lang="en-US" sz="3600" dirty="0" smtClean="0">
                <a:solidFill>
                  <a:srgbClr val="FF0000"/>
                </a:solidFill>
              </a:rPr>
              <a:t> LOWER </a:t>
            </a:r>
            <a:r>
              <a:rPr lang="en-US" sz="3600" dirty="0" smtClean="0"/>
              <a:t>the </a:t>
            </a:r>
            <a:r>
              <a:rPr lang="en-US" sz="3600" dirty="0" err="1" smtClean="0"/>
              <a:t>electronegativity</a:t>
            </a:r>
            <a:r>
              <a:rPr lang="en-US" sz="3600" dirty="0" smtClean="0"/>
              <a:t> difference and more likely it is a _________ ______________.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thumb101.shutterstock.com/display_pic_with_logo/201100/201100,1320404916,3/stock-vector-periodic-table-of-the-elements-with-atomic-number-symbol-and-weight-88068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6651" y="3058510"/>
            <a:ext cx="6385349" cy="4384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bond between </a:t>
            </a:r>
            <a:r>
              <a:rPr lang="en-US" sz="3200" dirty="0" smtClean="0">
                <a:solidFill>
                  <a:srgbClr val="FF0000"/>
                </a:solidFill>
              </a:rPr>
              <a:t>two nonmetals </a:t>
            </a:r>
            <a:r>
              <a:rPr lang="en-US" sz="3200" dirty="0" smtClean="0"/>
              <a:t>that have a </a:t>
            </a:r>
            <a:r>
              <a:rPr lang="en-US" sz="3200" dirty="0" smtClean="0">
                <a:solidFill>
                  <a:srgbClr val="FF0000"/>
                </a:solidFill>
              </a:rPr>
              <a:t>large difference </a:t>
            </a:r>
            <a:r>
              <a:rPr lang="en-US" sz="3200" dirty="0" smtClean="0"/>
              <a:t>in </a:t>
            </a:r>
            <a:r>
              <a:rPr lang="en-US" sz="3200" dirty="0" err="1" smtClean="0">
                <a:solidFill>
                  <a:srgbClr val="FF0000"/>
                </a:solidFill>
              </a:rPr>
              <a:t>electronegativity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(strength).</a:t>
            </a:r>
          </a:p>
          <a:p>
            <a:r>
              <a:rPr lang="en-US" sz="3200" dirty="0" smtClean="0"/>
              <a:t>0.4-2 difference in </a:t>
            </a:r>
            <a:r>
              <a:rPr lang="en-US" sz="3200" dirty="0" err="1" smtClean="0"/>
              <a:t>electronegativity</a:t>
            </a:r>
            <a:r>
              <a:rPr lang="en-US" sz="3200" dirty="0" smtClean="0"/>
              <a:t> of bonded atoms</a:t>
            </a:r>
          </a:p>
          <a:p>
            <a:r>
              <a:rPr lang="en-US" sz="3200" b="1" u="sng" dirty="0" smtClean="0"/>
              <a:t>General Rule: </a:t>
            </a:r>
            <a:r>
              <a:rPr lang="en-US" sz="3200" dirty="0" smtClean="0"/>
              <a:t>2 different nonmetals bonded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 COVALENT BOND IS</a:t>
            </a:r>
            <a:endParaRPr lang="en-US" b="1" dirty="0"/>
          </a:p>
        </p:txBody>
      </p:sp>
      <p:pic>
        <p:nvPicPr>
          <p:cNvPr id="3074" name="Picture 2" descr="http://3.bp.blogspot.com/-chmUGAXiMcs/Ty1O760xwsI/AAAAAAAABQQ/Fn6sYBkqzN0/s1600/Polar+Bond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270" y="4402029"/>
            <a:ext cx="2455971" cy="2455971"/>
          </a:xfrm>
          <a:prstGeom prst="rect">
            <a:avLst/>
          </a:prstGeom>
          <a:noFill/>
        </p:spPr>
      </p:pic>
      <p:pic>
        <p:nvPicPr>
          <p:cNvPr id="3076" name="Picture 4" descr="http://ebooks.bfwpub.com/livingbychemistry1e/figures/8_UN2251_bi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4391025"/>
            <a:ext cx="6905625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43" y="208353"/>
            <a:ext cx="8946541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Looking at the Periodic Table, the _______________ the atoms are to each other the </a:t>
            </a:r>
            <a:r>
              <a:rPr lang="en-US" sz="3600" dirty="0" smtClean="0">
                <a:solidFill>
                  <a:srgbClr val="FF0000"/>
                </a:solidFill>
              </a:rPr>
              <a:t>HIGHER</a:t>
            </a:r>
            <a:r>
              <a:rPr lang="en-US" sz="3600" dirty="0" smtClean="0"/>
              <a:t> the </a:t>
            </a:r>
            <a:r>
              <a:rPr lang="en-US" sz="3600" dirty="0" err="1" smtClean="0"/>
              <a:t>electronegativity</a:t>
            </a:r>
            <a:r>
              <a:rPr lang="en-US" sz="3600" dirty="0" smtClean="0"/>
              <a:t> difference and more likely it is a _________ ______________.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thumb101.shutterstock.com/display_pic_with_logo/201100/201100,1320404916,3/stock-vector-periodic-table-of-the-elements-with-atomic-number-symbol-and-weight-88068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959" y="3228328"/>
            <a:ext cx="6138041" cy="421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84365"/>
          </a:xfrm>
        </p:spPr>
        <p:txBody>
          <a:bodyPr/>
          <a:lstStyle/>
          <a:p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Illustrate </a:t>
            </a:r>
            <a:r>
              <a:rPr lang="en-US" dirty="0" err="1" smtClean="0">
                <a:solidFill>
                  <a:srgbClr val="FF0000"/>
                </a:solidFill>
              </a:rPr>
              <a:t>HCl</a:t>
            </a:r>
            <a:r>
              <a:rPr lang="en-US" dirty="0" smtClean="0">
                <a:solidFill>
                  <a:srgbClr val="FF0000"/>
                </a:solidFill>
              </a:rPr>
              <a:t> and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800" b="1" dirty="0" smtClean="0"/>
              <a:t>N and H						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. H-</a:t>
            </a:r>
            <a:r>
              <a:rPr lang="en-US" sz="2800" b="1" dirty="0" err="1" smtClean="0"/>
              <a:t>Cl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F and F						j. Mg and </a:t>
            </a:r>
            <a:r>
              <a:rPr lang="en-US" sz="2800" b="1" dirty="0" err="1" smtClean="0"/>
              <a:t>Cl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Ca and </a:t>
            </a:r>
            <a:r>
              <a:rPr lang="en-US" sz="2800" b="1" dirty="0" err="1" smtClean="0"/>
              <a:t>Cl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Al and </a:t>
            </a:r>
            <a:r>
              <a:rPr lang="en-US" sz="2800" b="1" dirty="0" err="1" smtClean="0"/>
              <a:t>Cl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H and Br</a:t>
            </a:r>
          </a:p>
          <a:p>
            <a:pPr lvl="1"/>
            <a:r>
              <a:rPr lang="en-US" sz="2800" b="1" dirty="0" smtClean="0"/>
              <a:t>Mg and F</a:t>
            </a:r>
          </a:p>
          <a:p>
            <a:pPr lvl="1"/>
            <a:r>
              <a:rPr lang="en-US" sz="2800" b="1" dirty="0" smtClean="0"/>
              <a:t>K and </a:t>
            </a:r>
            <a:r>
              <a:rPr lang="en-US" sz="2800" b="1" dirty="0" err="1" smtClean="0"/>
              <a:t>Cl</a:t>
            </a:r>
            <a:endParaRPr lang="en-US" sz="2800" b="1" dirty="0" smtClean="0"/>
          </a:p>
          <a:p>
            <a:r>
              <a:rPr lang="en-US" dirty="0" smtClean="0"/>
              <a:t>OR greater than </a:t>
            </a:r>
          </a:p>
          <a:p>
            <a:pPr>
              <a:buNone/>
            </a:pPr>
            <a:r>
              <a:rPr lang="en-US" dirty="0" smtClean="0"/>
              <a:t>2 difference in 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electronegativity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How do you know when it is</a:t>
            </a:r>
            <a:r>
              <a:rPr lang="en-US" sz="4400" b="1" dirty="0" smtClean="0">
                <a:solidFill>
                  <a:srgbClr val="FF0000"/>
                </a:solidFill>
              </a:rPr>
              <a:t> ionic </a:t>
            </a:r>
            <a:r>
              <a:rPr lang="en-US" sz="4400" b="1" dirty="0" smtClean="0"/>
              <a:t>instead of </a:t>
            </a:r>
            <a:r>
              <a:rPr lang="en-US" sz="4400" b="1" dirty="0" smtClean="0">
                <a:solidFill>
                  <a:srgbClr val="FF0000"/>
                </a:solidFill>
              </a:rPr>
              <a:t>covalent</a:t>
            </a:r>
            <a:r>
              <a:rPr lang="en-US" sz="4400" b="1" dirty="0" smtClean="0"/>
              <a:t>?</a:t>
            </a:r>
            <a:br>
              <a:rPr lang="en-US" sz="4400" b="1" dirty="0" smtClean="0"/>
            </a:br>
            <a:endParaRPr lang="en-US" dirty="0"/>
          </a:p>
        </p:txBody>
      </p:sp>
      <p:pic>
        <p:nvPicPr>
          <p:cNvPr id="4" name="Picture 2" descr="http://thumb101.shutterstock.com/display_pic_with_logo/201100/201100,1320404916,3/stock-vector-periodic-table-of-the-elements-with-atomic-number-symbol-and-weight-88068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0565" y="2380593"/>
            <a:ext cx="7683172" cy="5275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811" y="1240697"/>
            <a:ext cx="109728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molecules that have a distinct </a:t>
            </a:r>
            <a:r>
              <a:rPr lang="en-US" sz="3200" dirty="0" smtClean="0">
                <a:solidFill>
                  <a:srgbClr val="FF0000"/>
                </a:solidFill>
              </a:rPr>
              <a:t>POSITIVE (+) </a:t>
            </a:r>
            <a:r>
              <a:rPr lang="en-US" sz="3200" dirty="0" smtClean="0"/>
              <a:t>end and </a:t>
            </a:r>
            <a:r>
              <a:rPr lang="en-US" sz="3200" dirty="0" smtClean="0">
                <a:solidFill>
                  <a:srgbClr val="FF0000"/>
                </a:solidFill>
              </a:rPr>
              <a:t>NEGATIVE (-) </a:t>
            </a:r>
            <a:r>
              <a:rPr lang="en-US" sz="3200" dirty="0" smtClean="0"/>
              <a:t>end.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Dipoles </a:t>
            </a:r>
            <a:r>
              <a:rPr lang="en-US" dirty="0" smtClean="0"/>
              <a:t>are</a:t>
            </a:r>
            <a:endParaRPr lang="en-US" dirty="0"/>
          </a:p>
        </p:txBody>
      </p:sp>
      <p:pic>
        <p:nvPicPr>
          <p:cNvPr id="36866" name="Picture 2" descr="http://pages.uoregon.edu/ch111/images/hfpola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1697" y="3734584"/>
            <a:ext cx="2569779" cy="2672570"/>
          </a:xfrm>
          <a:prstGeom prst="rect">
            <a:avLst/>
          </a:prstGeom>
          <a:noFill/>
        </p:spPr>
      </p:pic>
      <p:pic>
        <p:nvPicPr>
          <p:cNvPr id="36868" name="Picture 4" descr="http://manage.meritnation.net/app/webroot/img/study_content/content_ck_images/images/CO2%20and%20SO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9303" y="3902449"/>
            <a:ext cx="6061616" cy="2707727"/>
          </a:xfrm>
          <a:prstGeom prst="rect">
            <a:avLst/>
          </a:prstGeom>
          <a:noFill/>
        </p:spPr>
      </p:pic>
      <p:pic>
        <p:nvPicPr>
          <p:cNvPr id="45058" name="Picture 2" descr="Image result for ethan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28277" y="2209299"/>
            <a:ext cx="2597975" cy="21541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30063" y="4363454"/>
            <a:ext cx="19571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Any molecule with an -OH (hydroxyl group) has a negative region and is a dipole due to the Oxygen.</a:t>
            </a:r>
            <a:endParaRPr lang="en-US" dirty="0"/>
          </a:p>
        </p:txBody>
      </p:sp>
      <p:sp>
        <p:nvSpPr>
          <p:cNvPr id="8" name="Plus 7"/>
          <p:cNvSpPr/>
          <p:nvPr/>
        </p:nvSpPr>
        <p:spPr>
          <a:xfrm>
            <a:off x="8357937" y="2855494"/>
            <a:ext cx="561474" cy="4652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9208170" y="4138863"/>
            <a:ext cx="481262" cy="36896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8943474" y="2302041"/>
            <a:ext cx="561474" cy="4652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lus 10"/>
          <p:cNvSpPr/>
          <p:nvPr/>
        </p:nvSpPr>
        <p:spPr>
          <a:xfrm>
            <a:off x="9729537" y="2013283"/>
            <a:ext cx="561474" cy="4652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11"/>
          <p:cNvSpPr/>
          <p:nvPr/>
        </p:nvSpPr>
        <p:spPr>
          <a:xfrm>
            <a:off x="10419347" y="3874168"/>
            <a:ext cx="561474" cy="46522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inus 12"/>
          <p:cNvSpPr/>
          <p:nvPr/>
        </p:nvSpPr>
        <p:spPr>
          <a:xfrm>
            <a:off x="10892589" y="2743200"/>
            <a:ext cx="481264" cy="4010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BOND TYPE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SHAPE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Polarity </a:t>
            </a:r>
            <a:r>
              <a:rPr lang="en-US" dirty="0" smtClean="0"/>
              <a:t>of molecules depends on </a:t>
            </a:r>
            <a:r>
              <a:rPr lang="en-US" dirty="0" smtClean="0">
                <a:solidFill>
                  <a:srgbClr val="FF0000"/>
                </a:solidFill>
              </a:rPr>
              <a:t>2 factors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</a:t>
            </a:r>
            <a:r>
              <a:rPr lang="en-US" sz="4400" b="1" baseline="-25000" dirty="0" smtClean="0"/>
              <a:t>2	</a:t>
            </a:r>
            <a:r>
              <a:rPr lang="en-US" sz="4400" b="1" dirty="0" smtClean="0"/>
              <a:t>					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Always ask yourself is the </a:t>
            </a:r>
            <a:r>
              <a:rPr lang="en-US" dirty="0" smtClean="0">
                <a:solidFill>
                  <a:srgbClr val="FF0000"/>
                </a:solidFill>
              </a:rPr>
              <a:t>bond </a:t>
            </a:r>
            <a:r>
              <a:rPr lang="en-US" dirty="0" smtClean="0"/>
              <a:t>_________ and is the </a:t>
            </a:r>
            <a:r>
              <a:rPr lang="en-US" dirty="0" smtClean="0">
                <a:solidFill>
                  <a:srgbClr val="FF0000"/>
                </a:solidFill>
              </a:rPr>
              <a:t>shape </a:t>
            </a:r>
            <a:r>
              <a:rPr lang="en-US" dirty="0" smtClean="0"/>
              <a:t>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</a:p>
          <a:p>
            <a:r>
              <a:rPr lang="en-US" dirty="0" smtClean="0"/>
              <a:t>Bent</a:t>
            </a:r>
          </a:p>
          <a:p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</a:p>
          <a:p>
            <a:r>
              <a:rPr lang="en-US" dirty="0" smtClean="0"/>
              <a:t>Tetrahedral</a:t>
            </a:r>
          </a:p>
          <a:p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r>
              <a:rPr lang="en-US" dirty="0" smtClean="0"/>
              <a:t>Octahedral</a:t>
            </a:r>
          </a:p>
          <a:p>
            <a:r>
              <a:rPr lang="en-US" dirty="0" smtClean="0"/>
              <a:t>Square planar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Geometric shapes small molecules take on due to the VSEPR theory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477407" y="3941379"/>
            <a:ext cx="993227" cy="11981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17930" y="4619297"/>
            <a:ext cx="3153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 are additional shapes. We are going to focus on the first 5.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8294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71738" y="1831180"/>
            <a:ext cx="3314700" cy="13049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7162" y="1152983"/>
            <a:ext cx="2733675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2287" y="4418964"/>
            <a:ext cx="4238625" cy="20288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2100" y="3695700"/>
            <a:ext cx="6337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Central atom with 1 or 2 atoms attached</a:t>
            </a:r>
          </a:p>
          <a:p>
            <a:endParaRPr lang="en-US" sz="2400" b="1" dirty="0"/>
          </a:p>
          <a:p>
            <a:r>
              <a:rPr lang="en-US" sz="2400" b="1" dirty="0" smtClean="0"/>
              <a:t>Bond angle 180 degrees</a:t>
            </a:r>
          </a:p>
          <a:p>
            <a:endParaRPr lang="en-US" sz="2400" b="1" dirty="0"/>
          </a:p>
          <a:p>
            <a:r>
              <a:rPr lang="en-US" sz="2400" b="1" dirty="0" smtClean="0"/>
              <a:t>0 unshared pairs of electrons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585434" y="3011214"/>
            <a:ext cx="1954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NON EXAMPLES- How are they different?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7109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Central atom with 2 atoms attached</a:t>
            </a:r>
          </a:p>
          <a:p>
            <a:r>
              <a:rPr lang="en-US" b="1" dirty="0" smtClean="0"/>
              <a:t>Bond angle 104.5 degrees</a:t>
            </a:r>
          </a:p>
          <a:p>
            <a:r>
              <a:rPr lang="en-US" b="1" dirty="0" smtClean="0"/>
              <a:t>2 unshared pairs of electrons on the central atom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686" y="3928665"/>
            <a:ext cx="3223352" cy="2091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4900" y="2052918"/>
            <a:ext cx="2649537" cy="28960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08993" y="3878317"/>
            <a:ext cx="122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●●●●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760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506818"/>
            <a:ext cx="8946541" cy="4195481"/>
          </a:xfrm>
        </p:spPr>
        <p:txBody>
          <a:bodyPr/>
          <a:lstStyle/>
          <a:p>
            <a:r>
              <a:rPr lang="en-US" dirty="0" smtClean="0"/>
              <a:t>Central atom with 3 atoms attached</a:t>
            </a:r>
          </a:p>
          <a:p>
            <a:r>
              <a:rPr lang="en-US" dirty="0" smtClean="0"/>
              <a:t>Bond angle 120 degrees</a:t>
            </a:r>
          </a:p>
          <a:p>
            <a:r>
              <a:rPr lang="en-US" dirty="0" smtClean="0"/>
              <a:t>0 unshared pairs of electrons on the central atom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54800" y="2809519"/>
            <a:ext cx="5257800" cy="3638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1100" y="3386137"/>
            <a:ext cx="2583901" cy="278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82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Central atom with 3 attached</a:t>
            </a:r>
          </a:p>
          <a:p>
            <a:r>
              <a:rPr lang="en-US" b="1" dirty="0" smtClean="0"/>
              <a:t>Bond angle 107.3 degrees</a:t>
            </a:r>
          </a:p>
          <a:p>
            <a:r>
              <a:rPr lang="en-US" b="1" dirty="0" smtClean="0"/>
              <a:t>1 or 2 unshared pairs of electrons on the central atom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23835" y="2870200"/>
            <a:ext cx="3731969" cy="378459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7504386" y="5391807"/>
            <a:ext cx="2743200" cy="851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28290" y="5738648"/>
            <a:ext cx="2144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Dashed line to show 3D structure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405241" y="2837793"/>
            <a:ext cx="1786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Unshared pair of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91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278218"/>
            <a:ext cx="8946541" cy="4195481"/>
          </a:xfrm>
        </p:spPr>
        <p:txBody>
          <a:bodyPr/>
          <a:lstStyle/>
          <a:p>
            <a:r>
              <a:rPr lang="en-US" dirty="0" smtClean="0"/>
              <a:t>Central atom with 4 attached</a:t>
            </a:r>
          </a:p>
          <a:p>
            <a:r>
              <a:rPr lang="en-US" dirty="0" smtClean="0"/>
              <a:t>109.5 bond angle</a:t>
            </a:r>
          </a:p>
          <a:p>
            <a:r>
              <a:rPr lang="en-US" dirty="0" smtClean="0"/>
              <a:t>0 unshared pairs of electrons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Tetrahedral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1900" y="2609849"/>
            <a:ext cx="5257800" cy="3638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111" y="2819044"/>
            <a:ext cx="5248275" cy="362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57545" y="1781503"/>
            <a:ext cx="2427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Dashed line showing 3D shape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flipH="1">
            <a:off x="7551683" y="2427834"/>
            <a:ext cx="819807" cy="1891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65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atom with 5 atoms attached</a:t>
            </a:r>
          </a:p>
          <a:p>
            <a:r>
              <a:rPr lang="en-US" dirty="0" smtClean="0"/>
              <a:t>Bond angles: 90, 120, 180</a:t>
            </a:r>
          </a:p>
          <a:p>
            <a:r>
              <a:rPr lang="en-US" dirty="0" smtClean="0"/>
              <a:t>0 unshared pairs of electrons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9500" y="2609849"/>
            <a:ext cx="52578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51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17057</TotalTime>
  <Words>524</Words>
  <Application>Microsoft Office PowerPoint</Application>
  <PresentationFormat>Custom</PresentationFormat>
  <Paragraphs>113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LT3 Molecular Geometry</vt:lpstr>
      <vt:lpstr>VSEPR- valence shell electron pair repulsion theory</vt:lpstr>
      <vt:lpstr>Geometric shapes small molecules take on due to the VSEPR theory</vt:lpstr>
      <vt:lpstr>Linear</vt:lpstr>
      <vt:lpstr>Bent</vt:lpstr>
      <vt:lpstr>Trigonal Planar</vt:lpstr>
      <vt:lpstr>Trigonal pyramidal</vt:lpstr>
      <vt:lpstr>Tetrahedral </vt:lpstr>
      <vt:lpstr>Trigonal bipyramidal</vt:lpstr>
      <vt:lpstr>Octahedral </vt:lpstr>
      <vt:lpstr>Square planar </vt:lpstr>
      <vt:lpstr>Practice determining SHAPE:</vt:lpstr>
      <vt:lpstr>Get out a sheet of paper and practice a few more:</vt:lpstr>
      <vt:lpstr>Try these polyatomic ions: </vt:lpstr>
      <vt:lpstr>Video link</vt:lpstr>
      <vt:lpstr>Electronegativity REVIEW</vt:lpstr>
      <vt:lpstr>Nonpolar covalent bonds</vt:lpstr>
      <vt:lpstr>Diatomic molecules always have </vt:lpstr>
      <vt:lpstr>This means that in nonpolar covalent bonds the electronegavitiy difference is </vt:lpstr>
      <vt:lpstr>Slide 20</vt:lpstr>
      <vt:lpstr>POLAR COVALENT BOND IS</vt:lpstr>
      <vt:lpstr>Slide 22</vt:lpstr>
      <vt:lpstr>Illustrate HCl and H2O</vt:lpstr>
      <vt:lpstr>How do you know when it is ionic instead of covalent? </vt:lpstr>
      <vt:lpstr>Dipoles are</vt:lpstr>
      <vt:lpstr>Polarity of molecules depends on 2 factors:</vt:lpstr>
      <vt:lpstr>Always ask yourself is the bond _________ and is the shape _______.</vt:lpstr>
    </vt:vector>
  </TitlesOfParts>
  <Company>Oldham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LT3 Molecular Geometry</dc:title>
  <dc:creator>Salyer, Rachel</dc:creator>
  <cp:lastModifiedBy>ahouchens</cp:lastModifiedBy>
  <cp:revision>298</cp:revision>
  <dcterms:created xsi:type="dcterms:W3CDTF">2013-12-20T18:55:21Z</dcterms:created>
  <dcterms:modified xsi:type="dcterms:W3CDTF">2018-01-10T14:08:51Z</dcterms:modified>
</cp:coreProperties>
</file>