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77" r:id="rId7"/>
    <p:sldId id="280" r:id="rId8"/>
    <p:sldId id="281" r:id="rId9"/>
    <p:sldId id="278" r:id="rId10"/>
    <p:sldId id="279" r:id="rId11"/>
    <p:sldId id="261" r:id="rId12"/>
    <p:sldId id="262" r:id="rId13"/>
    <p:sldId id="263" r:id="rId14"/>
    <p:sldId id="264" r:id="rId15"/>
    <p:sldId id="265" r:id="rId16"/>
    <p:sldId id="266" r:id="rId17"/>
    <p:sldId id="271" r:id="rId18"/>
    <p:sldId id="272" r:id="rId19"/>
    <p:sldId id="273" r:id="rId20"/>
    <p:sldId id="274" r:id="rId21"/>
    <p:sldId id="275" r:id="rId22"/>
    <p:sldId id="268" r:id="rId23"/>
    <p:sldId id="269" r:id="rId24"/>
    <p:sldId id="270"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0:12.8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5304 215,'0'0,"0"21,0-21,0 0,0 0,0 0</inkml:trace>
  <inkml:trace contextRef="#ctx0" brushRef="#br0" timeOffset="448">5351 680,'28'37,"21"81,-49-118,0 0,53 135,-53-135,-3 153,-106-35,1-79,30-21</inkml:trace>
  <inkml:trace contextRef="#ctx0" brushRef="#br0" timeOffset="26126">0 491,'0'134,"22"76,30 41,-2-80</inkml:trace>
  <inkml:trace contextRef="#ctx0" brushRef="#br0" timeOffset="28606">1228 0,'0'0,"0"0,0 0</inkml:trace>
  <inkml:trace contextRef="#ctx0" brushRef="#br0" timeOffset="53820">8237 815,'0'18,"133"1,-133-19,0 0,183 16,-183-16,161 0,-111-39</inkml:trace>
  <inkml:trace contextRef="#ctx0" brushRef="#br0" timeOffset="107304">14651 803,'-53'39,"-30"42,83-81,0 0,-53 135,53-135,-3 99,53 19,83-99,-28-19,4-100,-57-18,-48-39,-82 60</inkml:trace>
</inkml:ink>
</file>

<file path=ppt/ink/ink2.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0:07.23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5081 1000,'0'61,"-28"56,28-117,-56 154,-53 24,1 0,-107-61,3-77,-55-75,55-82,81-17,107-4,83 3,99 55,29 40,53 57,-32 79,4 18,-4 62,4-3,-54-56</inkml:trace>
  <inkml:trace contextRef="#ctx0" brushRef="#br0" timeOffset="1969">3305 742,'-3'59,"3"39,0-98,0 0,-28 99,28-99,0 96,-28-38,28-37,53-63,27 23,23 1,6-3,-53 2</inkml:trace>
  <inkml:trace contextRef="#ctx0" brushRef="#br0" timeOffset="2497">3439 567,'-25'58,"22"81,3-139,-4 213,1 2,0-61,3-58,0-53</inkml:trace>
  <inkml:trace contextRef="#ctx0" brushRef="#br0" timeOffset="3072">3102 1915,'0'-39,"0"-20,0 59,0 0,53-61,-53 61,109-56,-3 54,-28 58,-53 23,-78 20,0-1,-56-2,25-35,6-3,50-18,28-21,53-19,56 0,50-2,-29 20,-52-18</inkml:trace>
  <inkml:trace contextRef="#ctx0" brushRef="#br0" timeOffset="25425">1690 0,'56'-2,"22"39,-78-37,0 0,105 78,-105-78,184 114,3 22,21-2,-21-20,-109-55,-78-59,-103-40,-59 5,56 35,50 40,137 0,50 34,56 4,-82-41,-52-77,-78-58,1-75,2 16,22 80</inkml:trace>
  <inkml:trace contextRef="#ctx0" brushRef="#br0" timeOffset="31086">302 2323,'28'-96,"-25"-21,-3 117,0 0,-56-96,56 96,-130 0,24 98,47 75,87-16,74-141,32-93,-50-98,-28 20,-56 97,0 116,-3 76,56 4,0-120</inkml:trace>
  <inkml:trace contextRef="#ctx0" brushRef="#br0" timeOffset="32047">442 1897,'106'-80,"109"0,-29 78,-133 100,-56 36,3 4,50-101,34-116,-31-76,-78 20,-81 60,0 75,131 0,84 0,22-3,-22 22,-84 77,-4 40,-21-19,0-96,0-82,-24-93,27-20,53 76,21 135,29 97,-56 41,-25-95,-50-120,0-114,28-24,-3 63,53 134,53 96,-53 41,-28-39,-25-117</inkml:trace>
  <inkml:trace contextRef="#ctx0" brushRef="#br0" timeOffset="33422">1886 1417,'25'37,"0"61,-25-98,0 0,25 139,-25-139,24 133</inkml:trace>
  <inkml:trace contextRef="#ctx0" brushRef="#br0" timeOffset="33742">2337 1375,'-28'39,"-53"41,81-80,0 0,-81 136,81-136,-3 136,112-78,22-60,31-59</inkml:trace>
</inkml:ink>
</file>

<file path=ppt/ink/ink3.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0:13.9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493 700,'-28'119,"25"74,3-193,-3 214,0-37,-1-79</inkml:trace>
  <inkml:trace contextRef="#ctx0" brushRef="#br0" timeOffset="374">459 1189,'0'0,"105"-23,-105 23,0 0,133 21,-133-21,158 0,-77-3</inkml:trace>
  <inkml:trace contextRef="#ctx0" brushRef="#br0" timeOffset="742">973 521,'25'40,"-25"97,0-137,-4 193,-27 42,28-23,0-73,3-101</inkml:trace>
  <inkml:trace contextRef="#ctx0" brushRef="#br0" timeOffset="1205">1097 1161,'49'0,"60"0,-109 0,0 0,105 0,-105 0,77-40,7-18,-109 0,-55 21,-29 37,4 98,49 39,53 16,84-34,49-82,3-76,-53-22,-52 24</inkml:trace>
  <inkml:trace contextRef="#ctx0" brushRef="#br0" timeOffset="2293">183 198,'0'58,"-28"19,28-77,0 0,0 0,-53 97,53-97,0 0,-55 61,55-61,0 18,52-18,29-18,49-3,-46-2</inkml:trace>
  <inkml:trace contextRef="#ctx0" brushRef="#br0" timeOffset="2758">400 0,'-3'79,"-25"37,28-116,-31 177,-22-2,25-59</inkml:trace>
  <inkml:trace contextRef="#ctx0" brushRef="#br0" timeOffset="3653">56 1424,'0'-19,"3"1,-3 18,0 0,0 0,0 0,0 0,0 0,0 0,0 0,28-42,-28 42,0 0,0 0,0 0,0 0,0 0,0 0,77-19,-77 19,0 0,0 0,0 0,0 0,0 0,81 19,-81-19,0 0,0 0,0 0,0 0,25 58,-25-58,0 0,0 0,0 0,0 98,0-98,0 0,0 0,-53 97,53-97,0 0,-56 77,56-77,-80 98,24-37,31-43,25-18,25 0,31 0,46 0,3-2,-24 20,-29-36</inkml:trace>
</inkml:ink>
</file>

<file path=ppt/ink/ink4.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1:05.3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569 1918,'3'-158,"3"-113,-27-120,55-1,50 2,54 134,77 196,-5 192,-107 105,-156-2,-141-38,-18-118,77-77,135-81,110 19,74 58,31 78,-33 101,-132 18,-132-18,-108-59,-73-116,-33-60,83-18,82 1</inkml:trace>
  <inkml:trace contextRef="#ctx0" brushRef="#br0" timeOffset="1631">94 1530,'0'38,"25"82,-25-120,-31 214,0 58,-1-56,7-98</inkml:trace>
  <inkml:trace contextRef="#ctx0" brushRef="#br0" timeOffset="5103">2150 1533,'0'-37,"-25"55,103 80,-3 97,-53 21,-100-58,-85-40,54-78</inkml:trace>
  <inkml:trace contextRef="#ctx0" brushRef="#br0" timeOffset="6671">2906 1293,'50'0,"59"-2,-109 2,210 0,-20-21,-55-21,-82-16,-103-39,-56-1,-54 80,-55 120,49 72,138 63,131-121,135-60,-23-96</inkml:trace>
  <inkml:trace contextRef="#ctx0" brushRef="#br0" timeOffset="7615">2572 1865,'56'0,"47"0,-103 0,0 0,109-2,-109 2,82 0</inkml:trace>
  <inkml:trace contextRef="#ctx0" brushRef="#br0" timeOffset="8030">3109 1723,'0'40,"-3"60,3-100,0 0,-3 174,3-174,-3 195,-25-56,28-120</inkml:trace>
</inkml:ink>
</file>

<file path=ppt/ink/ink5.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1:58.3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368 191,'26'19,"26"102,-52-121,107 219,84 43,-3 21,-26 14,-113-33,-133-103,-85-99,-25-143,61-97,55-84,85-40,80-21,56 38,28 42,-57 84</inkml:trace>
  <inkml:trace contextRef="#ctx0" brushRef="#br0" timeOffset="1088">67 53,'-29'21,"29"18,0-39,0 0,0 0,-33 102,33-102,0 0,-3 119,3-119,29 121,52-59,33-126,-33-58,-20-18,-57 21,-63 57,-48 62</inkml:trace>
</inkml:ink>
</file>

<file path=ppt/ink/ink6.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0:36.8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0 297,'56'-40,"77"1,-133 39,208-21,34 0,-3 21,-56-2</inkml:trace>
  <inkml:trace contextRef="#ctx0" brushRef="#br0" timeOffset="498">959 0,'28'0,"24"19,-52-19,0 0,0 0,106 39,-106-39,0 0,130 56,-130-56,134 39,-106-39,-84 56,-25 22,0 20,29-61</inkml:trace>
</inkml:ink>
</file>

<file path=ppt/ink/ink7.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0:33.6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1127,'49'135,"28"58,-27-42,-25-91,-75-158,-2-113,2-1,78 96,80 135,46 132,-73-14,-57-100,-73-172,21-78,7 41,76 95,-5 154,55 95,-56-38</inkml:trace>
  <inkml:trace contextRef="#ctx0" brushRef="#br0" timeOffset="832">985 595,'-81'18,"-79"82,160-100,-83 174,79 1,109-99,84-155,-84-97,-74-17,-56 79,-3 151,53 100,27 14</inkml:trace>
  <inkml:trace contextRef="#ctx0" brushRef="#br0" timeOffset="1408">1621 241,'-77'37,"-84"63,161-100,-108 156,80-79,133-79,80-38,-24 19,-87 98,-74 58,-105-17,-28-99</inkml:trace>
  <inkml:trace contextRef="#ctx0" brushRef="#br0" timeOffset="1920">2365 0,'-80'39,"-106"61,186-100,-160 153,160-55,102-77,86-44,-6 60,-77 98,-133 20,-132-20,-29-72</inkml:trace>
</inkml:ink>
</file>

<file path=ppt/ink/ink8.xml><?xml version="1.0" encoding="utf-8"?>
<inkml:ink xmlns:inkml="http://www.w3.org/2003/InkML">
  <inkml:definitions>
    <inkml:context xml:id="ctx0">
      <inkml:inkSource xml:id="inkSrc0">
        <inkml:traceFormat>
          <inkml:channel name="X" type="integer" max="8191" units="cm"/>
          <inkml:channel name="Y" type="integer" max="8191" units="cm"/>
        </inkml:traceFormat>
        <inkml:channelProperties>
          <inkml:channelProperty channel="X" name="resolution" value="403.1004" units="1/cm"/>
          <inkml:channelProperty channel="Y" name="resolution" value="537.46716" units="1/cm"/>
        </inkml:channelProperties>
      </inkml:inkSource>
      <inkml:timestamp xml:id="ts0" timeString="2015-10-15T14:21:07.72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268 62,'-81'79,"-28"43,109-122,-84 182,112-19,47-86,84-77,5-81,-30-82,-78-20,-53 23,-81 78,-27 66</inkml:trace>
  <inkml:trace contextRef="#ctx0" brushRef="#br0" timeOffset="2513">2245 1191,'0'0,"0"0,0 0,0 0,0 21,0-21</inkml:trace>
  <inkml:trace contextRef="#ctx0" brushRef="#br0" timeOffset="6320">2785 683,'-59'79,"-18"65,77-144,-59 182,83-60,107-84,59-122,-29-57,-105-63,-106 41,-80 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D9A4D-E861-4457-BC90-FF87662A01F8}" type="datetimeFigureOut">
              <a:rPr lang="en-US" smtClean="0"/>
              <a:t>10/22/2019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F22BC-DDA7-4EA4-B9A4-F0B717CE8757}" type="slidenum">
              <a:rPr lang="en-US" smtClean="0"/>
              <a:t>‹#›</a:t>
            </a:fld>
            <a:endParaRPr lang="en-US"/>
          </a:p>
        </p:txBody>
      </p:sp>
    </p:spTree>
    <p:extLst>
      <p:ext uri="{BB962C8B-B14F-4D97-AF65-F5344CB8AC3E}">
        <p14:creationId xmlns:p14="http://schemas.microsoft.com/office/powerpoint/2010/main" val="12769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Becquerel was working on</a:t>
            </a:r>
            <a:r>
              <a:rPr lang="en-US" baseline="0" dirty="0" smtClean="0"/>
              <a:t> his understanding of</a:t>
            </a:r>
            <a:r>
              <a:rPr lang="en-US" dirty="0" smtClean="0"/>
              <a:t> x-rays (caused by high speed electrons) and phosphorescence</a:t>
            </a:r>
            <a:r>
              <a:rPr lang="en-US" baseline="0" dirty="0" smtClean="0"/>
              <a:t> when he stumbled upon radioactivity. He had been developing film with the use of sunlight. He believed Uranium absorbed the suns energy and then emitted it as X-rays to develop the film. On an overcast day an undeveloped film was in his pocket with a Uranium sample and the film partially developed which had been exposed to no sunlight. He suspected x-rays were coming off the Uranium and developed the film. Marie and Pierre Curie helped him discover it was something different than x-rays and named it RADIATION. </a:t>
            </a:r>
          </a:p>
          <a:p>
            <a:r>
              <a:rPr lang="en-US" baseline="0" dirty="0" smtClean="0"/>
              <a:t>Marie Curie was from Poland (it was part of Russia at the time). She wanted to go to University but couldn’t in Russia so she went to live in France and go to school. She met her husband there and they worked on radioactivity until he was run over by a carriage. She continued the work into WWII where she started using x-rays in medicine. She died of leukemia due to long term exposure to radiation.</a:t>
            </a:r>
            <a:endParaRPr lang="en-US" dirty="0"/>
          </a:p>
        </p:txBody>
      </p:sp>
      <p:sp>
        <p:nvSpPr>
          <p:cNvPr id="4" name="Slide Number Placeholder 3"/>
          <p:cNvSpPr>
            <a:spLocks noGrp="1"/>
          </p:cNvSpPr>
          <p:nvPr>
            <p:ph type="sldNum" sz="quarter" idx="10"/>
          </p:nvPr>
        </p:nvSpPr>
        <p:spPr/>
        <p:txBody>
          <a:bodyPr/>
          <a:lstStyle/>
          <a:p>
            <a:fld id="{9C3F22BC-DDA7-4EA4-B9A4-F0B717CE8757}" type="slidenum">
              <a:rPr lang="en-US" smtClean="0"/>
              <a:t>2</a:t>
            </a:fld>
            <a:endParaRPr lang="en-US"/>
          </a:p>
        </p:txBody>
      </p:sp>
    </p:spTree>
    <p:extLst>
      <p:ext uri="{BB962C8B-B14F-4D97-AF65-F5344CB8AC3E}">
        <p14:creationId xmlns:p14="http://schemas.microsoft.com/office/powerpoint/2010/main" val="158320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0D8BB2-3492-484A-8CAC-929C368D4D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C0E5AB-E731-48A6-BCA6-D1AB42B75FDB}" type="datetimeFigureOut">
              <a:rPr lang="en-US" smtClean="0"/>
              <a:pPr/>
              <a:t>10/22/2019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0D8BB2-3492-484A-8CAC-929C368D4D6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2C0E5AB-E731-48A6-BCA6-D1AB42B75FDB}" type="datetimeFigureOut">
              <a:rPr lang="en-US" smtClean="0"/>
              <a:pPr/>
              <a:t>10/22/2019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70D8BB2-3492-484A-8CAC-929C368D4D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udkQwW6aLik" TargetMode="External"/><Relationship Id="rId2" Type="http://schemas.openxmlformats.org/officeDocument/2006/relationships/hyperlink" Target="https://www.youtube.com/watch?v=X7CmvdVMXe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9.emf"/><Relationship Id="rId12" Type="http://schemas.openxmlformats.org/officeDocument/2006/relationships/customXml" Target="../ink/ink6.xml"/><Relationship Id="rId17" Type="http://schemas.openxmlformats.org/officeDocument/2006/relationships/image" Target="../media/image14.emf"/><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3.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0.emf"/><Relationship Id="rId14" Type="http://schemas.openxmlformats.org/officeDocument/2006/relationships/customXml" Target="../ink/ink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LT2 NOTES</a:t>
            </a:r>
            <a:endParaRPr lang="en-US" dirty="0"/>
          </a:p>
        </p:txBody>
      </p:sp>
      <p:sp>
        <p:nvSpPr>
          <p:cNvPr id="3" name="Subtitle 2"/>
          <p:cNvSpPr>
            <a:spLocks noGrp="1"/>
          </p:cNvSpPr>
          <p:nvPr>
            <p:ph type="subTitle" idx="1"/>
          </p:nvPr>
        </p:nvSpPr>
        <p:spPr/>
        <p:txBody>
          <a:bodyPr>
            <a:noAutofit/>
          </a:bodyPr>
          <a:lstStyle/>
          <a:p>
            <a:r>
              <a:rPr lang="en-US" sz="3200" b="1" dirty="0" smtClean="0"/>
              <a:t>NUCLEAR CHEMISTRY: RADIATION AND NUCLEAR STABILITY</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nuclear radiation da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 y="2700074"/>
            <a:ext cx="26574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uclear radiation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3349625" cy="22312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uclear radiation da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91048"/>
            <a:ext cx="446004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uclear radiation effects on humans pictu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633075" y="-3344863"/>
            <a:ext cx="3075592" cy="20494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ernobyl birth defe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423" y="3491865"/>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2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Decay Problems and Practice</a:t>
            </a:r>
            <a:endParaRPr lang="en-US" dirty="0"/>
          </a:p>
        </p:txBody>
      </p:sp>
      <p:sp>
        <p:nvSpPr>
          <p:cNvPr id="3" name="Content Placeholder 2"/>
          <p:cNvSpPr>
            <a:spLocks noGrp="1"/>
          </p:cNvSpPr>
          <p:nvPr>
            <p:ph idx="1"/>
          </p:nvPr>
        </p:nvSpPr>
        <p:spPr/>
        <p:txBody>
          <a:bodyPr/>
          <a:lstStyle/>
          <a:p>
            <a:r>
              <a:rPr lang="en-US" dirty="0" smtClean="0"/>
              <a:t>Alpha:</a:t>
            </a:r>
          </a:p>
          <a:p>
            <a:endParaRPr lang="en-US" dirty="0" smtClean="0"/>
          </a:p>
          <a:p>
            <a:endParaRPr lang="en-US" dirty="0" smtClean="0"/>
          </a:p>
          <a:p>
            <a:r>
              <a:rPr lang="en-US" dirty="0" smtClean="0"/>
              <a:t>Beta:</a:t>
            </a:r>
          </a:p>
          <a:p>
            <a:endParaRPr lang="en-US" dirty="0" smtClean="0"/>
          </a:p>
          <a:p>
            <a:endParaRPr lang="en-US" dirty="0" smtClean="0"/>
          </a:p>
          <a:p>
            <a:endParaRPr lang="en-US" dirty="0" smtClean="0"/>
          </a:p>
          <a:p>
            <a:r>
              <a:rPr lang="en-US" dirty="0" smtClean="0"/>
              <a:t>Gamma: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7600"/>
            <a:ext cx="8183880" cy="2377440"/>
          </a:xfrm>
        </p:spPr>
        <p:txBody>
          <a:bodyPr>
            <a:normAutofit/>
          </a:bodyPr>
          <a:lstStyle/>
          <a:p>
            <a:r>
              <a:rPr lang="en-US" dirty="0" smtClean="0"/>
              <a:t>Write a sentence showing the connection between the terms </a:t>
            </a:r>
            <a:r>
              <a:rPr lang="en-US" dirty="0" smtClean="0">
                <a:solidFill>
                  <a:srgbClr val="FF0000"/>
                </a:solidFill>
              </a:rPr>
              <a:t>radiation radioisotope, and radioactivity.</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24.2 Why does the nucleus need something to stabilize it?</a:t>
            </a:r>
            <a:endParaRPr lang="en-US" dirty="0"/>
          </a:p>
        </p:txBody>
      </p:sp>
      <p:sp>
        <p:nvSpPr>
          <p:cNvPr id="3" name="Content Placeholder 2"/>
          <p:cNvSpPr>
            <a:spLocks noGrp="1"/>
          </p:cNvSpPr>
          <p:nvPr>
            <p:ph idx="1"/>
          </p:nvPr>
        </p:nvSpPr>
        <p:spPr/>
        <p:txBody>
          <a:bodyPr/>
          <a:lstStyle/>
          <a:p>
            <a:endParaRPr lang="en-US"/>
          </a:p>
        </p:txBody>
      </p:sp>
      <p:pic>
        <p:nvPicPr>
          <p:cNvPr id="25602" name="Picture 2" descr="http://epiphanyvideoworks.com/Science/Hughes/Units/Energy/Energypictures/proton%20comic.gif"/>
          <p:cNvPicPr>
            <a:picLocks noChangeAspect="1" noChangeArrowheads="1"/>
          </p:cNvPicPr>
          <p:nvPr/>
        </p:nvPicPr>
        <p:blipFill>
          <a:blip r:embed="rId2" cstate="print"/>
          <a:srcRect/>
          <a:stretch>
            <a:fillRect/>
          </a:stretch>
        </p:blipFill>
        <p:spPr bwMode="auto">
          <a:xfrm>
            <a:off x="685800" y="1066800"/>
            <a:ext cx="7149376" cy="274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2 things stabilize the nucleus?</a:t>
            </a:r>
            <a:endParaRPr lang="en-US" dirty="0"/>
          </a:p>
        </p:txBody>
      </p:sp>
      <p:sp>
        <p:nvSpPr>
          <p:cNvPr id="3" name="Content Placeholder 2"/>
          <p:cNvSpPr>
            <a:spLocks noGrp="1"/>
          </p:cNvSpPr>
          <p:nvPr>
            <p:ph idx="1"/>
          </p:nvPr>
        </p:nvSpPr>
        <p:spPr/>
        <p:txBody>
          <a:bodyPr/>
          <a:lstStyle/>
          <a:p>
            <a:endParaRPr lang="en-US" dirty="0"/>
          </a:p>
        </p:txBody>
      </p:sp>
      <p:pic>
        <p:nvPicPr>
          <p:cNvPr id="24578" name="Picture 2" descr="http://www.renesas.com/media/support/faqs/faq_results/Q1000000-Q9999999/ele3.gif"/>
          <p:cNvPicPr>
            <a:picLocks noChangeAspect="1" noChangeArrowheads="1"/>
          </p:cNvPicPr>
          <p:nvPr/>
        </p:nvPicPr>
        <p:blipFill>
          <a:blip r:embed="rId2" cstate="print"/>
          <a:srcRect/>
          <a:stretch>
            <a:fillRect/>
          </a:stretch>
        </p:blipFill>
        <p:spPr bwMode="auto">
          <a:xfrm>
            <a:off x="304800" y="990600"/>
            <a:ext cx="3444965" cy="3581400"/>
          </a:xfrm>
          <a:prstGeom prst="rect">
            <a:avLst/>
          </a:prstGeom>
          <a:noFill/>
        </p:spPr>
      </p:pic>
      <p:pic>
        <p:nvPicPr>
          <p:cNvPr id="24580" name="Picture 4" descr="http://profmattstrassler.files.wordpress.com/2013/02/nuclear_force.png"/>
          <p:cNvPicPr>
            <a:picLocks noChangeAspect="1" noChangeArrowheads="1"/>
          </p:cNvPicPr>
          <p:nvPr/>
        </p:nvPicPr>
        <p:blipFill>
          <a:blip r:embed="rId3" cstate="print"/>
          <a:srcRect/>
          <a:stretch>
            <a:fillRect/>
          </a:stretch>
        </p:blipFill>
        <p:spPr bwMode="auto">
          <a:xfrm>
            <a:off x="3962400" y="762000"/>
            <a:ext cx="4932465" cy="33494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183880" cy="1051560"/>
          </a:xfrm>
        </p:spPr>
        <p:txBody>
          <a:bodyPr>
            <a:normAutofit fontScale="90000"/>
          </a:bodyPr>
          <a:lstStyle/>
          <a:p>
            <a:r>
              <a:rPr lang="en-US" dirty="0" smtClean="0"/>
              <a:t>III. How does the neutron to proton ratio change  as the atomic number increases?</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http://www.arpansa.gov.au/images/basics/nuc_stab.gif"/>
          <p:cNvPicPr>
            <a:picLocks noChangeAspect="1" noChangeArrowheads="1"/>
          </p:cNvPicPr>
          <p:nvPr/>
        </p:nvPicPr>
        <p:blipFill>
          <a:blip r:embed="rId2" cstate="print"/>
          <a:srcRect/>
          <a:stretch>
            <a:fillRect/>
          </a:stretch>
        </p:blipFill>
        <p:spPr bwMode="auto">
          <a:xfrm>
            <a:off x="1143000" y="381000"/>
            <a:ext cx="7352310" cy="45290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638800"/>
            <a:ext cx="8183880" cy="990600"/>
          </a:xfrm>
        </p:spPr>
        <p:txBody>
          <a:bodyPr>
            <a:normAutofit/>
          </a:bodyPr>
          <a:lstStyle/>
          <a:p>
            <a:r>
              <a:rPr lang="en-US" dirty="0" smtClean="0"/>
              <a:t>IV. </a:t>
            </a:r>
            <a:endParaRPr lang="en-US" dirty="0"/>
          </a:p>
        </p:txBody>
      </p:sp>
      <p:sp>
        <p:nvSpPr>
          <p:cNvPr id="3" name="Content Placeholder 2"/>
          <p:cNvSpPr>
            <a:spLocks noGrp="1"/>
          </p:cNvSpPr>
          <p:nvPr>
            <p:ph idx="1"/>
          </p:nvPr>
        </p:nvSpPr>
        <p:spPr>
          <a:xfrm>
            <a:off x="502920" y="530352"/>
            <a:ext cx="8183880" cy="5260848"/>
          </a:xfrm>
        </p:spPr>
        <p:txBody>
          <a:bodyPr>
            <a:normAutofit fontScale="92500" lnSpcReduction="10000"/>
          </a:bodyPr>
          <a:lstStyle/>
          <a:p>
            <a:r>
              <a:rPr lang="en-US" dirty="0" smtClean="0">
                <a:solidFill>
                  <a:srgbClr val="FF0000"/>
                </a:solidFill>
              </a:rPr>
              <a:t>Atomic #1-20 </a:t>
            </a:r>
            <a:r>
              <a:rPr lang="en-US" dirty="0" smtClean="0"/>
              <a:t>has a </a:t>
            </a:r>
            <a:r>
              <a:rPr lang="en-US" dirty="0" smtClean="0">
                <a:solidFill>
                  <a:srgbClr val="FF0000"/>
                </a:solidFill>
              </a:rPr>
              <a:t>1:1 ratio </a:t>
            </a:r>
            <a:r>
              <a:rPr lang="en-US" dirty="0" smtClean="0"/>
              <a:t>meaning 1 neutron can </a:t>
            </a:r>
            <a:r>
              <a:rPr lang="en-US" dirty="0" smtClean="0">
                <a:solidFill>
                  <a:srgbClr val="FF0000"/>
                </a:solidFill>
              </a:rPr>
              <a:t>shield</a:t>
            </a:r>
            <a:r>
              <a:rPr lang="en-US" dirty="0" smtClean="0"/>
              <a:t> 1 proton.</a:t>
            </a:r>
          </a:p>
          <a:p>
            <a:endParaRPr lang="en-US" dirty="0" smtClean="0"/>
          </a:p>
          <a:p>
            <a:r>
              <a:rPr lang="en-US" dirty="0" smtClean="0">
                <a:solidFill>
                  <a:srgbClr val="FF0000"/>
                </a:solidFill>
              </a:rPr>
              <a:t>Atomic #21-83 </a:t>
            </a:r>
            <a:r>
              <a:rPr lang="en-US" dirty="0" smtClean="0"/>
              <a:t>has about a </a:t>
            </a:r>
            <a:r>
              <a:rPr lang="en-US" dirty="0" smtClean="0">
                <a:solidFill>
                  <a:srgbClr val="FF0000"/>
                </a:solidFill>
              </a:rPr>
              <a:t>3:2 ratio </a:t>
            </a:r>
            <a:r>
              <a:rPr lang="en-US" dirty="0" smtClean="0"/>
              <a:t>meaning you need </a:t>
            </a:r>
            <a:r>
              <a:rPr lang="en-US" dirty="0" smtClean="0">
                <a:solidFill>
                  <a:srgbClr val="FF0000"/>
                </a:solidFill>
              </a:rPr>
              <a:t>MORE neutrons </a:t>
            </a:r>
            <a:r>
              <a:rPr lang="en-US" dirty="0" smtClean="0"/>
              <a:t>that protons for </a:t>
            </a:r>
            <a:r>
              <a:rPr lang="en-US" dirty="0" smtClean="0">
                <a:solidFill>
                  <a:srgbClr val="FF0000"/>
                </a:solidFill>
              </a:rPr>
              <a:t>shielding</a:t>
            </a:r>
            <a:r>
              <a:rPr lang="en-US" dirty="0" smtClean="0"/>
              <a:t> to be effective. </a:t>
            </a:r>
          </a:p>
          <a:p>
            <a:endParaRPr lang="en-US" dirty="0" smtClean="0"/>
          </a:p>
          <a:p>
            <a:r>
              <a:rPr lang="en-US" dirty="0" smtClean="0"/>
              <a:t>Large atoms (bigger than 83) are radioactive and go through </a:t>
            </a:r>
            <a:r>
              <a:rPr lang="en-US" dirty="0" smtClean="0">
                <a:solidFill>
                  <a:srgbClr val="FF0000"/>
                </a:solidFill>
              </a:rPr>
              <a:t>_______Radioactive____ </a:t>
            </a:r>
            <a:r>
              <a:rPr lang="en-US" dirty="0" smtClean="0"/>
              <a:t>decay.</a:t>
            </a:r>
          </a:p>
          <a:p>
            <a:endParaRPr lang="en-US" dirty="0" smtClean="0"/>
          </a:p>
          <a:p>
            <a:r>
              <a:rPr lang="en-US" dirty="0" smtClean="0"/>
              <a:t>Why does this occur?  </a:t>
            </a:r>
            <a:r>
              <a:rPr lang="en-US" dirty="0" smtClean="0">
                <a:solidFill>
                  <a:srgbClr val="FF0000"/>
                </a:solidFill>
              </a:rPr>
              <a:t>Too much mass in the nucleus would cause decay.</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solidFill>
                  <a:schemeClr val="tx1"/>
                </a:solidFill>
              </a:rPr>
              <a:t/>
            </a:r>
            <a:br>
              <a:rPr lang="en-US" baseline="30000" dirty="0" smtClean="0">
                <a:solidFill>
                  <a:schemeClr val="tx1"/>
                </a:solidFill>
              </a:rPr>
            </a:br>
            <a:r>
              <a:rPr lang="en-US" baseline="30000" dirty="0" smtClean="0">
                <a:solidFill>
                  <a:schemeClr val="tx1"/>
                </a:solidFill>
              </a:rPr>
              <a:t/>
            </a:r>
            <a:br>
              <a:rPr lang="en-US" baseline="30000" dirty="0" smtClean="0">
                <a:solidFill>
                  <a:schemeClr val="tx1"/>
                </a:solidFill>
              </a:rPr>
            </a:br>
            <a:r>
              <a:rPr lang="en-US" baseline="30000" dirty="0" smtClean="0">
                <a:solidFill>
                  <a:schemeClr val="tx1"/>
                </a:solidFill>
              </a:rPr>
              <a:t>131</a:t>
            </a:r>
            <a:r>
              <a:rPr lang="en-US" baseline="-25000" dirty="0" smtClean="0">
                <a:solidFill>
                  <a:schemeClr val="tx1"/>
                </a:solidFill>
              </a:rPr>
              <a:t>53</a:t>
            </a:r>
            <a:r>
              <a:rPr lang="en-US" dirty="0" smtClean="0">
                <a:solidFill>
                  <a:schemeClr val="tx1"/>
                </a:solidFill>
              </a:rPr>
              <a:t> I</a:t>
            </a:r>
            <a:r>
              <a:rPr lang="en-US" dirty="0" smtClean="0">
                <a:solidFill>
                  <a:schemeClr val="tx1"/>
                </a:solidFill>
                <a:sym typeface="Wingdings" pitchFamily="2" charset="2"/>
              </a:rPr>
              <a:t></a:t>
            </a:r>
            <a:r>
              <a:rPr lang="en-US" baseline="30000" dirty="0" smtClean="0">
                <a:solidFill>
                  <a:schemeClr val="tx1"/>
                </a:solidFill>
                <a:sym typeface="Wingdings" pitchFamily="2" charset="2"/>
              </a:rPr>
              <a:t>0</a:t>
            </a:r>
            <a:r>
              <a:rPr lang="en-US" baseline="-25000" dirty="0" smtClean="0">
                <a:solidFill>
                  <a:schemeClr val="tx1"/>
                </a:solidFill>
                <a:sym typeface="Wingdings" pitchFamily="2" charset="2"/>
              </a:rPr>
              <a:t>-1 </a:t>
            </a:r>
            <a:r>
              <a:rPr lang="en-US" dirty="0" smtClean="0">
                <a:solidFill>
                  <a:schemeClr val="tx1"/>
                </a:solidFill>
                <a:sym typeface="Wingdings" pitchFamily="2" charset="2"/>
              </a:rPr>
              <a:t>e + </a:t>
            </a:r>
            <a:r>
              <a:rPr lang="en-US" baseline="30000" dirty="0" smtClean="0">
                <a:solidFill>
                  <a:schemeClr val="tx1"/>
                </a:solidFill>
                <a:sym typeface="Wingdings" pitchFamily="2" charset="2"/>
              </a:rPr>
              <a:t>131</a:t>
            </a:r>
            <a:r>
              <a:rPr lang="en-US" baseline="-25000" dirty="0" smtClean="0">
                <a:solidFill>
                  <a:schemeClr val="tx1"/>
                </a:solidFill>
                <a:sym typeface="Wingdings" pitchFamily="2" charset="2"/>
              </a:rPr>
              <a:t>54</a:t>
            </a:r>
            <a:r>
              <a:rPr lang="en-US" dirty="0" smtClean="0">
                <a:solidFill>
                  <a:schemeClr val="tx1"/>
                </a:solidFill>
                <a:sym typeface="Wingdings" pitchFamily="2" charset="2"/>
              </a:rPr>
              <a:t> </a:t>
            </a:r>
            <a:r>
              <a:rPr lang="en-US" dirty="0" err="1" smtClean="0">
                <a:solidFill>
                  <a:schemeClr val="tx1"/>
                </a:solidFill>
                <a:sym typeface="Wingdings" pitchFamily="2" charset="2"/>
              </a:rPr>
              <a:t>Xe</a:t>
            </a:r>
            <a:r>
              <a:rPr lang="en-US" dirty="0" smtClean="0">
                <a:sym typeface="Wingdings" pitchFamily="2" charset="2"/>
              </a:rPr>
              <a:t/>
            </a:r>
            <a:br>
              <a:rPr lang="en-US" dirty="0" smtClean="0">
                <a:sym typeface="Wingdings" pitchFamily="2" charset="2"/>
              </a:rPr>
            </a:br>
            <a:r>
              <a:rPr lang="en-US" dirty="0" smtClean="0">
                <a:sym typeface="Wingdings" pitchFamily="2" charset="2"/>
              </a:rPr>
              <a:t>Type of Atom--</a:t>
            </a:r>
            <a:endParaRPr lang="en-US" dirty="0"/>
          </a:p>
        </p:txBody>
      </p:sp>
      <p:sp>
        <p:nvSpPr>
          <p:cNvPr id="3" name="Content Placeholder 2"/>
          <p:cNvSpPr>
            <a:spLocks noGrp="1"/>
          </p:cNvSpPr>
          <p:nvPr>
            <p:ph idx="1"/>
          </p:nvPr>
        </p:nvSpPr>
        <p:spPr/>
        <p:txBody>
          <a:bodyPr/>
          <a:lstStyle/>
          <a:p>
            <a:r>
              <a:rPr lang="en-US" dirty="0" smtClean="0"/>
              <a:t> Type of decay: </a:t>
            </a:r>
            <a:r>
              <a:rPr lang="en-US" dirty="0" smtClean="0">
                <a:solidFill>
                  <a:srgbClr val="FF0000"/>
                </a:solidFill>
              </a:rPr>
              <a:t>BETA DECAY</a:t>
            </a:r>
          </a:p>
          <a:p>
            <a:endParaRPr lang="en-US" dirty="0" smtClean="0"/>
          </a:p>
          <a:p>
            <a:r>
              <a:rPr lang="en-US" dirty="0" smtClean="0"/>
              <a:t>Reasoning: Protons increase, mass stays the same--- neutron turns into a proton decreasing n:p ratio</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Content Placeholder 3"/>
          <p:cNvSpPr>
            <a:spLocks noGrp="1"/>
          </p:cNvSpPr>
          <p:nvPr>
            <p:ph idx="1"/>
          </p:nvPr>
        </p:nvSpPr>
        <p:spPr/>
        <p:txBody>
          <a:bodyPr/>
          <a:lstStyle/>
          <a:p>
            <a:r>
              <a:rPr lang="en-US" u="sng" dirty="0" smtClean="0"/>
              <a:t>Type of Atom:</a:t>
            </a:r>
          </a:p>
          <a:p>
            <a:pPr>
              <a:buNone/>
            </a:pPr>
            <a:r>
              <a:rPr lang="en-US" dirty="0" smtClean="0"/>
              <a:t> </a:t>
            </a:r>
            <a:r>
              <a:rPr lang="en-US" baseline="30000" dirty="0" smtClean="0"/>
              <a:t>226</a:t>
            </a:r>
            <a:r>
              <a:rPr lang="en-US" baseline="-25000" dirty="0" smtClean="0"/>
              <a:t> 88 </a:t>
            </a:r>
            <a:r>
              <a:rPr lang="en-US" dirty="0" smtClean="0"/>
              <a:t>Ra </a:t>
            </a:r>
            <a:r>
              <a:rPr lang="en-US" dirty="0" smtClean="0">
                <a:sym typeface="Wingdings" pitchFamily="2" charset="2"/>
              </a:rPr>
              <a:t></a:t>
            </a:r>
            <a:r>
              <a:rPr lang="en-US" baseline="30000" dirty="0" smtClean="0">
                <a:sym typeface="Wingdings" pitchFamily="2" charset="2"/>
              </a:rPr>
              <a:t>4</a:t>
            </a:r>
            <a:r>
              <a:rPr lang="en-US" baseline="-25000" dirty="0" smtClean="0">
                <a:sym typeface="Wingdings" pitchFamily="2" charset="2"/>
              </a:rPr>
              <a:t>2</a:t>
            </a:r>
            <a:r>
              <a:rPr lang="en-US" dirty="0" smtClean="0">
                <a:sym typeface="Wingdings" pitchFamily="2" charset="2"/>
              </a:rPr>
              <a:t> He+</a:t>
            </a:r>
            <a:r>
              <a:rPr lang="en-US" baseline="30000" dirty="0" smtClean="0">
                <a:sym typeface="Wingdings" pitchFamily="2" charset="2"/>
              </a:rPr>
              <a:t>222</a:t>
            </a:r>
            <a:r>
              <a:rPr lang="en-US" baseline="-25000" dirty="0" smtClean="0">
                <a:sym typeface="Wingdings" pitchFamily="2" charset="2"/>
              </a:rPr>
              <a:t>86</a:t>
            </a:r>
            <a:r>
              <a:rPr lang="en-US" dirty="0" smtClean="0">
                <a:sym typeface="Wingdings" pitchFamily="2" charset="2"/>
              </a:rPr>
              <a:t> </a:t>
            </a:r>
            <a:r>
              <a:rPr lang="en-US" dirty="0" err="1" smtClean="0">
                <a:sym typeface="Wingdings" pitchFamily="2" charset="2"/>
              </a:rPr>
              <a:t>Rn</a:t>
            </a:r>
            <a:r>
              <a:rPr lang="en-US" dirty="0" smtClean="0">
                <a:sym typeface="Wingdings" pitchFamily="2" charset="2"/>
              </a:rPr>
              <a:t>     LARGE ATOMS</a:t>
            </a:r>
          </a:p>
          <a:p>
            <a:pPr>
              <a:buNone/>
            </a:pPr>
            <a:endParaRPr lang="en-US" dirty="0" smtClean="0">
              <a:sym typeface="Wingdings" pitchFamily="2" charset="2"/>
            </a:endParaRPr>
          </a:p>
          <a:p>
            <a:pPr>
              <a:buNone/>
            </a:pPr>
            <a:r>
              <a:rPr lang="en-US" u="sng" dirty="0" smtClean="0">
                <a:sym typeface="Wingdings" pitchFamily="2" charset="2"/>
              </a:rPr>
              <a:t>Type of Decay: </a:t>
            </a:r>
            <a:r>
              <a:rPr lang="en-US" dirty="0" smtClean="0">
                <a:solidFill>
                  <a:srgbClr val="FF0000"/>
                </a:solidFill>
                <a:sym typeface="Wingdings" pitchFamily="2" charset="2"/>
              </a:rPr>
              <a:t>Alpha Decay</a:t>
            </a:r>
          </a:p>
          <a:p>
            <a:pPr>
              <a:buNone/>
            </a:pPr>
            <a:endParaRPr lang="en-US" dirty="0" smtClean="0">
              <a:sym typeface="Wingdings" pitchFamily="2" charset="2"/>
            </a:endParaRPr>
          </a:p>
          <a:p>
            <a:pPr>
              <a:buNone/>
            </a:pPr>
            <a:r>
              <a:rPr lang="en-US" u="sng" dirty="0" smtClean="0">
                <a:sym typeface="Wingdings" pitchFamily="2" charset="2"/>
              </a:rPr>
              <a:t>Reasoning: </a:t>
            </a:r>
            <a:r>
              <a:rPr lang="en-US" dirty="0" smtClean="0"/>
              <a:t>Protons decrease by 2, neutrons decrease by 2--- Increasing n:p ratio</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linds(horizontal)">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t>8</a:t>
            </a:r>
            <a:r>
              <a:rPr lang="en-US" baseline="-25000" dirty="0" smtClean="0"/>
              <a:t> 5 </a:t>
            </a:r>
            <a:r>
              <a:rPr lang="en-US" dirty="0" smtClean="0"/>
              <a:t>B </a:t>
            </a:r>
            <a:r>
              <a:rPr lang="en-US" dirty="0" smtClean="0">
                <a:sym typeface="Wingdings" pitchFamily="2" charset="2"/>
              </a:rPr>
              <a:t> </a:t>
            </a:r>
            <a:r>
              <a:rPr lang="en-US" baseline="30000" dirty="0" smtClean="0">
                <a:sym typeface="Wingdings" pitchFamily="2" charset="2"/>
              </a:rPr>
              <a:t>0</a:t>
            </a:r>
            <a:r>
              <a:rPr lang="en-US" baseline="-25000" dirty="0" smtClean="0">
                <a:sym typeface="Wingdings" pitchFamily="2" charset="2"/>
              </a:rPr>
              <a:t>+1 </a:t>
            </a:r>
            <a:r>
              <a:rPr lang="en-US" dirty="0" smtClean="0">
                <a:sym typeface="Wingdings" pitchFamily="2" charset="2"/>
              </a:rPr>
              <a:t>e + </a:t>
            </a:r>
            <a:r>
              <a:rPr lang="en-US" baseline="30000" dirty="0" smtClean="0">
                <a:sym typeface="Wingdings" pitchFamily="2" charset="2"/>
              </a:rPr>
              <a:t>8</a:t>
            </a:r>
            <a:r>
              <a:rPr lang="en-US" baseline="-25000" dirty="0" smtClean="0">
                <a:sym typeface="Wingdings" pitchFamily="2" charset="2"/>
              </a:rPr>
              <a:t>4</a:t>
            </a:r>
            <a:r>
              <a:rPr lang="en-US" dirty="0" smtClean="0">
                <a:sym typeface="Wingdings" pitchFamily="2" charset="2"/>
              </a:rPr>
              <a:t> Be</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Type: </a:t>
            </a:r>
            <a:r>
              <a:rPr lang="en-US" dirty="0" smtClean="0">
                <a:solidFill>
                  <a:srgbClr val="FF0000"/>
                </a:solidFill>
              </a:rPr>
              <a:t>Positron</a:t>
            </a:r>
          </a:p>
          <a:p>
            <a:endParaRPr lang="en-US" dirty="0" smtClean="0"/>
          </a:p>
          <a:p>
            <a:endParaRPr lang="en-US" dirty="0" smtClean="0"/>
          </a:p>
          <a:p>
            <a:r>
              <a:rPr lang="en-US" dirty="0" smtClean="0"/>
              <a:t>Reasoning: Proton decreases, mass stays the same--- proton turns into a neutron to increase n:p ratio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24400"/>
            <a:ext cx="8183880" cy="1752600"/>
          </a:xfrm>
        </p:spPr>
        <p:txBody>
          <a:bodyPr>
            <a:normAutofit/>
          </a:bodyPr>
          <a:lstStyle/>
          <a:p>
            <a:r>
              <a:rPr lang="en-US" dirty="0" smtClean="0"/>
              <a:t>I. Who discovered nuclear radiation? How?</a:t>
            </a:r>
            <a:r>
              <a:rPr lang="en-US" sz="2700" dirty="0" smtClean="0"/>
              <a:t> </a:t>
            </a:r>
            <a:r>
              <a:rPr lang="en-US" sz="2700" dirty="0" smtClean="0">
                <a:solidFill>
                  <a:srgbClr val="FF0000"/>
                </a:solidFill>
              </a:rPr>
              <a:t>Marie and Pierre Curie with the help of Henry Becquerel </a:t>
            </a:r>
            <a:endParaRPr lang="en-US" sz="2700"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31746" name="Picture 2" descr="http://1.bp.blogspot.com/-_dpkOxvf0Ms/UFi1lmiZxcI/AAAAAAAAEWI/YPH7RbuIKcE/s1600/Curies.jpg"/>
          <p:cNvPicPr>
            <a:picLocks noChangeAspect="1" noChangeArrowheads="1"/>
          </p:cNvPicPr>
          <p:nvPr/>
        </p:nvPicPr>
        <p:blipFill>
          <a:blip r:embed="rId3" cstate="print"/>
          <a:srcRect/>
          <a:stretch>
            <a:fillRect/>
          </a:stretch>
        </p:blipFill>
        <p:spPr bwMode="auto">
          <a:xfrm>
            <a:off x="609600" y="762000"/>
            <a:ext cx="4600575" cy="3581400"/>
          </a:xfrm>
          <a:prstGeom prst="rect">
            <a:avLst/>
          </a:prstGeom>
          <a:noFill/>
        </p:spPr>
      </p:pic>
      <p:pic>
        <p:nvPicPr>
          <p:cNvPr id="31748" name="Picture 4" descr="http://www.rsc.org/images/FEATURE-marie-curie-200_tcm18-195789.jpg"/>
          <p:cNvPicPr>
            <a:picLocks noChangeAspect="1" noChangeArrowheads="1"/>
          </p:cNvPicPr>
          <p:nvPr/>
        </p:nvPicPr>
        <p:blipFill>
          <a:blip r:embed="rId4" cstate="print"/>
          <a:srcRect/>
          <a:stretch>
            <a:fillRect/>
          </a:stretch>
        </p:blipFill>
        <p:spPr bwMode="auto">
          <a:xfrm>
            <a:off x="5867400" y="228600"/>
            <a:ext cx="2694637" cy="2600325"/>
          </a:xfrm>
          <a:prstGeom prst="rect">
            <a:avLst/>
          </a:prstGeom>
          <a:noFill/>
        </p:spPr>
      </p:pic>
      <p:pic>
        <p:nvPicPr>
          <p:cNvPr id="31750" name="Picture 6" descr="http://www.chemteam.info/Gallery/Radioactivity-Disc-Plate.GIF"/>
          <p:cNvPicPr>
            <a:picLocks noChangeAspect="1" noChangeArrowheads="1"/>
          </p:cNvPicPr>
          <p:nvPr/>
        </p:nvPicPr>
        <p:blipFill>
          <a:blip r:embed="rId5" cstate="print"/>
          <a:srcRect/>
          <a:stretch>
            <a:fillRect/>
          </a:stretch>
        </p:blipFill>
        <p:spPr bwMode="auto">
          <a:xfrm>
            <a:off x="5867400" y="3048000"/>
            <a:ext cx="2847975" cy="206827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962400"/>
            <a:ext cx="8183880" cy="2072640"/>
          </a:xfrm>
        </p:spPr>
        <p:txBody>
          <a:bodyPr>
            <a:normAutofit fontScale="90000"/>
          </a:bodyPr>
          <a:lstStyle/>
          <a:p>
            <a:r>
              <a:rPr lang="en-US" baseline="30000" dirty="0" smtClean="0"/>
              <a:t>81</a:t>
            </a:r>
            <a:r>
              <a:rPr lang="en-US" baseline="-25000" dirty="0" smtClean="0"/>
              <a:t>37</a:t>
            </a:r>
            <a:r>
              <a:rPr lang="en-US" dirty="0" smtClean="0"/>
              <a:t>Rb + </a:t>
            </a:r>
            <a:r>
              <a:rPr lang="en-US" baseline="30000" dirty="0" smtClean="0"/>
              <a:t>0</a:t>
            </a:r>
            <a:r>
              <a:rPr lang="en-US" baseline="-25000" dirty="0" smtClean="0"/>
              <a:t>-1 </a:t>
            </a:r>
            <a:r>
              <a:rPr lang="en-US" dirty="0" smtClean="0"/>
              <a:t>e</a:t>
            </a:r>
            <a:r>
              <a:rPr lang="en-US" dirty="0" smtClean="0">
                <a:sym typeface="Wingdings" pitchFamily="2" charset="2"/>
              </a:rPr>
              <a:t> </a:t>
            </a:r>
            <a:r>
              <a:rPr lang="en-US" baseline="30000" dirty="0" smtClean="0">
                <a:sym typeface="Wingdings" pitchFamily="2" charset="2"/>
              </a:rPr>
              <a:t>81</a:t>
            </a:r>
            <a:r>
              <a:rPr lang="en-US" baseline="-25000" dirty="0" smtClean="0">
                <a:sym typeface="Wingdings" pitchFamily="2" charset="2"/>
              </a:rPr>
              <a:t>36</a:t>
            </a:r>
            <a:r>
              <a:rPr lang="en-US" dirty="0" smtClean="0">
                <a:sym typeface="Wingdings" pitchFamily="2" charset="2"/>
              </a:rPr>
              <a:t> Kr + x ray photons</a:t>
            </a:r>
            <a:br>
              <a:rPr lang="en-US" dirty="0" smtClean="0">
                <a:sym typeface="Wingdings" pitchFamily="2" charset="2"/>
              </a:rPr>
            </a:br>
            <a:r>
              <a:rPr lang="en-US" dirty="0" smtClean="0">
                <a:sym typeface="Wingdings" pitchFamily="2" charset="2"/>
              </a:rPr>
              <a:t>Type of Atom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Type of Decay: </a:t>
            </a:r>
            <a:r>
              <a:rPr lang="en-US" dirty="0" smtClean="0">
                <a:solidFill>
                  <a:srgbClr val="FF0000"/>
                </a:solidFill>
              </a:rPr>
              <a:t>Electron Capture</a:t>
            </a:r>
          </a:p>
          <a:p>
            <a:endParaRPr lang="en-US" dirty="0" smtClean="0"/>
          </a:p>
          <a:p>
            <a:endParaRPr lang="en-US" dirty="0" smtClean="0"/>
          </a:p>
          <a:p>
            <a:r>
              <a:rPr lang="en-US" dirty="0" smtClean="0"/>
              <a:t>Reasoning: Decreases the number of protons by drawing an electron in--- increasing the n:p ratio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gamma released?</a:t>
            </a:r>
            <a:endParaRPr lang="en-US" dirty="0"/>
          </a:p>
        </p:txBody>
      </p:sp>
      <p:sp>
        <p:nvSpPr>
          <p:cNvPr id="3" name="Content Placeholder 2"/>
          <p:cNvSpPr>
            <a:spLocks noGrp="1"/>
          </p:cNvSpPr>
          <p:nvPr>
            <p:ph idx="1"/>
          </p:nvPr>
        </p:nvSpPr>
        <p:spPr/>
        <p:txBody>
          <a:bodyPr/>
          <a:lstStyle/>
          <a:p>
            <a:r>
              <a:rPr lang="en-US" dirty="0" smtClean="0">
                <a:solidFill>
                  <a:srgbClr val="FF0000"/>
                </a:solidFill>
              </a:rPr>
              <a:t>Gamma </a:t>
            </a:r>
            <a:r>
              <a:rPr lang="en-US" dirty="0" smtClean="0"/>
              <a:t>is a </a:t>
            </a:r>
            <a:r>
              <a:rPr lang="en-US" dirty="0" smtClean="0">
                <a:solidFill>
                  <a:srgbClr val="FF0000"/>
                </a:solidFill>
              </a:rPr>
              <a:t>photon</a:t>
            </a:r>
            <a:r>
              <a:rPr lang="en-US" dirty="0" smtClean="0"/>
              <a:t> or electromagnetic wave which is </a:t>
            </a:r>
            <a:r>
              <a:rPr lang="en-US" dirty="0" smtClean="0">
                <a:solidFill>
                  <a:srgbClr val="FF0000"/>
                </a:solidFill>
              </a:rPr>
              <a:t>high energy</a:t>
            </a:r>
            <a:r>
              <a:rPr lang="en-US" dirty="0" smtClean="0"/>
              <a:t>.</a:t>
            </a:r>
          </a:p>
          <a:p>
            <a:endParaRPr lang="en-US" dirty="0" smtClean="0"/>
          </a:p>
          <a:p>
            <a:endParaRPr lang="en-US" dirty="0" smtClean="0"/>
          </a:p>
          <a:p>
            <a:r>
              <a:rPr lang="en-US" dirty="0" smtClean="0"/>
              <a:t>Gamma is released </a:t>
            </a:r>
            <a:r>
              <a:rPr lang="en-US" dirty="0" smtClean="0">
                <a:solidFill>
                  <a:srgbClr val="FF0000"/>
                </a:solidFill>
              </a:rPr>
              <a:t>WITH ALPHA OR BETA </a:t>
            </a:r>
            <a:r>
              <a:rPr lang="en-US" dirty="0" smtClean="0"/>
              <a:t>to get the </a:t>
            </a:r>
            <a:r>
              <a:rPr lang="en-US" dirty="0" smtClean="0">
                <a:solidFill>
                  <a:srgbClr val="FF0000"/>
                </a:solidFill>
              </a:rPr>
              <a:t>nucleus to a LOWER ENERGY STATE </a:t>
            </a:r>
            <a:r>
              <a:rPr lang="en-US" dirty="0" smtClean="0"/>
              <a:t>(STABILIZE).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 What is a radioactive decay series? </a:t>
            </a:r>
            <a:r>
              <a:rPr lang="en-US" dirty="0" smtClean="0">
                <a:solidFill>
                  <a:srgbClr val="FF0000"/>
                </a:solidFill>
              </a:rPr>
              <a:t>Multiple decay events that leads to a more stable product.</a:t>
            </a:r>
            <a:endParaRPr lang="en-US" dirty="0"/>
          </a:p>
        </p:txBody>
      </p:sp>
      <p:sp>
        <p:nvSpPr>
          <p:cNvPr id="3" name="Content Placeholder 2"/>
          <p:cNvSpPr>
            <a:spLocks noGrp="1"/>
          </p:cNvSpPr>
          <p:nvPr>
            <p:ph idx="1"/>
          </p:nvPr>
        </p:nvSpPr>
        <p:spPr/>
        <p:txBody>
          <a:bodyPr/>
          <a:lstStyle/>
          <a:p>
            <a:endParaRPr lang="en-US"/>
          </a:p>
        </p:txBody>
      </p:sp>
      <p:pic>
        <p:nvPicPr>
          <p:cNvPr id="36866" name="Picture 2" descr="http://pubs.usgs.gov/of/2004/1050/U-238-Decay-Chain.gif"/>
          <p:cNvPicPr>
            <a:picLocks noChangeAspect="1" noChangeArrowheads="1"/>
          </p:cNvPicPr>
          <p:nvPr/>
        </p:nvPicPr>
        <p:blipFill>
          <a:blip r:embed="rId2" cstate="print"/>
          <a:srcRect/>
          <a:stretch>
            <a:fillRect/>
          </a:stretch>
        </p:blipFill>
        <p:spPr bwMode="auto">
          <a:xfrm>
            <a:off x="1219200" y="248856"/>
            <a:ext cx="5715000" cy="466604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½ life?</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Amount of time </a:t>
            </a:r>
            <a:r>
              <a:rPr lang="en-US" dirty="0" smtClean="0"/>
              <a:t>it takes for </a:t>
            </a:r>
            <a:r>
              <a:rPr lang="en-US" dirty="0" smtClean="0">
                <a:solidFill>
                  <a:srgbClr val="FF0000"/>
                </a:solidFill>
              </a:rPr>
              <a:t>half of a radioactive sample</a:t>
            </a:r>
            <a:r>
              <a:rPr lang="en-US" dirty="0" smtClean="0"/>
              <a:t> to </a:t>
            </a:r>
            <a:r>
              <a:rPr lang="en-US" dirty="0" smtClean="0">
                <a:solidFill>
                  <a:srgbClr val="FF0000"/>
                </a:solidFill>
              </a:rPr>
              <a:t>decay</a:t>
            </a:r>
            <a:r>
              <a:rPr lang="en-US" dirty="0" smtClean="0"/>
              <a:t> into </a:t>
            </a:r>
            <a:r>
              <a:rPr lang="en-US" dirty="0" smtClean="0">
                <a:solidFill>
                  <a:srgbClr val="FF0000"/>
                </a:solidFill>
              </a:rPr>
              <a:t>products</a:t>
            </a:r>
            <a:r>
              <a:rPr lang="en-US" dirty="0" smtClean="0"/>
              <a:t>.</a:t>
            </a:r>
          </a:p>
          <a:p>
            <a:pPr lvl="1"/>
            <a:r>
              <a:rPr lang="en-US" dirty="0" smtClean="0"/>
              <a:t>Is radiation emitted for the entire half life or only at the end?</a:t>
            </a:r>
          </a:p>
          <a:p>
            <a:pPr lvl="1"/>
            <a:r>
              <a:rPr lang="en-US" dirty="0" smtClean="0">
                <a:hlinkClick r:id="rId2"/>
              </a:rPr>
              <a:t>What type of radioisotopes are used in medicine?</a:t>
            </a:r>
            <a:endParaRPr lang="en-US" dirty="0" smtClean="0"/>
          </a:p>
          <a:p>
            <a:endParaRPr lang="en-US" dirty="0" smtClean="0"/>
          </a:p>
          <a:p>
            <a:endParaRPr lang="en-US" dirty="0" smtClean="0"/>
          </a:p>
          <a:p>
            <a:r>
              <a:rPr lang="en-US" dirty="0" smtClean="0"/>
              <a:t>Example: Carbon’s ½ life is 5730 years</a:t>
            </a:r>
          </a:p>
          <a:p>
            <a:endParaRPr lang="en-US" dirty="0" smtClean="0"/>
          </a:p>
          <a:p>
            <a:r>
              <a:rPr lang="en-US" dirty="0" smtClean="0">
                <a:hlinkClick r:id="rId3"/>
              </a:rPr>
              <a:t>How can you use Carbon to date fossils?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0"/>
            <a:ext cx="8183880" cy="1066800"/>
          </a:xfrm>
        </p:spPr>
        <p:txBody>
          <a:bodyPr>
            <a:normAutofit fontScale="90000"/>
          </a:bodyPr>
          <a:lstStyle/>
          <a:p>
            <a:r>
              <a:rPr lang="en-US" dirty="0" smtClean="0"/>
              <a:t>How is Carbon used to date fossils?</a:t>
            </a:r>
            <a:endParaRPr lang="en-US" dirty="0"/>
          </a:p>
        </p:txBody>
      </p:sp>
      <p:sp>
        <p:nvSpPr>
          <p:cNvPr id="3" name="Content Placeholder 2"/>
          <p:cNvSpPr>
            <a:spLocks noGrp="1"/>
          </p:cNvSpPr>
          <p:nvPr>
            <p:ph idx="1"/>
          </p:nvPr>
        </p:nvSpPr>
        <p:spPr>
          <a:xfrm>
            <a:off x="502920" y="530352"/>
            <a:ext cx="8183880" cy="4651248"/>
          </a:xfrm>
        </p:spPr>
        <p:txBody>
          <a:bodyPr/>
          <a:lstStyle/>
          <a:p>
            <a:r>
              <a:rPr lang="en-US" dirty="0" smtClean="0">
                <a:solidFill>
                  <a:srgbClr val="FF0000"/>
                </a:solidFill>
              </a:rPr>
              <a:t>Compare the ratio of C-14 to C-12.</a:t>
            </a:r>
            <a:endParaRPr lang="en-US" dirty="0" smtClean="0"/>
          </a:p>
          <a:p>
            <a:r>
              <a:rPr lang="en-US" dirty="0" smtClean="0"/>
              <a:t>While </a:t>
            </a:r>
            <a:r>
              <a:rPr lang="en-US" dirty="0" smtClean="0">
                <a:solidFill>
                  <a:srgbClr val="FF0000"/>
                </a:solidFill>
              </a:rPr>
              <a:t>alive</a:t>
            </a:r>
            <a:r>
              <a:rPr lang="en-US" dirty="0" smtClean="0"/>
              <a:t> the living organism </a:t>
            </a:r>
            <a:r>
              <a:rPr lang="en-US" dirty="0" smtClean="0">
                <a:solidFill>
                  <a:srgbClr val="FF0000"/>
                </a:solidFill>
              </a:rPr>
              <a:t>takes in Carbon </a:t>
            </a:r>
            <a:r>
              <a:rPr lang="en-US" dirty="0" smtClean="0"/>
              <a:t>from the atmosphere and has a </a:t>
            </a:r>
            <a:r>
              <a:rPr lang="en-US" dirty="0" smtClean="0">
                <a:solidFill>
                  <a:srgbClr val="FF0000"/>
                </a:solidFill>
              </a:rPr>
              <a:t>steady ratio of C-14 to C-12</a:t>
            </a:r>
            <a:r>
              <a:rPr lang="en-US" dirty="0" smtClean="0"/>
              <a:t>.</a:t>
            </a:r>
          </a:p>
          <a:p>
            <a:r>
              <a:rPr lang="en-US" dirty="0" smtClean="0"/>
              <a:t>When the </a:t>
            </a:r>
            <a:r>
              <a:rPr lang="en-US" dirty="0" smtClean="0">
                <a:solidFill>
                  <a:srgbClr val="FF0000"/>
                </a:solidFill>
              </a:rPr>
              <a:t>organism dies</a:t>
            </a:r>
            <a:r>
              <a:rPr lang="en-US" dirty="0" smtClean="0"/>
              <a:t>, the </a:t>
            </a:r>
            <a:r>
              <a:rPr lang="en-US" dirty="0" smtClean="0">
                <a:solidFill>
                  <a:srgbClr val="FF0000"/>
                </a:solidFill>
              </a:rPr>
              <a:t>C-14 decays </a:t>
            </a:r>
            <a:r>
              <a:rPr lang="en-US" dirty="0" smtClean="0"/>
              <a:t>but is </a:t>
            </a:r>
            <a:r>
              <a:rPr lang="en-US" dirty="0" smtClean="0">
                <a:solidFill>
                  <a:srgbClr val="FF0000"/>
                </a:solidFill>
              </a:rPr>
              <a:t>not replaced </a:t>
            </a:r>
            <a:r>
              <a:rPr lang="en-US" dirty="0" smtClean="0"/>
              <a:t>so the </a:t>
            </a:r>
            <a:r>
              <a:rPr lang="en-US" b="1" u="sng" dirty="0" smtClean="0">
                <a:solidFill>
                  <a:srgbClr val="FF0000"/>
                </a:solidFill>
              </a:rPr>
              <a:t>ratio changes</a:t>
            </a:r>
            <a:r>
              <a:rPr lang="en-US" dirty="0" smtClean="0"/>
              <a:t>.</a:t>
            </a:r>
          </a:p>
          <a:p>
            <a:pPr>
              <a:buNone/>
            </a:pPr>
            <a:r>
              <a:rPr lang="en-US" dirty="0" smtClean="0"/>
              <a:t>		About 1 in a trillion are C-14 atoms 	when the organism is alive.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½ life problem TRICKS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If you are given:</a:t>
            </a:r>
          </a:p>
          <a:p>
            <a:pPr lvl="1"/>
            <a:r>
              <a:rPr lang="en-US" sz="2800" dirty="0" smtClean="0">
                <a:solidFill>
                  <a:srgbClr val="FF0000"/>
                </a:solidFill>
              </a:rPr>
              <a:t>2 times</a:t>
            </a:r>
          </a:p>
          <a:p>
            <a:pPr lvl="2"/>
            <a:r>
              <a:rPr lang="en-US" sz="2800" dirty="0" smtClean="0"/>
              <a:t>Divide big/Little= # of half lives</a:t>
            </a:r>
          </a:p>
          <a:p>
            <a:pPr lvl="2"/>
            <a:r>
              <a:rPr lang="en-US" sz="2800" dirty="0" smtClean="0"/>
              <a:t>Cut gram amount in </a:t>
            </a:r>
            <a:r>
              <a:rPr lang="en-US" sz="2800" b="1" u="sng" dirty="0" smtClean="0"/>
              <a:t>half</a:t>
            </a:r>
            <a:r>
              <a:rPr lang="en-US" sz="2800" dirty="0" smtClean="0"/>
              <a:t> that many times</a:t>
            </a:r>
          </a:p>
          <a:p>
            <a:pPr lvl="2"/>
            <a:r>
              <a:rPr lang="en-US" sz="2800" dirty="0" smtClean="0"/>
              <a:t>If the problem says “original amount”– Multiply by 2 that many times</a:t>
            </a:r>
          </a:p>
          <a:p>
            <a:pPr lvl="2"/>
            <a:endParaRPr lang="en-US" sz="2800" dirty="0" smtClean="0"/>
          </a:p>
          <a:p>
            <a:pPr lvl="1"/>
            <a:r>
              <a:rPr lang="en-US" sz="2800" dirty="0" smtClean="0">
                <a:solidFill>
                  <a:srgbClr val="FF0000"/>
                </a:solidFill>
              </a:rPr>
              <a:t>2 gram amounts</a:t>
            </a:r>
          </a:p>
          <a:p>
            <a:pPr lvl="2"/>
            <a:r>
              <a:rPr lang="en-US" sz="2800" dirty="0" smtClean="0"/>
              <a:t>Cut big in </a:t>
            </a:r>
            <a:r>
              <a:rPr lang="en-US" sz="2800" b="1" dirty="0" smtClean="0"/>
              <a:t>½ </a:t>
            </a:r>
            <a:r>
              <a:rPr lang="en-US" sz="2800" dirty="0" smtClean="0"/>
              <a:t>until you get to little</a:t>
            </a:r>
          </a:p>
          <a:p>
            <a:pPr lvl="2"/>
            <a:r>
              <a:rPr lang="en-US" sz="2800" dirty="0" smtClean="0"/>
              <a:t>Set up proportion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How are chemical and nuclear reactions different?</a:t>
            </a:r>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http://chemwiki.ucdavis.edu/@api/deki/files/16111/20.7.jpg"/>
          <p:cNvPicPr>
            <a:picLocks noChangeAspect="1" noChangeArrowheads="1"/>
          </p:cNvPicPr>
          <p:nvPr/>
        </p:nvPicPr>
        <p:blipFill>
          <a:blip r:embed="rId2" cstate="print"/>
          <a:srcRect/>
          <a:stretch>
            <a:fillRect/>
          </a:stretch>
        </p:blipFill>
        <p:spPr bwMode="auto">
          <a:xfrm>
            <a:off x="304800" y="304799"/>
            <a:ext cx="5867400" cy="2520085"/>
          </a:xfrm>
          <a:prstGeom prst="rect">
            <a:avLst/>
          </a:prstGeom>
          <a:noFill/>
        </p:spPr>
      </p:pic>
      <p:pic>
        <p:nvPicPr>
          <p:cNvPr id="30724" name="Picture 4" descr="http://www.personal.kent.edu/~cearley/ChemWrld/Reaction/H2_O2.gif"/>
          <p:cNvPicPr>
            <a:picLocks noChangeAspect="1" noChangeArrowheads="1"/>
          </p:cNvPicPr>
          <p:nvPr/>
        </p:nvPicPr>
        <p:blipFill>
          <a:blip r:embed="rId3" cstate="print"/>
          <a:srcRect/>
          <a:stretch>
            <a:fillRect/>
          </a:stretch>
        </p:blipFill>
        <p:spPr bwMode="auto">
          <a:xfrm>
            <a:off x="5410200" y="2667000"/>
            <a:ext cx="3048000" cy="2286001"/>
          </a:xfrm>
          <a:prstGeom prst="rect">
            <a:avLst/>
          </a:prstGeom>
          <a:noFill/>
        </p:spPr>
      </p:pic>
      <p:sp>
        <p:nvSpPr>
          <p:cNvPr id="6" name="TextBox 5"/>
          <p:cNvSpPr txBox="1"/>
          <p:nvPr/>
        </p:nvSpPr>
        <p:spPr>
          <a:xfrm>
            <a:off x="6553200" y="685800"/>
            <a:ext cx="2590800" cy="2308324"/>
          </a:xfrm>
          <a:prstGeom prst="rect">
            <a:avLst/>
          </a:prstGeom>
          <a:noFill/>
        </p:spPr>
        <p:txBody>
          <a:bodyPr wrap="square" rtlCol="0">
            <a:spAutoFit/>
          </a:bodyPr>
          <a:lstStyle/>
          <a:p>
            <a:r>
              <a:rPr lang="en-US" b="1" dirty="0" smtClean="0"/>
              <a:t>Nuclear-</a:t>
            </a:r>
            <a:r>
              <a:rPr lang="en-US" dirty="0" smtClean="0"/>
              <a:t> </a:t>
            </a:r>
          </a:p>
          <a:p>
            <a:pPr>
              <a:buFont typeface="Arial" pitchFamily="34" charset="0"/>
              <a:buChar char="•"/>
            </a:pPr>
            <a:r>
              <a:rPr lang="en-US" dirty="0" smtClean="0"/>
              <a:t>Involves the nucleus</a:t>
            </a:r>
          </a:p>
          <a:p>
            <a:pPr>
              <a:buFont typeface="Arial" pitchFamily="34" charset="0"/>
              <a:buChar char="•"/>
            </a:pPr>
            <a:r>
              <a:rPr lang="en-US" dirty="0" smtClean="0"/>
              <a:t>LARGE energy changes</a:t>
            </a:r>
          </a:p>
          <a:p>
            <a:pPr>
              <a:buFont typeface="Arial" pitchFamily="34" charset="0"/>
              <a:buChar char="•"/>
            </a:pPr>
            <a:r>
              <a:rPr lang="en-US" dirty="0" smtClean="0"/>
              <a:t>Atoms of 1 element change into atoms of another element</a:t>
            </a:r>
            <a:endParaRPr lang="en-US" dirty="0"/>
          </a:p>
        </p:txBody>
      </p:sp>
      <p:sp>
        <p:nvSpPr>
          <p:cNvPr id="8" name="TextBox 7"/>
          <p:cNvSpPr txBox="1"/>
          <p:nvPr/>
        </p:nvSpPr>
        <p:spPr>
          <a:xfrm>
            <a:off x="1905000" y="3124200"/>
            <a:ext cx="3200400" cy="2308324"/>
          </a:xfrm>
          <a:prstGeom prst="rect">
            <a:avLst/>
          </a:prstGeom>
          <a:noFill/>
        </p:spPr>
        <p:txBody>
          <a:bodyPr wrap="square" rtlCol="0">
            <a:spAutoFit/>
          </a:bodyPr>
          <a:lstStyle/>
          <a:p>
            <a:r>
              <a:rPr lang="en-US" b="1" dirty="0" smtClean="0"/>
              <a:t>Chemical-</a:t>
            </a:r>
          </a:p>
          <a:p>
            <a:pPr>
              <a:buFont typeface="Arial" pitchFamily="34" charset="0"/>
              <a:buChar char="•"/>
            </a:pPr>
            <a:r>
              <a:rPr lang="en-US" dirty="0" smtClean="0"/>
              <a:t>Bonds involved: electrons involved</a:t>
            </a:r>
          </a:p>
          <a:p>
            <a:pPr>
              <a:buFont typeface="Arial" pitchFamily="34" charset="0"/>
              <a:buChar char="•"/>
            </a:pPr>
            <a:r>
              <a:rPr lang="en-US" dirty="0" smtClean="0"/>
              <a:t>SMALL energy changes</a:t>
            </a:r>
          </a:p>
          <a:p>
            <a:pPr>
              <a:buFont typeface="Arial" pitchFamily="34" charset="0"/>
              <a:buChar char="•"/>
            </a:pPr>
            <a:r>
              <a:rPr lang="en-US" dirty="0" smtClean="0"/>
              <a:t>Atoms keep identity</a:t>
            </a:r>
          </a:p>
          <a:p>
            <a:pPr>
              <a:buFont typeface="Arial" pitchFamily="34" charset="0"/>
              <a:buChar char="•"/>
            </a:pPr>
            <a:r>
              <a:rPr lang="en-US" dirty="0" smtClean="0"/>
              <a:t>Affected by temperature, pressure, catalysts</a:t>
            </a:r>
          </a:p>
          <a:p>
            <a:pPr>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838200"/>
          </a:xfrm>
        </p:spPr>
        <p:txBody>
          <a:bodyPr>
            <a:normAutofit/>
          </a:bodyPr>
          <a:lstStyle/>
          <a:p>
            <a:r>
              <a:rPr lang="en-US" dirty="0" smtClean="0"/>
              <a:t>IV. </a:t>
            </a:r>
            <a:endParaRPr lang="en-US" dirty="0"/>
          </a:p>
        </p:txBody>
      </p:sp>
      <p:sp>
        <p:nvSpPr>
          <p:cNvPr id="3" name="Content Placeholder 2"/>
          <p:cNvSpPr>
            <a:spLocks noGrp="1"/>
          </p:cNvSpPr>
          <p:nvPr>
            <p:ph idx="1"/>
          </p:nvPr>
        </p:nvSpPr>
        <p:spPr>
          <a:xfrm>
            <a:off x="502920" y="530352"/>
            <a:ext cx="8183880" cy="5260848"/>
          </a:xfrm>
        </p:spPr>
        <p:txBody>
          <a:bodyPr>
            <a:normAutofit fontScale="92500" lnSpcReduction="10000"/>
          </a:bodyPr>
          <a:lstStyle/>
          <a:p>
            <a:r>
              <a:rPr lang="en-US" dirty="0" smtClean="0"/>
              <a:t>What does nuclear stability depend on?</a:t>
            </a:r>
          </a:p>
          <a:p>
            <a:pPr lvl="1"/>
            <a:r>
              <a:rPr lang="en-US" dirty="0" smtClean="0">
                <a:solidFill>
                  <a:srgbClr val="FF0000"/>
                </a:solidFill>
              </a:rPr>
              <a:t>Neutrons and the size of the atom.</a:t>
            </a:r>
          </a:p>
          <a:p>
            <a:endParaRPr lang="en-US" dirty="0" smtClean="0"/>
          </a:p>
          <a:p>
            <a:r>
              <a:rPr lang="en-US" dirty="0" smtClean="0"/>
              <a:t>What happens when an atom is unstable?</a:t>
            </a:r>
          </a:p>
          <a:p>
            <a:pPr lvl="1"/>
            <a:r>
              <a:rPr lang="en-US" dirty="0" smtClean="0">
                <a:solidFill>
                  <a:srgbClr val="FF0000"/>
                </a:solidFill>
              </a:rPr>
              <a:t>It releases energy (radiation) to gain a more stable atomic configuration.</a:t>
            </a:r>
          </a:p>
          <a:p>
            <a:endParaRPr lang="en-US" dirty="0" smtClean="0"/>
          </a:p>
          <a:p>
            <a:r>
              <a:rPr lang="en-US" dirty="0" smtClean="0"/>
              <a:t>What is the process called?</a:t>
            </a:r>
          </a:p>
          <a:p>
            <a:pPr lvl="1"/>
            <a:r>
              <a:rPr lang="en-US" dirty="0" smtClean="0">
                <a:solidFill>
                  <a:srgbClr val="FF0000"/>
                </a:solidFill>
              </a:rPr>
              <a:t>Radioactive Decay or Radioactivity</a:t>
            </a:r>
          </a:p>
          <a:p>
            <a:endParaRPr lang="en-US" dirty="0" smtClean="0"/>
          </a:p>
          <a:p>
            <a:r>
              <a:rPr lang="en-US" dirty="0" smtClean="0"/>
              <a:t>Does the process require energy to be in to make it happen?</a:t>
            </a:r>
          </a:p>
          <a:p>
            <a:pPr lvl="1"/>
            <a:r>
              <a:rPr lang="en-US" dirty="0" smtClean="0">
                <a:solidFill>
                  <a:srgbClr val="FF0000"/>
                </a:solidFill>
              </a:rPr>
              <a:t>No it is spontaneous or is initiated with neutron bombardment.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Radiation</a:t>
            </a:r>
            <a:endParaRPr lang="en-US" dirty="0"/>
          </a:p>
        </p:txBody>
      </p:sp>
      <p:graphicFrame>
        <p:nvGraphicFramePr>
          <p:cNvPr id="4" name="Content Placeholder 3"/>
          <p:cNvGraphicFramePr>
            <a:graphicFrameLocks noGrp="1"/>
          </p:cNvGraphicFramePr>
          <p:nvPr>
            <p:ph idx="1"/>
          </p:nvPr>
        </p:nvGraphicFramePr>
        <p:xfrm>
          <a:off x="503238" y="530225"/>
          <a:ext cx="8183564" cy="5062788"/>
        </p:xfrm>
        <a:graphic>
          <a:graphicData uri="http://schemas.openxmlformats.org/drawingml/2006/table">
            <a:tbl>
              <a:tblPr firstRow="1" bandRow="1">
                <a:tableStyleId>{5C22544A-7EE6-4342-B048-85BDC9FD1C3A}</a:tableStyleId>
              </a:tblPr>
              <a:tblGrid>
                <a:gridCol w="2045891"/>
                <a:gridCol w="2045891"/>
                <a:gridCol w="2045891"/>
                <a:gridCol w="2045891"/>
              </a:tblGrid>
              <a:tr h="929776">
                <a:tc>
                  <a:txBody>
                    <a:bodyPr/>
                    <a:lstStyle/>
                    <a:p>
                      <a:r>
                        <a:rPr lang="en-US" dirty="0" smtClean="0"/>
                        <a:t>Property</a:t>
                      </a:r>
                      <a:endParaRPr lang="en-US" dirty="0"/>
                    </a:p>
                  </a:txBody>
                  <a:tcPr/>
                </a:tc>
                <a:tc>
                  <a:txBody>
                    <a:bodyPr/>
                    <a:lstStyle/>
                    <a:p>
                      <a:r>
                        <a:rPr lang="en-US" dirty="0" smtClean="0"/>
                        <a:t>Alpha Radiation</a:t>
                      </a:r>
                      <a:endParaRPr lang="en-US" dirty="0"/>
                    </a:p>
                  </a:txBody>
                  <a:tcPr/>
                </a:tc>
                <a:tc>
                  <a:txBody>
                    <a:bodyPr/>
                    <a:lstStyle/>
                    <a:p>
                      <a:r>
                        <a:rPr lang="en-US" dirty="0" smtClean="0"/>
                        <a:t>Beta</a:t>
                      </a:r>
                      <a:r>
                        <a:rPr lang="en-US" baseline="0" dirty="0" smtClean="0"/>
                        <a:t> Radiation</a:t>
                      </a:r>
                      <a:endParaRPr lang="en-US" dirty="0"/>
                    </a:p>
                  </a:txBody>
                  <a:tcPr/>
                </a:tc>
                <a:tc>
                  <a:txBody>
                    <a:bodyPr/>
                    <a:lstStyle/>
                    <a:p>
                      <a:r>
                        <a:rPr lang="en-US" dirty="0" smtClean="0"/>
                        <a:t>Gamma Radiation</a:t>
                      </a:r>
                      <a:endParaRPr lang="en-US" dirty="0"/>
                    </a:p>
                  </a:txBody>
                  <a:tcPr/>
                </a:tc>
              </a:tr>
              <a:tr h="1328252">
                <a:tc>
                  <a:txBody>
                    <a:bodyPr/>
                    <a:lstStyle/>
                    <a:p>
                      <a:r>
                        <a:rPr lang="en-US" dirty="0" smtClean="0"/>
                        <a:t>Composition</a:t>
                      </a:r>
                      <a:endParaRPr lang="en-US" dirty="0"/>
                    </a:p>
                  </a:txBody>
                  <a:tcPr/>
                </a:tc>
                <a:tc>
                  <a:txBody>
                    <a:bodyPr/>
                    <a:lstStyle/>
                    <a:p>
                      <a:r>
                        <a:rPr lang="en-US" dirty="0" smtClean="0"/>
                        <a:t>Alpha particle</a:t>
                      </a:r>
                      <a:endParaRPr lang="en-US" dirty="0"/>
                    </a:p>
                  </a:txBody>
                  <a:tcPr/>
                </a:tc>
                <a:tc>
                  <a:txBody>
                    <a:bodyPr/>
                    <a:lstStyle/>
                    <a:p>
                      <a:r>
                        <a:rPr lang="en-US" dirty="0" smtClean="0"/>
                        <a:t>Beta particle</a:t>
                      </a:r>
                      <a:endParaRPr lang="en-US" dirty="0"/>
                    </a:p>
                  </a:txBody>
                  <a:tcPr/>
                </a:tc>
                <a:tc>
                  <a:txBody>
                    <a:bodyPr/>
                    <a:lstStyle/>
                    <a:p>
                      <a:r>
                        <a:rPr lang="en-US" dirty="0" smtClean="0"/>
                        <a:t>High energy electromagnetic</a:t>
                      </a:r>
                      <a:r>
                        <a:rPr lang="en-US" baseline="0" dirty="0" smtClean="0"/>
                        <a:t> wave</a:t>
                      </a:r>
                      <a:endParaRPr lang="en-US" dirty="0"/>
                    </a:p>
                  </a:txBody>
                  <a:tcPr/>
                </a:tc>
              </a:tr>
              <a:tr h="538680">
                <a:tc>
                  <a:txBody>
                    <a:bodyPr/>
                    <a:lstStyle/>
                    <a:p>
                      <a:r>
                        <a:rPr lang="en-US" dirty="0" smtClean="0"/>
                        <a:t>Symbol</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538680">
                <a:tc>
                  <a:txBody>
                    <a:bodyPr/>
                    <a:lstStyle/>
                    <a:p>
                      <a:r>
                        <a:rPr lang="en-US" dirty="0" smtClean="0"/>
                        <a:t>Charge</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853507">
                <a:tc>
                  <a:txBody>
                    <a:bodyPr/>
                    <a:lstStyle/>
                    <a:p>
                      <a:r>
                        <a:rPr lang="en-US" dirty="0" smtClean="0"/>
                        <a:t>Penetrating power</a:t>
                      </a:r>
                      <a:endParaRPr lang="en-US" dirty="0"/>
                    </a:p>
                  </a:txBody>
                  <a:tcPr/>
                </a:tc>
                <a:tc>
                  <a:txBody>
                    <a:bodyPr/>
                    <a:lstStyle/>
                    <a:p>
                      <a:r>
                        <a:rPr lang="en-US" dirty="0" smtClean="0"/>
                        <a:t>Paper, clothing, air</a:t>
                      </a:r>
                      <a:endParaRPr lang="en-US" dirty="0"/>
                    </a:p>
                  </a:txBody>
                  <a:tcPr/>
                </a:tc>
                <a:tc>
                  <a:txBody>
                    <a:bodyPr/>
                    <a:lstStyle/>
                    <a:p>
                      <a:r>
                        <a:rPr lang="en-US" dirty="0" smtClean="0"/>
                        <a:t>Metal foil, wood</a:t>
                      </a:r>
                      <a:endParaRPr lang="en-US" dirty="0"/>
                    </a:p>
                  </a:txBody>
                  <a:tcPr/>
                </a:tc>
                <a:tc>
                  <a:txBody>
                    <a:bodyPr/>
                    <a:lstStyle/>
                    <a:p>
                      <a:r>
                        <a:rPr lang="en-US" dirty="0" smtClean="0"/>
                        <a:t>Not completely by lead/concrete, ground</a:t>
                      </a:r>
                      <a:r>
                        <a:rPr lang="en-US" smtClean="0"/>
                        <a:t>, water</a:t>
                      </a:r>
                      <a:endParaRPr lang="en-US" dirty="0"/>
                    </a:p>
                  </a:txBody>
                  <a:tcPr/>
                </a:tc>
              </a:tr>
              <a:tr h="538680">
                <a:tc>
                  <a:txBody>
                    <a:bodyPr/>
                    <a:lstStyle/>
                    <a:p>
                      <a:r>
                        <a:rPr lang="en-US" dirty="0" smtClean="0"/>
                        <a:t>Strength</a:t>
                      </a:r>
                      <a:endParaRPr lang="en-US" dirty="0"/>
                    </a:p>
                  </a:txBody>
                  <a:tcPr/>
                </a:tc>
                <a:tc>
                  <a:txBody>
                    <a:bodyPr/>
                    <a:lstStyle/>
                    <a:p>
                      <a:r>
                        <a:rPr lang="en-US" dirty="0" smtClean="0"/>
                        <a:t>Lowest</a:t>
                      </a:r>
                      <a:endParaRPr lang="en-US" dirty="0"/>
                    </a:p>
                  </a:txBody>
                  <a:tcPr/>
                </a:tc>
                <a:tc>
                  <a:txBody>
                    <a:bodyPr/>
                    <a:lstStyle/>
                    <a:p>
                      <a:r>
                        <a:rPr lang="en-US" dirty="0" smtClean="0"/>
                        <a:t>Medium</a:t>
                      </a:r>
                      <a:endParaRPr lang="en-US" dirty="0"/>
                    </a:p>
                  </a:txBody>
                  <a:tcPr/>
                </a:tc>
                <a:tc>
                  <a:txBody>
                    <a:bodyPr/>
                    <a:lstStyle/>
                    <a:p>
                      <a:r>
                        <a:rPr lang="en-US" dirty="0" smtClean="0"/>
                        <a:t>highest</a:t>
                      </a:r>
                      <a:endParaRPr lang="en-US" dirty="0"/>
                    </a:p>
                  </a:txBody>
                  <a:tcPr/>
                </a:tc>
              </a:tr>
            </a:tbl>
          </a:graphicData>
        </a:graphic>
      </p:graphicFrame>
      <p:sp>
        <p:nvSpPr>
          <p:cNvPr id="28674" name="AutoShape 2" descr="data:image/png;base64,iVBORw0KGgoAAAANSUhEUgAAAQMAAADCCAMAAAB6zFdcAAAAeFBMVEX///8AAABdXV329vbv7+/z8/Ozs7Po6OjJycliYmLX19fs7OyhoaH6+vo8PDx6enrR0dHa2tpzc3Nubm5XV1dERES/v78uLi6amppJSUlOTk4ODg6np6d+fn5TU1MXFxeNjY0lJSUeHh42NjaJiYmVlZW6uroTExMfGKGaAAALC0lEQVR4nO1da1cqOwwVGR7yEg+CKCqMivz/f3h5DUw7M9lpm6auu9gfz8E+Mm2ykybt3d0NN9xwww1xkA0W7z//Hk6YfYz6g07qIWmi3R/dr1pV5I/dYeqxqeBp+Vwz/Qvm217qEUZGb5lTAjhhskg9zIhYPGABnDbFe+qhRkL3hSmBA9a/Di33P+9JPESbkxu6awcJHPD2xG77ETQ1izgvPvrfjhI4YMRtfQ4a+gs7a3jvIYE93niMIauzs2XwV1Q0jPwksMeONfoBamYce4YIwzdvEezBMZNIxs/R5wiwCJHAHl3cxT/QxE/8WZL4CRQBR6HtQAt9hXk2Y0zSYibQdmijBpKS7x6LE+xeXt/evr+afwC+I9ptXzqTrccA2ay9a7Ds9zpHtd0ZDkZNq4a2DkvQR0qG1IcCGLXtv/n9rPvhijRuyO4kZEhIBC/1+3xQ51fdE/2MiV10RDqGhHZp89cZTKq/XjZ39AQ6SseQwCqYkLq6ZocPGn/cBSJIxpCm9LiQmnqqaNO88Wt+ABlsRCfGR48eFiZunYqi+2j6KXIaEzGkNq2mWNy1ohqbdgMQQSqGRH+af7xGZtaffdf/DOy6Vi43LRfQPsyc24y9EuptwzuQQRqGRI9ql7EbsnVC7V+iMC3D75QHiGhM+S21c8YnzWv6KCMFQwL68NGlLZv+1KhFYIFaLal5uYBem+uKh0DC4j+f1V8gRk6x7Fj4pYfkujst9Vq19Rsgg43EpNyQ0SOauLY33oG/RxHrBAwJDMl9RNZat33NMRBBAoYECMurR5PmbrDJBXIaXyRm5YRxTo/IZ2FaX9oyrchp1GdIINDvF9gzp2ktJeQ0qseQUIDXk7K9Go2YCwEdZaszJHSW4MYNLjCJp7G6gRnSZ0iIsjlRxDJMD7Ks6ZHTqB5DQlkADp6CCVO45egDCqtvgiflhg4YT8BRh6n5SlE1O8ZgQ5shRYzrmcr2qlqRLdZmSFA9NUeGMbblhq48CfXZEHqKBhTPWYc0bu6zizSBg6bOkHIwnsa4MAvGQrgEJJHTqBxDgoeLYXmXJmMutCIKqyszJJh1FZiIbGjc4vuiPoNn5YQhGo5z5IDq4O30bygXS5khIY3Y2ob2YFCBk81DTuMmtE83oJ0ZqA7urEjBSaIoF0uXIcHorq+/VELZfdwd/wUJXpchId4uEc8xLM+BIiByHqqCHFGTNWHC22csoRwrODhOyGnUZUh4K0jEc8pRqkM6Alp8ugwJKegwZ6GAsfan+KRRlyHh8hSRUq2yefz4YwxpDPMQZULchgKAG/BNpE+vsdVCiLGVVe8T8lCCWZkToGWUGk9ZK26R06jLkCBJlFLRZadhjtLBdatFoQj8w6kWHGqCdBkSLKWRSxV1KAjRZUiYHciZKZwJX0CXISH3TXJdouD1FboM6RWOh5mRyABj350h1iUHsJRGtKgqZ4pAlyFhh4lfsIqxxb0dQST7RwBDJQrW8sNqhTN0GRLjy0jqJ2bxPD8bVgKMOw0kg1q8zcBOipZBjkckSVt5m0HOErGAB9Rcg+ID1mbQZUgMsyBL3VmbQZch4eCBV1piM1g0SbRHCHjYKp43zfAZapK7YwKesom7cAyfQZchcUa0ke2RsfuU85BQWlRLlCof0MbV9Mo3rzFCO9KGCrIyZYbECCa2XK574gClIWkzpDGDskhffwZT4KSFDtBBl5G05CKqBSBDUM5Dgt8kggygty7cHwJHBtK5ECiAqRtDYiRjRZABUsPKDInjMknLAF6Ppp2pzSBt0tsTRhC076ZNIAPkoWgzJI7bKC0D5KFI5D45gRFVlpYBuo5Svdo/gQxQd+q1bPoyQBpoJdsdA/oyQCpRmyGlkAEKWAhHKxjQlwFSifrV/uoygORc/3o0dRkgx1k2kM+CugyQSgyrHfMCJ0tKtENUUawcQzpA3V9AKjHB9Wja/gK6ACXF9Wic+IFkf3+rcOMEThxJsj+kElNcIKstA8QSU1yPxompSvaHjjMk++ICFZcJjwstuySvjoBr8qRlgFSidkj5BFjWJ8rgUbmIRO2YO2ovBzchSFuASlylee6McfYuKIOc7kk9pHwCztwXXKBIA6dRB/A+jpbkmSvKPEh0n7RqyjYSeKLr5RlOk5wMgBFSTsm7gOE8ix16IHWgW9Z5BcNxFJMBkrd0sgcbWAYbqa5AqnIidnDHyd0XSxMDXET/dIU5sJacI4NiSPqnKwVwLr1UuBupg3SPz2CCIFW/gBwmoW48gItrpOpYQDGpeu7FFYwoikw9EyomTfkaMH6mVMZxBIw0nWW842TvyygrcHVx0sd78VUgMqsUpGamchaOwF6TiOFG4dSvlHsBHzGI1L3Dwqmkr/fC2hqRAzD4JGg6mniHj8NF7viFr02kfc0bM0WBThixGoFevIHP2wRIEqN+Ls3hwhmwpik81glf62wlftYd1nmGj46T75IgHesKmJQU7s6wLgXSvfzCBHSbws9/OCJI6jXB54XXod4zJ+2Judxmk/l8PvkWZ5WQw4V6jgyrcACnqbMCF5dB7MpTTqbHARz788IXlxvQCXygx8DJhj2AE8HexZJB5KICRqLHETusd85LKkKlB9wMQUqRkwR5At5z57aCngVpAFJaQcdg6PGrK/DltWeyFYNPIeMVkh3BuPjiAmiAzrs2ipMJ+HwISwIa0fhvmLp/dvSjHFGDN/tCeCztkk3MwDZ65OAclYwScEEm3J/Hgm32a/oSYHLFMOMUggKvxt9tog91c2uvrGgLVPw2TqoCMGDeBhkUMC3snmntWwg0UhAaZOn5Sp62ukcbZyoManoFj1mFv41SC7AQPDcDONI9BtRNMVEdFYkC0dI1wELwa5S+EOpkCi3j2bziLq8kRItBA8Ls5TsCbXBa0tYKbFaLl1OAeAmtNKf1eoSBjs4UcUrrn5uOX69ByXgJrYDUegRS6Ejl5WJG+5RnU9tY6VAw4sMENKv10Io52eCFe1b6rWNKnRKdD5gjBJ0u48yX6XyvK9ermqRq0GZQWqRRj+Vo++gaTaJbK+uXapDl2dx5YyPdO+6VKbTr5LgQyPCRof3riPrmKoUnS1tHLggmd4Nbxiqd4GKcLtb7Vc8/3f5vdzPLrX9/iZzjT2dkuByL0tTAOr4jf2sj+h2TpDlzCKXQhtaehsNrNRrlLmSxCT9+Q+adVBKwuNH3IxTKXchvwt0NZDiiWuHPqbsuoHHdapsKfjHTx0j78lVjX/CrMBeoVH4NqUtWWclJtEmoM204S7KAzAN6EKTTz0gopVlGrXXnn8NoFUGSaSMwgEEmuq0aCA73PE4vU4MUwpzUCW1Sp341uXwouF9A8QJqOoGIUEt0KP210a5xbqM4QPPiHDoQ+NgwlzYdQqU+Io8m6d5DntHnQ8uaDTEEp6vkAQovX0f5/iR6Y+8/ibUjFuh2A2DYOY/66V8lBoviP7fdwXCPQXeL8rpaM0RxGU+CgFOoKOCtTxZwWJrxel6S7L0xM6MM4ZFzMARLLVOVvi0YmcYIrzxPCz00neIytTMYV2WQ+GaH/0DScII79S4YwioPAhOX8ynyuC9pbv/eo2FcHVOLZzdHd0x4DYkuSykh2zpkVp2x3jqv3k7e1FjSkq8L+k5Bv/WH14dr1wdTPlNW/hnoICp4GfLGf/PWWcikJS4VjAcjejmsnkfTsCyRni3oZaI7g0j0+u8fD3NTQXzNH2ab34FIhCPrzoqEvbnfltJCu5Nlw+kewyzLOsLfatzJBtNp9mfUwA033PC/w394U3/z2OsTs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p14="http://schemas.microsoft.com/office/powerpoint/2010/main">
        <mc:Choice Requires="p14">
          <p:contentPart p14:bwMode="auto" r:id="rId2">
            <p14:nvContentPartPr>
              <p14:cNvPr id="28677" name="Ink 5"/>
              <p14:cNvContentPartPr>
                <a14:cpLocks xmlns:a14="http://schemas.microsoft.com/office/drawing/2010/main" noRot="1" noChangeAspect="1" noEditPoints="1" noChangeArrowheads="1" noChangeShapeType="1"/>
              </p14:cNvContentPartPr>
              <p14:nvPr/>
            </p14:nvContentPartPr>
            <p14:xfrm>
              <a:off x="1978025" y="2852738"/>
              <a:ext cx="5370513" cy="469900"/>
            </p14:xfrm>
          </p:contentPart>
        </mc:Choice>
        <mc:Fallback xmlns="">
          <p:pic>
            <p:nvPicPr>
              <p:cNvPr id="28677" name="Ink 5"/>
              <p:cNvPicPr>
                <a:picLocks noRot="1" noChangeAspect="1" noEditPoints="1" noChangeArrowheads="1" noChangeShapeType="1"/>
              </p:cNvPicPr>
              <p:nvPr/>
            </p:nvPicPr>
            <p:blipFill>
              <a:blip r:embed="rId3"/>
              <a:stretch>
                <a:fillRect/>
              </a:stretch>
            </p:blipFill>
            <p:spPr>
              <a:xfrm>
                <a:off x="1968665" y="2843376"/>
                <a:ext cx="5389233" cy="4886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678" name="Ink 6"/>
              <p14:cNvContentPartPr>
                <a14:cpLocks xmlns:a14="http://schemas.microsoft.com/office/drawing/2010/main" noRot="1" noChangeAspect="1" noEditPoints="1" noChangeArrowheads="1" noChangeShapeType="1"/>
              </p14:cNvContentPartPr>
              <p14:nvPr/>
            </p14:nvContentPartPr>
            <p14:xfrm>
              <a:off x="1744663" y="2490788"/>
              <a:ext cx="1930400" cy="879475"/>
            </p14:xfrm>
          </p:contentPart>
        </mc:Choice>
        <mc:Fallback xmlns="">
          <p:pic>
            <p:nvPicPr>
              <p:cNvPr id="28678" name="Ink 6"/>
              <p:cNvPicPr>
                <a:picLocks noRot="1" noChangeAspect="1" noEditPoints="1" noChangeArrowheads="1" noChangeShapeType="1"/>
              </p:cNvPicPr>
              <p:nvPr/>
            </p:nvPicPr>
            <p:blipFill>
              <a:blip r:embed="rId5"/>
              <a:stretch>
                <a:fillRect/>
              </a:stretch>
            </p:blipFill>
            <p:spPr>
              <a:xfrm>
                <a:off x="1735303" y="2481428"/>
                <a:ext cx="1949121" cy="8981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679" name="Ink 7"/>
              <p14:cNvContentPartPr>
                <a14:cpLocks xmlns:a14="http://schemas.microsoft.com/office/drawing/2010/main" noRot="1" noChangeAspect="1" noEditPoints="1" noChangeArrowheads="1" noChangeShapeType="1"/>
              </p14:cNvContentPartPr>
              <p14:nvPr/>
            </p14:nvContentPartPr>
            <p14:xfrm>
              <a:off x="4016375" y="2654300"/>
              <a:ext cx="574675" cy="673100"/>
            </p14:xfrm>
          </p:contentPart>
        </mc:Choice>
        <mc:Fallback xmlns="">
          <p:pic>
            <p:nvPicPr>
              <p:cNvPr id="28679" name="Ink 7"/>
              <p:cNvPicPr>
                <a:picLocks noRot="1" noChangeAspect="1" noEditPoints="1" noChangeArrowheads="1" noChangeShapeType="1"/>
              </p:cNvPicPr>
              <p:nvPr/>
            </p:nvPicPr>
            <p:blipFill>
              <a:blip r:embed="rId7"/>
              <a:stretch>
                <a:fillRect/>
              </a:stretch>
            </p:blipFill>
            <p:spPr>
              <a:xfrm>
                <a:off x="4007013" y="2644941"/>
                <a:ext cx="593399" cy="6918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680" name="Ink 8"/>
              <p14:cNvContentPartPr>
                <a14:cpLocks xmlns:a14="http://schemas.microsoft.com/office/drawing/2010/main" noRot="1" noChangeAspect="1" noEditPoints="1" noChangeArrowheads="1" noChangeShapeType="1"/>
              </p14:cNvContentPartPr>
              <p14:nvPr/>
            </p14:nvContentPartPr>
            <p14:xfrm>
              <a:off x="5245100" y="2536825"/>
              <a:ext cx="1306513" cy="903288"/>
            </p14:xfrm>
          </p:contentPart>
        </mc:Choice>
        <mc:Fallback xmlns="">
          <p:pic>
            <p:nvPicPr>
              <p:cNvPr id="28680" name="Ink 8"/>
              <p:cNvPicPr>
                <a:picLocks noRot="1" noChangeAspect="1" noEditPoints="1" noChangeArrowheads="1" noChangeShapeType="1"/>
              </p:cNvPicPr>
              <p:nvPr/>
            </p:nvPicPr>
            <p:blipFill>
              <a:blip r:embed="rId9"/>
              <a:stretch>
                <a:fillRect/>
              </a:stretch>
            </p:blipFill>
            <p:spPr>
              <a:xfrm>
                <a:off x="5235739" y="2527465"/>
                <a:ext cx="1325234" cy="9220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681" name="Ink 9"/>
              <p14:cNvContentPartPr>
                <a14:cpLocks xmlns:a14="http://schemas.microsoft.com/office/drawing/2010/main" noRot="1" noChangeAspect="1" noEditPoints="1" noChangeArrowheads="1" noChangeShapeType="1"/>
              </p14:cNvContentPartPr>
              <p14:nvPr/>
            </p14:nvContentPartPr>
            <p14:xfrm>
              <a:off x="7221538" y="2632075"/>
              <a:ext cx="393700" cy="658813"/>
            </p14:xfrm>
          </p:contentPart>
        </mc:Choice>
        <mc:Fallback xmlns="">
          <p:pic>
            <p:nvPicPr>
              <p:cNvPr id="28681" name="Ink 9"/>
              <p:cNvPicPr>
                <a:picLocks noRot="1" noChangeAspect="1" noEditPoints="1" noChangeArrowheads="1" noChangeShapeType="1"/>
              </p:cNvPicPr>
              <p:nvPr/>
            </p:nvPicPr>
            <p:blipFill>
              <a:blip r:embed="rId11"/>
              <a:stretch>
                <a:fillRect/>
              </a:stretch>
            </p:blipFill>
            <p:spPr>
              <a:xfrm>
                <a:off x="7212181" y="2622715"/>
                <a:ext cx="412413" cy="67753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682" name="Ink 10"/>
              <p14:cNvContentPartPr>
                <a14:cpLocks xmlns:a14="http://schemas.microsoft.com/office/drawing/2010/main" noRot="1" noChangeAspect="1" noEditPoints="1" noChangeArrowheads="1" noChangeShapeType="1"/>
              </p14:cNvContentPartPr>
              <p14:nvPr/>
            </p14:nvContentPartPr>
            <p14:xfrm>
              <a:off x="2298700" y="3219450"/>
              <a:ext cx="517525" cy="152400"/>
            </p14:xfrm>
          </p:contentPart>
        </mc:Choice>
        <mc:Fallback xmlns="">
          <p:pic>
            <p:nvPicPr>
              <p:cNvPr id="28682" name="Ink 10"/>
              <p:cNvPicPr>
                <a:picLocks noRot="1" noChangeAspect="1" noEditPoints="1" noChangeArrowheads="1" noChangeShapeType="1"/>
              </p:cNvPicPr>
              <p:nvPr/>
            </p:nvPicPr>
            <p:blipFill>
              <a:blip r:embed="rId13"/>
              <a:stretch>
                <a:fillRect/>
              </a:stretch>
            </p:blipFill>
            <p:spPr>
              <a:xfrm>
                <a:off x="2289343" y="3210083"/>
                <a:ext cx="536239" cy="17113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683" name="Ink 11"/>
              <p14:cNvContentPartPr>
                <a14:cpLocks xmlns:a14="http://schemas.microsoft.com/office/drawing/2010/main" noRot="1" noChangeAspect="1" noEditPoints="1" noChangeArrowheads="1" noChangeShapeType="1"/>
              </p14:cNvContentPartPr>
              <p14:nvPr/>
            </p14:nvContentPartPr>
            <p14:xfrm>
              <a:off x="2120900" y="2032000"/>
              <a:ext cx="909638" cy="600075"/>
            </p14:xfrm>
          </p:contentPart>
        </mc:Choice>
        <mc:Fallback xmlns="">
          <p:pic>
            <p:nvPicPr>
              <p:cNvPr id="28683" name="Ink 11"/>
              <p:cNvPicPr>
                <a:picLocks noRot="1" noChangeAspect="1" noEditPoints="1" noChangeArrowheads="1" noChangeShapeType="1"/>
              </p:cNvPicPr>
              <p:nvPr/>
            </p:nvPicPr>
            <p:blipFill>
              <a:blip r:embed="rId15"/>
              <a:stretch>
                <a:fillRect/>
              </a:stretch>
            </p:blipFill>
            <p:spPr>
              <a:xfrm>
                <a:off x="2111541" y="2022641"/>
                <a:ext cx="928356" cy="61879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684" name="Ink 12"/>
              <p14:cNvContentPartPr>
                <a14:cpLocks xmlns:a14="http://schemas.microsoft.com/office/drawing/2010/main" noRot="1" noChangeAspect="1" noEditPoints="1" noChangeArrowheads="1" noChangeShapeType="1"/>
              </p14:cNvContentPartPr>
              <p14:nvPr/>
            </p14:nvContentPartPr>
            <p14:xfrm>
              <a:off x="5191125" y="2462213"/>
              <a:ext cx="1135063" cy="436562"/>
            </p14:xfrm>
          </p:contentPart>
        </mc:Choice>
        <mc:Fallback xmlns="">
          <p:pic>
            <p:nvPicPr>
              <p:cNvPr id="28684" name="Ink 12"/>
              <p:cNvPicPr>
                <a:picLocks noRot="1" noChangeAspect="1" noEditPoints="1" noChangeArrowheads="1" noChangeShapeType="1"/>
              </p:cNvPicPr>
              <p:nvPr/>
            </p:nvPicPr>
            <p:blipFill>
              <a:blip r:embed="rId17"/>
              <a:stretch>
                <a:fillRect/>
              </a:stretch>
            </p:blipFill>
            <p:spPr>
              <a:xfrm>
                <a:off x="5181765" y="2452856"/>
                <a:ext cx="1153783" cy="455277"/>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nuclear radiation penetrating pow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41952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0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em spectr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062099"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85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4" name="Picture 4" descr="Image result for radiation from cell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508" y="911320"/>
            <a:ext cx="4649492"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common radioactive sourc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814" y="381000"/>
            <a:ext cx="4379721" cy="596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03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nuclear radiation damage to cel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057275"/>
            <a:ext cx="5776119" cy="377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99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6224</TotalTime>
  <Words>871</Words>
  <Application>Microsoft Office PowerPoint</Application>
  <PresentationFormat>On-screen Show (4:3)</PresentationFormat>
  <Paragraphs>122</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Verdana</vt:lpstr>
      <vt:lpstr>Wingdings</vt:lpstr>
      <vt:lpstr>Wingdings 2</vt:lpstr>
      <vt:lpstr>Aspect</vt:lpstr>
      <vt:lpstr>LT2 NOTES</vt:lpstr>
      <vt:lpstr>I. Who discovered nuclear radiation? How? Marie and Pierre Curie with the help of Henry Becquerel </vt:lpstr>
      <vt:lpstr>II. How are chemical and nuclear reactions different?</vt:lpstr>
      <vt:lpstr>IV. </vt:lpstr>
      <vt:lpstr>Types of Radiation</vt:lpstr>
      <vt:lpstr>PowerPoint Presentation</vt:lpstr>
      <vt:lpstr>PowerPoint Presentation</vt:lpstr>
      <vt:lpstr>PowerPoint Presentation</vt:lpstr>
      <vt:lpstr>PowerPoint Presentation</vt:lpstr>
      <vt:lpstr>PowerPoint Presentation</vt:lpstr>
      <vt:lpstr>Examples of Decay Problems and Practice</vt:lpstr>
      <vt:lpstr>Write a sentence showing the connection between the terms radiation radioisotope, and radioactivity.</vt:lpstr>
      <vt:lpstr>24.2 Why does the nucleus need something to stabilize it?</vt:lpstr>
      <vt:lpstr>What 2 things stabilize the nucleus?</vt:lpstr>
      <vt:lpstr>III. How does the neutron to proton ratio change  as the atomic number increases?</vt:lpstr>
      <vt:lpstr>IV. </vt:lpstr>
      <vt:lpstr>  13153 I0-1 e + 13154 Xe Type of Atom--</vt:lpstr>
      <vt:lpstr> </vt:lpstr>
      <vt:lpstr>8 5 B  0+1 e + 84 Be </vt:lpstr>
      <vt:lpstr>8137Rb + 0-1 e 8136 Kr + x ray photons Type of Atom </vt:lpstr>
      <vt:lpstr>Why is gamma released?</vt:lpstr>
      <vt:lpstr>VI. What is a radioactive decay series? Multiple decay events that leads to a more stable product.</vt:lpstr>
      <vt:lpstr>What is ½ life?</vt:lpstr>
      <vt:lpstr>How is Carbon used to date fossils?</vt:lpstr>
      <vt:lpstr>½ life problem TRICKS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LT2 NOTES</dc:title>
  <dc:creator>rsalyer</dc:creator>
  <cp:lastModifiedBy>Salyer, Rachel</cp:lastModifiedBy>
  <cp:revision>29</cp:revision>
  <dcterms:created xsi:type="dcterms:W3CDTF">2015-10-15T13:27:13Z</dcterms:created>
  <dcterms:modified xsi:type="dcterms:W3CDTF">2019-10-22T18:45:26Z</dcterms:modified>
</cp:coreProperties>
</file>