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3"/>
  </p:handoutMasterIdLst>
  <p:sldIdLst>
    <p:sldId id="274" r:id="rId2"/>
    <p:sldId id="275" r:id="rId3"/>
    <p:sldId id="276" r:id="rId4"/>
    <p:sldId id="277" r:id="rId5"/>
    <p:sldId id="284" r:id="rId6"/>
    <p:sldId id="278" r:id="rId7"/>
    <p:sldId id="279" r:id="rId8"/>
    <p:sldId id="263" r:id="rId9"/>
    <p:sldId id="285" r:id="rId10"/>
    <p:sldId id="280" r:id="rId11"/>
    <p:sldId id="281" r:id="rId12"/>
    <p:sldId id="264" r:id="rId13"/>
    <p:sldId id="265" r:id="rId14"/>
    <p:sldId id="282" r:id="rId15"/>
    <p:sldId id="286" r:id="rId16"/>
    <p:sldId id="287" r:id="rId17"/>
    <p:sldId id="283" r:id="rId18"/>
    <p:sldId id="256" r:id="rId19"/>
    <p:sldId id="257" r:id="rId20"/>
    <p:sldId id="259" r:id="rId21"/>
    <p:sldId id="258" r:id="rId22"/>
    <p:sldId id="260" r:id="rId23"/>
    <p:sldId id="261" r:id="rId24"/>
    <p:sldId id="262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CF79FF-A16A-4A2C-9D3B-9B43B3BF0C87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73A2D2-F104-4CE7-BD9F-8DB1370B7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8E593A-5753-48C2-8C1C-456A63504FB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06EA88-2EE3-4624-8BCB-E5472982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Bjf9gMDP4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7	LT1: Ionic Bonding and Metals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 and Oxidation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Zn </a:t>
            </a:r>
            <a:r>
              <a:rPr lang="en-US" baseline="30000" dirty="0" smtClean="0"/>
              <a:t>+2</a:t>
            </a:r>
            <a:r>
              <a:rPr lang="en-US" dirty="0" smtClean="0"/>
              <a:t>, </a:t>
            </a:r>
            <a:r>
              <a:rPr lang="en-US" dirty="0" err="1" smtClean="0"/>
              <a:t>Cd</a:t>
            </a:r>
            <a:r>
              <a:rPr lang="en-US" dirty="0" smtClean="0"/>
              <a:t> </a:t>
            </a:r>
            <a:r>
              <a:rPr lang="en-US" baseline="30000" dirty="0" smtClean="0"/>
              <a:t>+2</a:t>
            </a:r>
            <a:r>
              <a:rPr lang="en-US" dirty="0" smtClean="0"/>
              <a:t>, Ag </a:t>
            </a:r>
            <a:r>
              <a:rPr lang="en-US" baseline="30000" dirty="0" smtClean="0"/>
              <a:t>+1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rest use Roman Numerals because they VARY due to losing s and d block electrons in bonds.</a:t>
            </a:r>
          </a:p>
          <a:p>
            <a:pPr lvl="1"/>
            <a:r>
              <a:rPr lang="en-US" dirty="0" smtClean="0"/>
              <a:t>Ex. Lead (IV), Copper (II)</a:t>
            </a:r>
          </a:p>
          <a:p>
            <a:r>
              <a:rPr lang="en-US" dirty="0" smtClean="0"/>
              <a:t>I, II, III, IV, V, VI, VII, VIII, IX,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Ionic Bonds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Main Idea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oppositely charged ions </a:t>
            </a:r>
            <a:r>
              <a:rPr lang="en-US" b="1" u="sng" dirty="0" smtClean="0"/>
              <a:t>attract</a:t>
            </a:r>
            <a:r>
              <a:rPr lang="en-US" dirty="0" smtClean="0"/>
              <a:t> each other forming </a:t>
            </a:r>
            <a:r>
              <a:rPr lang="en-US" dirty="0" smtClean="0">
                <a:solidFill>
                  <a:srgbClr val="FF0000"/>
                </a:solidFill>
              </a:rPr>
              <a:t>electrically neutral </a:t>
            </a:r>
            <a:r>
              <a:rPr lang="en-US" b="1" dirty="0" smtClean="0"/>
              <a:t>compounds. </a:t>
            </a:r>
          </a:p>
          <a:p>
            <a:endParaRPr lang="en-US" b="1" dirty="0" smtClean="0"/>
          </a:p>
          <a:p>
            <a:r>
              <a:rPr lang="en-US" dirty="0" smtClean="0"/>
              <a:t>A. </a:t>
            </a:r>
            <a:r>
              <a:rPr lang="en-US" dirty="0" smtClean="0">
                <a:solidFill>
                  <a:srgbClr val="FF0000"/>
                </a:solidFill>
              </a:rPr>
              <a:t>Sodium</a:t>
            </a:r>
            <a:r>
              <a:rPr lang="en-US" dirty="0" smtClean="0"/>
              <a:t> (metal) </a:t>
            </a:r>
            <a:r>
              <a:rPr lang="en-US" dirty="0" smtClean="0">
                <a:solidFill>
                  <a:srgbClr val="FF0000"/>
                </a:solidFill>
              </a:rPr>
              <a:t>transfers electrons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Chlorine</a:t>
            </a:r>
            <a:r>
              <a:rPr lang="en-US" dirty="0" smtClean="0"/>
              <a:t> (nonmetal) so that both achieve a </a:t>
            </a:r>
            <a:r>
              <a:rPr lang="en-US" dirty="0" smtClean="0">
                <a:solidFill>
                  <a:srgbClr val="FF0000"/>
                </a:solidFill>
              </a:rPr>
              <a:t>full octet</a:t>
            </a:r>
            <a:r>
              <a:rPr lang="en-US" dirty="0" smtClean="0"/>
              <a:t>. These </a:t>
            </a:r>
            <a:r>
              <a:rPr lang="en-US" dirty="0" smtClean="0">
                <a:solidFill>
                  <a:srgbClr val="FF0000"/>
                </a:solidFill>
              </a:rPr>
              <a:t>oppositely charge ions attract </a:t>
            </a:r>
            <a:r>
              <a:rPr lang="en-US" dirty="0" smtClean="0"/>
              <a:t>each other.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Ionic Bonds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Ionic Bond- </a:t>
            </a:r>
            <a:r>
              <a:rPr lang="en-US" dirty="0" smtClean="0"/>
              <a:t>electrostatic force holding oppositely charged particles together.  Ex. Na+ </a:t>
            </a:r>
            <a:r>
              <a:rPr lang="en-US" dirty="0" err="1" smtClean="0"/>
              <a:t>Cl</a:t>
            </a:r>
            <a:r>
              <a:rPr lang="en-US" dirty="0" smtClean="0"/>
              <a:t>-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Image result for ionic 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0960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Lewis Structures to depict 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and </a:t>
            </a:r>
            <a:r>
              <a:rPr lang="en-US" dirty="0" err="1" smtClean="0"/>
              <a:t>Cl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 and </a:t>
            </a:r>
            <a:r>
              <a:rPr lang="en-US" dirty="0" err="1" smtClean="0"/>
              <a:t>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Ionic Compound- </a:t>
            </a:r>
            <a:r>
              <a:rPr lang="en-US" dirty="0" smtClean="0"/>
              <a:t>compounds containing ionic bonds  Ex. </a:t>
            </a:r>
            <a:r>
              <a:rPr lang="en-US" dirty="0" err="1" smtClean="0"/>
              <a:t>NaCl</a:t>
            </a:r>
            <a:endParaRPr lang="en-US" dirty="0" smtClean="0"/>
          </a:p>
          <a:p>
            <a:r>
              <a:rPr lang="en-US" dirty="0" smtClean="0"/>
              <a:t>Forms crystalline solids</a:t>
            </a:r>
          </a:p>
          <a:p>
            <a:endParaRPr lang="en-US" dirty="0"/>
          </a:p>
        </p:txBody>
      </p:sp>
      <p:pic>
        <p:nvPicPr>
          <p:cNvPr id="2050" name="Picture 2" descr="Image result for ionic comp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80160"/>
            <a:ext cx="3752850" cy="337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Binary Ionic Compound- </a:t>
            </a:r>
            <a:r>
              <a:rPr lang="en-US" dirty="0" smtClean="0"/>
              <a:t>a compound containing </a:t>
            </a:r>
            <a:r>
              <a:rPr lang="en-US" b="1" dirty="0" smtClean="0"/>
              <a:t>2</a:t>
            </a:r>
            <a:r>
              <a:rPr lang="en-US" dirty="0" smtClean="0"/>
              <a:t> types of elements– </a:t>
            </a:r>
            <a:r>
              <a:rPr lang="en-US" b="1" dirty="0" smtClean="0"/>
              <a:t>1 type metal (or Hydrogen) and 1 nonmetal   Ex. </a:t>
            </a:r>
            <a:r>
              <a:rPr lang="en-US" b="1" dirty="0" err="1" smtClean="0"/>
              <a:t>MgO</a:t>
            </a:r>
            <a:r>
              <a:rPr lang="en-US" b="1" dirty="0" smtClean="0"/>
              <a:t>, </a:t>
            </a:r>
            <a:r>
              <a:rPr lang="en-US" b="1" dirty="0" err="1" smtClean="0"/>
              <a:t>NaCl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 descr="Image result for binary vs ternary ionic comp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562600" cy="3433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en-US" dirty="0" smtClean="0"/>
              <a:t> is a </a:t>
            </a:r>
            <a:r>
              <a:rPr lang="en-US" u="sng" dirty="0" smtClean="0"/>
              <a:t>1:1</a:t>
            </a:r>
            <a:r>
              <a:rPr lang="en-US" dirty="0" smtClean="0"/>
              <a:t> ratio while MgCl2 is a</a:t>
            </a:r>
            <a:r>
              <a:rPr lang="en-US" u="sng" dirty="0" smtClean="0"/>
              <a:t> 1:2 </a:t>
            </a:r>
            <a:r>
              <a:rPr lang="en-US" dirty="0" smtClean="0"/>
              <a:t>ratio.</a:t>
            </a:r>
          </a:p>
          <a:p>
            <a:r>
              <a:rPr lang="en-US" dirty="0" smtClean="0"/>
              <a:t>K and I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 and 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Ionic Compounds</a:t>
            </a:r>
            <a:endParaRPr lang="en-US" dirty="0"/>
          </a:p>
        </p:txBody>
      </p:sp>
      <p:pic>
        <p:nvPicPr>
          <p:cNvPr id="54274" name="Picture 2" descr="http://www.elmhurst.edu/~chm/vchembook/images/151ion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3848100" cy="433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Crystalline Solids/crystal lattice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://1.bp.blogspot.com/-4JMVaPYL_ww/TnWd7ydkpJI/AAAAAAAAABg/lCk8DzQSsxo/s1600/crystalline_sol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554279" cy="3048001"/>
          </a:xfrm>
          <a:prstGeom prst="rect">
            <a:avLst/>
          </a:prstGeom>
          <a:noFill/>
        </p:spPr>
      </p:pic>
      <p:pic>
        <p:nvPicPr>
          <p:cNvPr id="52228" name="Picture 4" descr="http://www.artinaid.com/wp-content/uploads/2013/04/Structure-of-soli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320" y="3448049"/>
            <a:ext cx="4459680" cy="3409951"/>
          </a:xfrm>
          <a:prstGeom prst="rect">
            <a:avLst/>
          </a:prstGeom>
          <a:noFill/>
        </p:spPr>
      </p:pic>
      <p:pic>
        <p:nvPicPr>
          <p:cNvPr id="52230" name="Picture 6" descr="http://chemwiki.ucdavis.edu/@api/deki/files/16474/2c79db38ec75b1dc00d8c036e8ba23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0625"/>
            <a:ext cx="2684001" cy="3127375"/>
          </a:xfrm>
          <a:prstGeom prst="rect">
            <a:avLst/>
          </a:prstGeom>
          <a:noFill/>
        </p:spPr>
      </p:pic>
      <p:pic>
        <p:nvPicPr>
          <p:cNvPr id="52232" name="Picture 8" descr="https://dr282zn36sxxg.cloudfront.net/datastreams/f-d%3Aa5feb46cac148af5a2bc31a8607a6725daf3d8f720d6301c8dee248e%2BIMAGE%2BIMAGE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838200"/>
            <a:ext cx="3962400" cy="2511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mikeblaber.org/oldwine/chm1045/notes/Atoms/Molecule/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43207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Crystalline Solids that are BRITTLE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Highly organized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3-D repeating pattern</a:t>
            </a:r>
            <a:endParaRPr lang="en-US" b="1" u="sng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Very strong attractions </a:t>
            </a:r>
            <a:r>
              <a:rPr lang="en-US" dirty="0" smtClean="0"/>
              <a:t>between </a:t>
            </a:r>
            <a:r>
              <a:rPr lang="en-US" dirty="0" err="1" smtClean="0"/>
              <a:t>cations</a:t>
            </a:r>
            <a:r>
              <a:rPr lang="en-US" dirty="0" smtClean="0"/>
              <a:t> (+) and anions (-) INTERLOCK and form a </a:t>
            </a:r>
            <a:r>
              <a:rPr lang="en-US" b="1" u="sng" dirty="0" smtClean="0"/>
              <a:t>crystal lattice</a:t>
            </a:r>
            <a:r>
              <a:rPr lang="en-US" dirty="0" smtClean="0"/>
              <a:t>. (like strong magnets)</a:t>
            </a:r>
          </a:p>
          <a:p>
            <a:endParaRPr lang="en-US" dirty="0" smtClean="0"/>
          </a:p>
          <a:p>
            <a:r>
              <a:rPr lang="en-US" dirty="0" smtClean="0"/>
              <a:t>Causes the compound to </a:t>
            </a:r>
            <a:r>
              <a:rPr lang="en-US" dirty="0" smtClean="0">
                <a:solidFill>
                  <a:srgbClr val="FF0000"/>
                </a:solidFill>
              </a:rPr>
              <a:t>break or shatter </a:t>
            </a:r>
            <a:r>
              <a:rPr lang="en-US" dirty="0" smtClean="0"/>
              <a:t>when struck by a hammer because the charges line up (- and -, + and +) and LIKE charges repel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Melting Point/Boiling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DUE TO STRONG ATTRACTIONS </a:t>
            </a:r>
            <a:r>
              <a:rPr lang="en-US" dirty="0" smtClean="0"/>
              <a:t>BETWEEN </a:t>
            </a:r>
            <a:r>
              <a:rPr lang="en-US" dirty="0" smtClean="0">
                <a:solidFill>
                  <a:srgbClr val="FF0000"/>
                </a:solidFill>
              </a:rPr>
              <a:t>IONS</a:t>
            </a:r>
            <a:r>
              <a:rPr lang="en-US" dirty="0" smtClean="0"/>
              <a:t> BOTH </a:t>
            </a:r>
            <a:r>
              <a:rPr lang="en-US" dirty="0" smtClean="0">
                <a:solidFill>
                  <a:srgbClr val="FF0000"/>
                </a:solidFill>
              </a:rPr>
              <a:t>MP AND BP </a:t>
            </a:r>
            <a:r>
              <a:rPr lang="en-US" dirty="0" smtClean="0"/>
              <a:t>ARE RELATIVELY </a:t>
            </a:r>
            <a:r>
              <a:rPr lang="en-US" dirty="0" smtClean="0">
                <a:solidFill>
                  <a:srgbClr val="FF0000"/>
                </a:solidFill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img.docstoccdn.com/thumb/orig/1083118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Conductivity/Electrolytes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getchemistry.weebly.com/uploads/1/6/0/4/16042950/52908812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6172200" cy="4572000"/>
          </a:xfrm>
          <a:prstGeom prst="rect">
            <a:avLst/>
          </a:prstGeom>
          <a:noFill/>
        </p:spPr>
      </p:pic>
      <p:pic>
        <p:nvPicPr>
          <p:cNvPr id="49156" name="Picture 4" descr="http://zimmer.csufresno.edu/~davidz/Chem3AF97/ChZ/Conductiv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36349"/>
            <a:ext cx="3733800" cy="342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Conductivity/electrolytes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Electrolytes</a:t>
            </a:r>
            <a:r>
              <a:rPr lang="en-US" dirty="0" smtClean="0"/>
              <a:t> are ionic compounds that are dissolved in water forming an </a:t>
            </a:r>
            <a:r>
              <a:rPr lang="en-US" dirty="0" smtClean="0">
                <a:solidFill>
                  <a:srgbClr val="FF0000"/>
                </a:solidFill>
              </a:rPr>
              <a:t>aqueous solution </a:t>
            </a:r>
            <a:r>
              <a:rPr lang="en-US" dirty="0" smtClean="0"/>
              <a:t>that conducts electricity.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Ionic Compounds are very </a:t>
            </a:r>
            <a:r>
              <a:rPr lang="en-US" dirty="0" smtClean="0">
                <a:solidFill>
                  <a:srgbClr val="FF0000"/>
                </a:solidFill>
              </a:rPr>
              <a:t>good conductors ONLY </a:t>
            </a:r>
            <a:r>
              <a:rPr lang="en-US" dirty="0" smtClean="0"/>
              <a:t>when </a:t>
            </a:r>
            <a:r>
              <a:rPr lang="en-US" u="sng" dirty="0" smtClean="0">
                <a:solidFill>
                  <a:srgbClr val="FF0000"/>
                </a:solidFill>
              </a:rPr>
              <a:t>dissolved in water or melted</a:t>
            </a:r>
          </a:p>
          <a:p>
            <a:pPr lvl="1"/>
            <a:r>
              <a:rPr lang="en-US" sz="2400" dirty="0" smtClean="0"/>
              <a:t>It allows the ions to </a:t>
            </a:r>
            <a:r>
              <a:rPr lang="en-US" sz="2400" dirty="0" smtClean="0">
                <a:solidFill>
                  <a:srgbClr val="FF0000"/>
                </a:solidFill>
              </a:rPr>
              <a:t>dissociate</a:t>
            </a:r>
            <a:r>
              <a:rPr lang="en-US" sz="2400" dirty="0" smtClean="0"/>
              <a:t> in the solution thus allow electrons to flow through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Lattice Energy and bond strength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Forming </a:t>
            </a:r>
            <a:r>
              <a:rPr lang="en-US" dirty="0" smtClean="0"/>
              <a:t>bonds </a:t>
            </a:r>
            <a:r>
              <a:rPr lang="en-US" u="sng" dirty="0" smtClean="0"/>
              <a:t>releases</a:t>
            </a:r>
            <a:r>
              <a:rPr lang="en-US" dirty="0" smtClean="0"/>
              <a:t> energy</a:t>
            </a:r>
            <a:r>
              <a:rPr lang="en-US" dirty="0" smtClean="0">
                <a:solidFill>
                  <a:srgbClr val="FF0000"/>
                </a:solidFill>
              </a:rPr>
              <a:t>= exothermic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Breaking </a:t>
            </a:r>
            <a:r>
              <a:rPr lang="en-US" dirty="0" smtClean="0"/>
              <a:t>bonds </a:t>
            </a:r>
            <a:r>
              <a:rPr lang="en-US" u="sng" dirty="0" smtClean="0"/>
              <a:t>requires</a:t>
            </a:r>
            <a:r>
              <a:rPr lang="en-US" dirty="0" smtClean="0"/>
              <a:t> energy</a:t>
            </a:r>
            <a:r>
              <a:rPr lang="en-US" dirty="0" smtClean="0">
                <a:solidFill>
                  <a:srgbClr val="FF0000"/>
                </a:solidFill>
              </a:rPr>
              <a:t>= endothermic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Lattice energy- </a:t>
            </a:r>
            <a:r>
              <a:rPr lang="en-US" dirty="0" smtClean="0"/>
              <a:t>the energy needed to break an ionic solid.</a:t>
            </a:r>
          </a:p>
          <a:p>
            <a:r>
              <a:rPr lang="en-US" dirty="0" smtClean="0"/>
              <a:t>Higher lattice energy= </a:t>
            </a:r>
            <a:r>
              <a:rPr lang="en-US" dirty="0" smtClean="0">
                <a:solidFill>
                  <a:srgbClr val="FF0000"/>
                </a:solidFill>
              </a:rPr>
              <a:t>___________</a:t>
            </a:r>
            <a:r>
              <a:rPr lang="en-US" dirty="0" smtClean="0"/>
              <a:t> bond</a:t>
            </a:r>
          </a:p>
          <a:p>
            <a:r>
              <a:rPr lang="en-US" dirty="0" smtClean="0"/>
              <a:t>Smaller the atom= </a:t>
            </a:r>
            <a:r>
              <a:rPr lang="en-US" dirty="0" smtClean="0">
                <a:solidFill>
                  <a:srgbClr val="FF0000"/>
                </a:solidFill>
              </a:rPr>
              <a:t>______ </a:t>
            </a:r>
            <a:r>
              <a:rPr lang="en-US" dirty="0" smtClean="0"/>
              <a:t>lattice energy=</a:t>
            </a:r>
            <a:r>
              <a:rPr lang="en-US" dirty="0" smtClean="0">
                <a:solidFill>
                  <a:srgbClr val="FF0000"/>
                </a:solidFill>
              </a:rPr>
              <a:t> ____  </a:t>
            </a:r>
            <a:r>
              <a:rPr lang="en-US" dirty="0" smtClean="0"/>
              <a:t>bonds</a:t>
            </a:r>
          </a:p>
          <a:p>
            <a:r>
              <a:rPr lang="en-US" dirty="0" smtClean="0"/>
              <a:t>Larger the charge= </a:t>
            </a:r>
            <a:r>
              <a:rPr lang="en-US" dirty="0" smtClean="0">
                <a:solidFill>
                  <a:srgbClr val="FF0000"/>
                </a:solidFill>
              </a:rPr>
              <a:t>_____</a:t>
            </a:r>
            <a:r>
              <a:rPr lang="en-US" dirty="0" smtClean="0"/>
              <a:t> lattice energy= </a:t>
            </a:r>
            <a:r>
              <a:rPr lang="en-US" dirty="0" smtClean="0">
                <a:solidFill>
                  <a:srgbClr val="FF0000"/>
                </a:solidFill>
              </a:rPr>
              <a:t>____</a:t>
            </a:r>
            <a:r>
              <a:rPr lang="en-US" dirty="0" smtClean="0"/>
              <a:t> bonds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Metallic Bonding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attraction </a:t>
            </a:r>
            <a:r>
              <a:rPr lang="en-US" dirty="0" smtClean="0"/>
              <a:t>of a </a:t>
            </a:r>
            <a:r>
              <a:rPr lang="en-US" dirty="0" smtClean="0">
                <a:solidFill>
                  <a:srgbClr val="FF0000"/>
                </a:solidFill>
              </a:rPr>
              <a:t>metallic </a:t>
            </a:r>
            <a:r>
              <a:rPr lang="en-US" dirty="0" err="1" smtClean="0">
                <a:solidFill>
                  <a:srgbClr val="FF0000"/>
                </a:solidFill>
              </a:rPr>
              <a:t>cation</a:t>
            </a:r>
            <a:r>
              <a:rPr lang="en-US" dirty="0" smtClean="0">
                <a:solidFill>
                  <a:srgbClr val="FF0000"/>
                </a:solidFill>
              </a:rPr>
              <a:t> (1 atom)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electrons of another atom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Between which elements?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METALS</a:t>
            </a:r>
          </a:p>
          <a:p>
            <a:r>
              <a:rPr lang="en-US" dirty="0" smtClean="0"/>
              <a:t>Based on what attraction?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OPPOSITE CHARGES ATTRACTING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wonderwhizkids.com/resources/content/imagesv4/chemistry/concept/structure_matter/metallic_bo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4495800"/>
            <a:ext cx="3333750" cy="1905000"/>
          </a:xfrm>
          <a:prstGeom prst="rect">
            <a:avLst/>
          </a:prstGeom>
          <a:noFill/>
        </p:spPr>
      </p:pic>
      <p:pic>
        <p:nvPicPr>
          <p:cNvPr id="7172" name="Picture 4" descr="https://encrypted-tbn2.gstatic.com/images?q=tbn:ANd9GcSlhGj6j9u4sT4YBF-dOSqPm29bOrDv1OQFW3WIVgXfD690MDWu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14600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ELECTRON SEA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Delocalized Electrons- freely moving </a:t>
            </a:r>
            <a:r>
              <a:rPr lang="en-US" dirty="0" smtClean="0"/>
              <a:t>electrons of 1 atom attract to the </a:t>
            </a:r>
            <a:r>
              <a:rPr lang="en-US" dirty="0" err="1" smtClean="0"/>
              <a:t>cation</a:t>
            </a:r>
            <a:r>
              <a:rPr lang="en-US" dirty="0" smtClean="0"/>
              <a:t> of another atom.</a:t>
            </a:r>
            <a:endParaRPr lang="en-US" dirty="0"/>
          </a:p>
        </p:txBody>
      </p:sp>
      <p:pic>
        <p:nvPicPr>
          <p:cNvPr id="6146" name="Picture 2" descr="http://www.meta-synthesis.com/webbook/38_laing/metallic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5635413" cy="2438400"/>
          </a:xfrm>
          <a:prstGeom prst="rect">
            <a:avLst/>
          </a:prstGeom>
          <a:noFill/>
        </p:spPr>
      </p:pic>
      <p:pic>
        <p:nvPicPr>
          <p:cNvPr id="6150" name="Picture 6" descr="https://encrypted-tbn2.gstatic.com/images?q=tbn:ANd9GcT7mveTppycAW0FWV30lNF6SqSSXOrWiE-dyjH5jEt60-kRRL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4193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PROPERTIES </a:t>
            </a:r>
            <a:r>
              <a:rPr lang="en-US" dirty="0" smtClean="0">
                <a:solidFill>
                  <a:srgbClr val="FF0000"/>
                </a:solidFill>
              </a:rPr>
              <a:t>OF METALS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MELTING/BOILING POINT– </a:t>
            </a:r>
            <a:r>
              <a:rPr lang="en-US" sz="3200" b="1" dirty="0" smtClean="0">
                <a:solidFill>
                  <a:srgbClr val="FF0000"/>
                </a:solidFill>
              </a:rPr>
              <a:t>HIGH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MP not as high </a:t>
            </a:r>
            <a:r>
              <a:rPr lang="en-US" sz="2800" dirty="0" smtClean="0"/>
              <a:t>because </a:t>
            </a:r>
            <a:r>
              <a:rPr lang="en-US" sz="2800" dirty="0" err="1" smtClean="0">
                <a:solidFill>
                  <a:srgbClr val="FF0000"/>
                </a:solidFill>
              </a:rPr>
              <a:t>cations</a:t>
            </a:r>
            <a:r>
              <a:rPr lang="en-US" sz="2800" dirty="0" smtClean="0">
                <a:solidFill>
                  <a:srgbClr val="FF0000"/>
                </a:solidFill>
              </a:rPr>
              <a:t> and electrons </a:t>
            </a:r>
            <a:r>
              <a:rPr lang="en-US" sz="2800" dirty="0" smtClean="0"/>
              <a:t>are already </a:t>
            </a:r>
            <a:r>
              <a:rPr lang="en-US" sz="2800" dirty="0" smtClean="0">
                <a:solidFill>
                  <a:srgbClr val="FF0000"/>
                </a:solidFill>
              </a:rPr>
              <a:t>mobile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BP HIGH </a:t>
            </a:r>
            <a:r>
              <a:rPr lang="en-US" sz="2800" dirty="0" smtClean="0"/>
              <a:t>because </a:t>
            </a:r>
            <a:r>
              <a:rPr lang="en-US" sz="2800" dirty="0" smtClean="0">
                <a:solidFill>
                  <a:srgbClr val="FF0000"/>
                </a:solidFill>
              </a:rPr>
              <a:t>separating oppositely charged particles </a:t>
            </a:r>
            <a:r>
              <a:rPr lang="en-US" sz="2800" dirty="0" smtClean="0"/>
              <a:t>takes </a:t>
            </a:r>
            <a:r>
              <a:rPr lang="en-US" sz="2800" dirty="0" smtClean="0">
                <a:solidFill>
                  <a:srgbClr val="FF0000"/>
                </a:solidFill>
              </a:rPr>
              <a:t>lots of energy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Because </a:t>
            </a:r>
            <a:r>
              <a:rPr lang="en-US" sz="3200" dirty="0" smtClean="0">
                <a:solidFill>
                  <a:srgbClr val="FF0000"/>
                </a:solidFill>
              </a:rPr>
              <a:t>electrons</a:t>
            </a:r>
            <a:r>
              <a:rPr lang="en-US" sz="3200" dirty="0" smtClean="0"/>
              <a:t> can </a:t>
            </a:r>
            <a:r>
              <a:rPr lang="en-US" sz="3200" dirty="0" smtClean="0">
                <a:solidFill>
                  <a:srgbClr val="FF0000"/>
                </a:solidFill>
              </a:rPr>
              <a:t>slide past </a:t>
            </a:r>
            <a:r>
              <a:rPr lang="en-US" sz="3200" dirty="0" smtClean="0"/>
              <a:t>each other and </a:t>
            </a:r>
            <a:r>
              <a:rPr lang="en-US" sz="3200" dirty="0" smtClean="0">
                <a:solidFill>
                  <a:srgbClr val="FF0000"/>
                </a:solidFill>
              </a:rPr>
              <a:t>keep cation from repelling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breaking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MALLEABILITY, DUCTILITY, DURABILITY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THERMAL CONDUCTIVITY AND ELECTORAL CONDUCTIVITY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Delocalized electrons </a:t>
            </a:r>
            <a:r>
              <a:rPr lang="en-US" sz="3200" dirty="0" smtClean="0"/>
              <a:t>offer a </a:t>
            </a:r>
            <a:r>
              <a:rPr lang="en-US" sz="3200" dirty="0" smtClean="0">
                <a:solidFill>
                  <a:srgbClr val="FF0000"/>
                </a:solidFill>
              </a:rPr>
              <a:t>charge</a:t>
            </a:r>
            <a:r>
              <a:rPr lang="en-US" sz="3200" dirty="0" smtClean="0"/>
              <a:t> (the </a:t>
            </a:r>
            <a:r>
              <a:rPr lang="en-US" sz="3200" dirty="0" err="1" smtClean="0"/>
              <a:t>cation</a:t>
            </a:r>
            <a:r>
              <a:rPr lang="en-US" sz="3200" dirty="0" smtClean="0"/>
              <a:t>) for </a:t>
            </a:r>
            <a:r>
              <a:rPr lang="en-US" sz="3200" dirty="0" smtClean="0">
                <a:solidFill>
                  <a:srgbClr val="FF0000"/>
                </a:solidFill>
              </a:rPr>
              <a:t>electricity</a:t>
            </a:r>
            <a:r>
              <a:rPr lang="en-US" sz="3200" dirty="0" smtClean="0"/>
              <a:t> to </a:t>
            </a:r>
            <a:r>
              <a:rPr lang="en-US" sz="3200" dirty="0" smtClean="0">
                <a:solidFill>
                  <a:srgbClr val="FF0000"/>
                </a:solidFill>
              </a:rPr>
              <a:t>flow</a:t>
            </a:r>
            <a:r>
              <a:rPr lang="en-US" sz="3200" dirty="0" smtClean="0"/>
              <a:t> through</a:t>
            </a:r>
            <a:endParaRPr lang="en-US" sz="3200" dirty="0"/>
          </a:p>
        </p:txBody>
      </p:sp>
      <p:pic>
        <p:nvPicPr>
          <p:cNvPr id="3074" name="Picture 2" descr="http://sam.davyson.com/as/physics/aluminium/siteus/resources/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962400"/>
            <a:ext cx="408519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Valence Electrons– responsible for chemical reactivity and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mages.tutorvista.com/content/atom/valence-electrons-featu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429000" cy="2451576"/>
          </a:xfrm>
          <a:prstGeom prst="rect">
            <a:avLst/>
          </a:prstGeom>
          <a:noFill/>
        </p:spPr>
      </p:pic>
      <p:pic>
        <p:nvPicPr>
          <p:cNvPr id="4100" name="Picture 4" descr="http://www.ck12.org/flx/show/default/image/201412291419892509704968_ad05a929824e6ed64a0c24185fbcf987-2014122914198951724908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6831724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2667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Correlates with GROUP </a:t>
            </a: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HARDNESS AND STRENGTH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more delocalized electrons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more interference </a:t>
            </a:r>
            <a:r>
              <a:rPr lang="en-US" sz="2800" smtClean="0">
                <a:solidFill>
                  <a:srgbClr val="FF0000"/>
                </a:solidFill>
              </a:rPr>
              <a:t>of cations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rgbClr val="FF0000"/>
                </a:solidFill>
              </a:rPr>
              <a:t>lining up </a:t>
            </a:r>
            <a:r>
              <a:rPr lang="en-US" sz="2800" dirty="0" smtClean="0"/>
              <a:t>so the </a:t>
            </a:r>
            <a:r>
              <a:rPr lang="en-US" sz="2800" b="1" u="sng" dirty="0" smtClean="0">
                <a:solidFill>
                  <a:srgbClr val="FF0000"/>
                </a:solidFill>
              </a:rPr>
              <a:t>STRONGER </a:t>
            </a:r>
            <a:r>
              <a:rPr lang="en-US" sz="2800" dirty="0" smtClean="0"/>
              <a:t>they are.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Transition metals lose s and d block electrons </a:t>
            </a:r>
            <a:r>
              <a:rPr lang="en-US" sz="2800" dirty="0" smtClean="0"/>
              <a:t>so they have </a:t>
            </a:r>
            <a:r>
              <a:rPr lang="en-US" sz="2800" dirty="0" smtClean="0">
                <a:solidFill>
                  <a:srgbClr val="FF0000"/>
                </a:solidFill>
              </a:rPr>
              <a:t>more delocalized electrons </a:t>
            </a:r>
            <a:r>
              <a:rPr lang="en-US" sz="2800" dirty="0" smtClean="0"/>
              <a:t>which make them the</a:t>
            </a:r>
            <a:r>
              <a:rPr lang="en-US" sz="2800" dirty="0" smtClean="0">
                <a:solidFill>
                  <a:srgbClr val="FF0000"/>
                </a:solidFill>
              </a:rPr>
              <a:t> strongest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00.i.aliimg.com/wsphoto/v0/614765838/freeshipping-hot-CREX-aluminium-alloy-bike-frame-carbon-fork-mountain-bicycle-frame-mtb-cycling-bicycle-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590800" cy="1738178"/>
          </a:xfrm>
          <a:prstGeom prst="rect">
            <a:avLst/>
          </a:prstGeom>
          <a:noFill/>
        </p:spPr>
      </p:pic>
      <p:pic>
        <p:nvPicPr>
          <p:cNvPr id="1032" name="Picture 8" descr="http://image.made-in-china.com/4f0j00QeWEJctfviog/Alloy-Jewelry-Brace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14800"/>
            <a:ext cx="2152650" cy="2152650"/>
          </a:xfrm>
          <a:prstGeom prst="rect">
            <a:avLst/>
          </a:prstGeom>
          <a:noFill/>
        </p:spPr>
      </p:pic>
      <p:pic>
        <p:nvPicPr>
          <p:cNvPr id="1026" name="Picture 2" descr="http://www.awesomegti.com/media/catalog/product/cache/1/image/4a1b4c9354d00a02f5cd857a476e59b1/3/s/3sdm-allo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2514600" cy="24803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ALLOYS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50392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Mixture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rgbClr val="FF0000"/>
                </a:solidFill>
              </a:rPr>
              <a:t>elements</a:t>
            </a:r>
            <a:r>
              <a:rPr lang="en-US" sz="2400" dirty="0" smtClean="0"/>
              <a:t> in which </a:t>
            </a:r>
            <a:r>
              <a:rPr lang="en-US" sz="2400" dirty="0" smtClean="0">
                <a:solidFill>
                  <a:srgbClr val="FF0000"/>
                </a:solidFill>
              </a:rPr>
              <a:t>one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FF0000"/>
                </a:solidFill>
              </a:rPr>
              <a:t>metal </a:t>
            </a:r>
          </a:p>
          <a:p>
            <a:pPr lvl="1"/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FF0000"/>
                </a:solidFill>
              </a:rPr>
              <a:t>metallic properties</a:t>
            </a:r>
          </a:p>
          <a:p>
            <a:endParaRPr lang="en-US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sz="2400" dirty="0" smtClean="0"/>
              <a:t>Used because they have </a:t>
            </a:r>
            <a:r>
              <a:rPr lang="en-US" sz="2400" dirty="0" smtClean="0">
                <a:solidFill>
                  <a:srgbClr val="FF0000"/>
                </a:solidFill>
              </a:rPr>
              <a:t>better characteristics </a:t>
            </a:r>
            <a:r>
              <a:rPr lang="en-US" sz="2400" dirty="0" smtClean="0"/>
              <a:t>than </a:t>
            </a:r>
            <a:r>
              <a:rPr lang="en-US" sz="2400" dirty="0" smtClean="0">
                <a:solidFill>
                  <a:srgbClr val="FF0000"/>
                </a:solidFill>
              </a:rPr>
              <a:t>pure metal</a:t>
            </a:r>
          </a:p>
          <a:p>
            <a:pPr lvl="2"/>
            <a:r>
              <a:rPr lang="en-US" sz="2400" dirty="0" smtClean="0"/>
              <a:t>Light, strong, durable, shiny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Steel, sterling silver, bicycle frames, glasses, airplane fuselage, </a:t>
            </a:r>
            <a:r>
              <a:rPr lang="en-US" dirty="0" err="1" smtClean="0">
                <a:solidFill>
                  <a:srgbClr val="FF0000"/>
                </a:solidFill>
              </a:rPr>
              <a:t>jewlery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1028" name="AutoShape 4" descr="data:image/jpeg;base64,/9j/4AAQSkZJRgABAQAAAQABAAD/2wCEAAkGBxQTEhUUExQWFhQUGRgaGRcWFxcUFRgYGB0XGRgVFBgYHiggGBwlHBgcITEhJSkrLi4uFx8zODMsNygtLysBCgoKDg0OGxAQGiwkHyQ0LCwsLC8vLCwvLCwsLCwsLCwsLCwsLCwsLCwsLCwsLCwsLCwsLCwsLCwsLCwsLCwsLP/AABEIANgA6QMBIgACEQEDEQH/xAAbAAABBQEBAAAAAAAAAAAAAAAAAgMEBQYBB//EAD0QAAIBAgQFAwIEBQIFBAMAAAECEQADBBIhMQUGE0FRImFxMoEUI0KRB1KhscFichUzQ4LRJKLh8RZjkv/EABkBAAMBAQEAAAAAAAAAAAAAAAABAgMEBf/EACMRAAICAwEAAgIDAQAAAAAAAAABAhESITEDQVEiYRNScQT/2gAMAwEAAhEDEQA/APcaKKKACiiigAooooAKKKKACiikXLoAkwPkxQAuioGO4rbtaOYMSABJOsaeap8RzlaVoyPl7MYUHQE7nSAe9Kx0aeiqzgfGExKG4n0gwNjt7jQ6g7U3juYrNtS0s+XfIJ9t9v60xUW9FUfCObMLiLnSS5F3fpurIxHlZEP/ANpNVHMfOTYa+bS2i+mkA5i3gQDP9J2E0rHTNnRXn9nnnEAE3cOoGwKv38GREx2qbhOdwzFWTIR/Nt8EgyDGsRSyCmbOioVjiKsARsROnq/cbj9ql23BEgyKqxCqKKKACiiigAooooAKKKKACiiigAooooAKKKKACiiigApLtAJ8VH4lj0sW2uOYVfGpJOgAHck1nG5zV1Y20kLocxG5GkQdftNJtIaTZcYviwClkZPSRmLHQSdQI/Vvp5rOcw8bugxlCIy+g5hmJInM/gaagf1rA80cw3VF9Etwlwq75XZXtusDOyx60YDttvNXfAeHWrmGtMLpdgCz9QMUSf0gmA0eJqG8kXVMurmGCZM5W5dKZ7aSWl2OUMx3YQZCxG9UPGuGdM3UvXFXNaZl3OW6uqzpG0g9tfatDhbNu1cTJme6QVQLCiG3ygbfPanOYeHMqqztZQT/AMvd27mGO530j70v2Fmc/wCKjIuFwd78soj3ryyzEy6sigDSY38Crjh1lbitkhVtwDm9MTtM9/mKr8RwQZzft3Clv0ocshRHqXMJ2OYj/wC6k/g2OdSXUbknLlb30/zUzuyo1Q9jeHBbZKXFUqRlKFXZfcDtr396om4pncrevut23ftybQdGu2HAzFgP1DK2ojfSp2MtjDWWe6/pB2UaknYDzVZw61bR+vdGl8aZyGZEUkqbY7tBmKIt2EuF5h7LWrNy4jLdQhs2G2ITZHYTJI0OYR96qsXjcotvbFxSiDU5Vgn6tRq0k/MH5rW3sHaGHN2xiMygf9SNRGomAQSARBrK3MXZuDJcRRBhQshf9JUrpMVTslEi9xK1bFlhczO2Yu1wm0gYiQLTAaNJjuKvOUeKYi9dDXH9LCVGQKXAOViSuhA01Hf4NVHM/ELjYQobC5coWWEEKNsg9yBr7Ucq3ntn864OsEA9GXKlvZbaQOwGsdz707SCrPUK7WC4nxe+oVsPcOYH1C4c6MPGuq/PvWj4VzCl7D9YjIVOV1J+hpiCfHefFUpJuiXFrZdUVV4LiwuEqCGK7xoNdRlOxBHvU+1eDTG43B0I+RVEjtFFFAHK7RRQAUUUUAFFFFABRXKRcPYd+/gUAFy8qgkkADcnYVS47mEBSLC9a5MKlshiY+ot2UAeT9qzHOvEfzktm4Vw6epoE+pZM6CW10An6visOnErvDb4u5mRGEdEHQZllRcgQ2+YkbEkTUORSib3nfEXMQyYYAJ6BcdWM+ptMpK9hr80jhHK62bIBPnYCWY99f0jSqbG8csphbWLsqRdLDrFvW5zMCyksPXGwmABU+xxLFYq4ty3Nu1DDUakbDSP7aCspdNI8IfGOGk6CCyiR5I7hvtIpGFdcPhrS6BQpYSc2hMhSBsYgCrpAiNkBBdt9ZYnuWNVfF+EFen/ADZ5CHWU7Ej9I+dTrQrG2Qf+IshW/bORkhtZaQdGVp3BEwO0960wsHHR17xCgj6UCBWYfQCRMxuZIqGln1K19PyFYZgsn2EwNp1PtV/zktg4R22kQr29CrQSDI/zWn+kE7lrDgJcQ6iQCDrPpUaioPEuTc5/LxN1Fmchh0+BOsexJFc/h/c9F4TOVwJnMfoXc1qi4G5q1tEO0zJHlC2g6t92vGypKK0C0pA0YINCfE1V8Ex+cCwMMt4Rm2EAtEMzGY+1a3mi7GFuwQCykAnaTXkHKPHb2GuFg3UWcuQygP6V1PYE0nopbL3mfl+7by3HKpZdgGtqxIX+UkbEb6+9VXEoSXLagg6QJ8QBU7jvEQ171uG/U6256Y013kGNPmnMFg7GcYjIClthmViSNRoxXYjWp0x7RMHFLVy0ous+ZQC4aDokkkiAQBHadqXfwaqpaC+s7STPcfAipnNOGsMlvE2inTuEhoEAwCf8EEU8Fdbdtmtsyso9dtSwHsyj1D5g1LiNMicK4xZyxdUplEBhGo29Q2J/aq5lvXbmLGHvW0tWlVnDEjqgK0AZdlIOp+KvL/BussdIuG7xkAB3OYwf2qi4hy8MBadfrNxs6k/SDtlHkLA1O80RTQ20U2I5huJh1FgXTcIVm6YypbA1KKn6n01Y6RtWp4Bzyt/ppfBBcMUvpoIWPr7q2uvbQ7VT8B4JcQpiraOHkm4jAhbhOmdGOkabVWY3AgnE6NbFz1LbRRnUnNIGxJMkdp08Ur2FI9ewHECTkuRJ+lxoGHv4b+hq0ryrh+BxFiwgxea2jkdPX1I4UkBiDKAwO51G1bjlPjRxFoi4Mt22crjs3h1PcH/zWsbrZnKvgvaKKKokKKKKACiuTXJoA6TVHjeLZ7eTDkG/cCwP5FcwLjeAACR5y1bYnEKiM7kKiAszHQAASSfaK8V4vdt8QxDvh8SqIhiXzo0HYiRtv3n2qZOioqzYc14RcJh0zsrNmXKdeoxUH0RP0mW0Eb1GwWCXKcViwMzai2RoDmORmmYOsjxvVFhbBtwr3LeKtsy/mSTds3BqptvJ02lfcmtJcwt/F3QruEtAENEHN9JLg9tZGtR3hRY8o8K1uu4UBrjHIBK+oba/p1q+ucJtkALKAdkIUR4iNBUDhj5L72Z0CgjzAiP6GroGtElRLZiBwgLiripoqoHOusZ2BALeRpFVvMuMDXfyhcDTLFhBAGU6KdwBH+Knc48f/B3TcAzSCpX5IIPnTWoA4Q+Mwn4m3dVsxBCnVtDBVjP1e1ZSVstOidf41+EupnZbtq8oDwRG2bQTuJNZ/jmHX8QFGJZcNk6oKjqZlWZQr5FXacMRRbuXWVWB/wCWyi4YgiN9yPFZvHrhjiba4dCvVzq4acoVvScimcsiTptTYIs35zHD7dy10MuIfIVQTBUrpdcjYnwKYwmKx+MSTkSTBB3YHwWaQfiofHOFYoYlHV89sLatdRlUsAg0nTvJE+1TrN+7uywZI1WDoY0NTOTQ4xRIxWPxVmw/Vt3GtqZGZSQIkSpOo+KxN8dVXYSpuNbNpohRLTcNzxAmCPatjxHrdM5iY7AnNJ7CKhJi8lq1bGYG2BqsDX7g6amhOwaIicJ1F21ZZbF38tM7F2uMJJIG4mDrHYU1g8dctm6OzkLvqhTY6/tFWuH4rczA5Q2UyCRDA+R2mpuAuI1/rdEG6JY9RiqExoW8mTP2qhHOKBjZtKhLAoVymCAzt6mBXTafMA16jgEi2g8AV4lwfi2Kv3iS4FhWuMqCIzuxJMD50ntW6wvM95UzOVJEDIE+BOmwojJITizdVmeP4NMVe6DuVUJJiJneNfkH7Va8G4qt9ZGjDcf5rz3iGOtXuIkXnNtEdiGBIzRlQBT/AF08VcnomK2aLCcT/BobeJnIJAaNGGysvmfFQ+pN9GZHzKpCdLKLjM0FZJ0AidDsT9qkc38JAtI/VZlVh9ZmA2gIJ94/eqm9jmu3VuyVgjVfpYr6TmHvH9qzf4lrZG5nx/E0tg3yttCSQVVGgHQK7z9QB3ArX8h4q2+HXJdFyAB9eZh5B8ePtWP49hLmKBzM1wqCy7TbiJ02O9UvLCvgDZLsCbrmFT1FROjk95MjKO0mhS3YOOj3Ciod/Hqqq2+f6Y7mCQPvEfekcH4taxNvPaaRsRsynww7VsZE+iiigBNIe4BEnfQe58UnPUZr3qdonpJP3Mk/0ApvQFNzzxK0mFdXhluHpso9U/zKQPb+9eTHgN2/eTD2lFtX1gfoSJZnA0Xz9orZWuNYG0GF4XMQ7yxyrNuGOYFMxBnXffeqa7xI2cO5tKQ2KZgrzqLAJ7zOaPSe4Oaawlt2bRdKh7C2LdliLeqWlKgmABuWcDszN47D2rUcBs22w126WY2xr6dyAs9xI1nSvK0xtxwUVSyk+YiI1YnbavTuS8LcNg5L6hlBDWQAd5MtOokNpp4qYXY51Q1y0zC9YuBYVw4aASY16bsZ0HbxqKd5q41cNzp2XKhTBy6sT4/fSkYnj5s3ejiQoMSlvW2GUaA5h9Z0OhpqybWFxDteIFxgblkKcyeqZJPkHWrbpUSukbiXArjW/wA+HLATO6nsv+4e1QOUsGLd17bTmIkKCQpykAXQB3ggH3Aq44hxV75XLoo27feneAYZXu9QEE28wkdiRBU1ENy0U+bHsVwjNvM+agNy+FIYfUuoMaiteBQVBFdGKMrZRcKw7KrB/UGOx1p02coygEjy2/8A81YmyAKULYpOKGmVqYVR2k+/afFQG4KpYmry9bpKLTSQWUrcLUdqj3sJKkbGD/8AVaC5bqJesUmgTMRg+HC2iusgESfObuuu2tX+FxWGYKGc23/VmAgHsVO5H71ziGAVgUzEI2sgCUbf9iahvw5UXJcOcdjMGPPtXO4tM1TTLTheJuLiTaw8MxV9zAK6Q4866feqWzw3GXcSVtZmIfM4aOlbYDKD7HL2Gtc4XwwWLj31JZAhRBmJKwc2/YE/2qNyslxUdTfusl2Wu2Uy9QSILJm1gwNd6r42T86NXzUh/LtXL4uFhldVEQdIJg+fNVD3Us2iqXFhCwCnVte7+5bxUR2tJk/D2DbS2GEs2e4zkgkvr8/E1zEgLaVygfOzyN2H6swjwfNJ80NaeyDheZbgxCXFUSBAUTDAiGVp3zf3irniN/D3buHvYco6oPWLpYIkSenCCWcTEQdz4pngXJpximb+QAkSqCYgSN/Jj7VI4xyw+FRcPZZvVIFxkDBmeTBP6TmApRUkrZUnFvQ6/P7vNlsOgEqAbbglddGTQgkGIqRguIDC4lLw0t4k5bigAKrgw0AeGk/BrAcMwL2mUX3Aa2TLgQJEkkzHiK1qYhcRgr5gApcRssgjM6AMVgxBKTHvVxk26IcUetiu1V8sYg3MJYc7m2s/tFWlap2rMmqdEQmouCg3byHd4P8A2xl/80rid427TsNwNPk6A1h+VOYFDL62vHUO7ektEB2+xEgePmo9JpSSLjG02YTmPAYlL4FkAILhDAQWCSNRm/xWgu8NF23cslChCg6AaMhEsB2Bkj7mtldwWExGJZzFwMAwZWPpZSA6kLr3VpO0+9Nrj7C4q7YAU9RPrzAsT/KYMQDG0EbmpwdDyVmP5d4Vat4drkZ3fs5A/MzBcqgbiJOverTB4dGv27wdrYzFbjKSCwAPpkdw0a+ARVJhsTbsMyuxzI7lBuCrAEH5BA/er7A4Z7mW2wJtXQlxXnfKSxyXB3nLPwRREctEPnLlo37qvcxlx7FkFzADG3/oRhqzNp8RUnhPL1vF4XD3LqsGRc3uWP6XB3Gm1apcJAA7DsPNTFURFaKF9IyMxhuA3C7Z7x6ZEQqhW/8A67farrh3D7dhcltcome5JPcknc1OSgrVRilwTbZ1RSgK4op1VqhCXtTSejUlRRQBF6FKXDRUilCgCBes1Eu26t7gqM6UgKf8OJ2ovYNCPpFWD2qaezUtDTKoYQKCBtUZOHKGzL6WHcVcvYIph11pUOyp4phSygpAcHWRKEE+okdvNZrit2LmUZr1lZUMgKIwI1hyJ+4kaaVpuMO2iKNT+0dwaauWwbcQSxzSFn0z9LAe3+Kxk6ejRbNZyVgRasKJnQSRrLH1Nr33pfMXF7YtuiOrXAQCqnMV76xMf/NeOce5kxdk/h7F5rduJbKRmJOuVZHpEeKn8pY3E3LoRytq1aUvcOQD0CCzer9RkbdzVqaSojDdmrwvD8Jj0Fy5C3bjDq286rGUkyAdRsN4mm+OYazbwmXDkku6qiSMxVA/YDzv7RWd5i4TaxFkEKVxGpUORnVNYFwDeQN4n+1Tf4V8BlwziBBaJInQDQdu4n5pJ0xtG65HByNE9OEgRADKoRsvkHLPya09NYfDqihUUKo2A2p2tIqlRnJ27GHtgggiQd6w3GuVfwli7ewpY3F1VGCkCWElRG4EjWt9WN5h44GxX4a2HLIB1Cv0gNMC54B8+fip9Uqtl+bd6PM+f3e05CHLnRSyIzH1GAx99REeKk8L5Ru9NC9wvdj6JKAE6i2Gn+vc1aX+FWxcGZ86C5InKXhitwZo3hw2oiZrQHHqrjM3p0zRrCn9UexrJbVlv6MnzPwhksm6pNu0AEJSFhxAGfSZJG81I5E4s63EtXVyMdGGuXOdQ6D9OfSfftW347w8sLbowey0SwVWZW/TdLD6gBoQe3xWf5h4C1q9bvSjzo7ICJ2hn7DT37VptE2mbFq6BTOBJNtCZkqN9/vUla2MzmWlAU6orpFACVWgmlxRFMBSmuV2uxQIK5SoqFxPiKWVk6t2UbkDUn4ABobGSGNMvVF/+UpcZWtuotgepHnO3+xgMv2ner4EEAgyCJB9qlST4Nxa6N0ClEUkCmIHqG6yaduYpNsyz7EH+1Mrd7ggjyNRSY0ZzmG8LV1WuEqIhDByzrIJGx2ql4fxWbitedktNKkj0BSdnIG4Hv59q23Fcl20bdxQQfPYjuPB96wHEuVbjAKlyNTvJEfHn3rGUTSMlQmzgOregiencz5tMjZ4CszRpoP2UVtsdykwtKPxKW13uAW8wuKOzNmByjfTufioWE4FiFtIFCIB9Rc5VA0EkLrMDRfeltek5LALJb+q450B2JHYT4UeNjrRFLrFKTMlewPRxCOWNzKVz3Mpzs9xoUsJ0HYAba771rOW72S9bQMS7xpOySsqB3Es3vTWIsi3ktLreusWltWMek3NNtCYHbN5NbDgXA1tM11lXqEBQwkkINcuug9RJ09qWNvQ8qWy8ooorcxEg1h+eOHOq3LiIGRypuZSy3PTEEsCJVd4O4J++yz0i8gdSrAFToQdiKn0hkioyxdnlFwItlOnGch4QEMRK9QD2AZf/dTPAuIJeKOAQxDAMdmbsjj4B1G8VccxYSx1jcsjIcMV6kfR04YnTsZH3E1QcH4Z0bsdRiiMpVSRGUmUgQfKxEf0rmguxN2/k03A+PnDlQQVtu0ZWBVMxAPoOuU6kRsSPJq3xXCsLjAIDWnmQp0nzlgwR/tNedcwXDd/9Os65lKDNmDSGt3TIIVQdC2mhO2lLwXGbgxV1WdrSqFbLobR9IByhtIzd9t6cZOtjlDZ6ymEZEUNrAAkbH/xSDcA3IHyYqp4bxe4mHF4sptkZgQ2dMn80GCPgNp4qLxTj1sqWNtVBUkXhmYKQJAuKo/VGgn5it1L7MHE1VukYi+iCXZVHlmCj+teccI50folVE3TcuHQF+lbWIZt5LE6dt/FM4bGFw7NNw3AYZySRPdc3b48CnL0SGoNnp2HvK4lGVh5Uhh/SnQK8kw3UR81vMrD9SSGHuYmR86VueS+Zjiw6XFy3bYBJAKh1OmcKdV1G2u4oh6KWhShRpQtNjEJMZ1nbfv4qFzHjRZsliYBMFtsogyZ94j715rf/iCpAtC2y2AQpvEEn1dwrMCAdYB1gTNNySEotnq+OxK2rbXG2QE6mNu09q8b49xm5fe4AHOZJzfSq5zCliRtlJhPAk6nSx4rzUjomFa5mXMYIUyRsiXJ0AGsgnXbvWau4lC9xXdiIZpAllJICiMxZVIgQGEeNKw9Z26R0eUK2y1TENYuNh7L3Hwy2iWN1Rq4BZiqP9ChsomROfvWs/h/zErYUm56FUTuWAI0ZV7tJ2rIYjhziyHyMjlQVs3gYuNr6y06gkaI0a9zUbDc03iiXo/9Qj9J0ygKSQcpy+xAHwTURdO0U45LE9bXi9oorhhlaPMgETmYRoNp8SJiszx/mYNcexaMBPqcGC8/pSO3k1U2eBvaxFs3Ma9t7mYlvQvTUoMsKQwCBxknPGoG9NXeCdVhcv30GRmV3jI1zLGQhBJBOv2jetv5HKNoxUUmMtimKlATl0gA5QsdhH9qbwxuWbga0TbP6gx9BHfOh3+dD71qMPgMJul/qNvqhyg76gDQe5FV3GMQ9xGRSM0HYznmSst3EERWSdfJbp/BEw/NyviWtlGdGUEhPUwKyQqyNQZE1scEfQGWyU1UzeMARroDLE/avJeAYAjH2zlJZVa4VJgP01YEa7Tcga6VucJxAXrQa85sXFYid4nUFhsw3/pBA3vN2Z4llzLx21ZynEM90MwCoqtbs6nckfXAIkE/ajhWMuXLl5myhEcW7aL6AqoZLFdzmOXcfp+Zo8EMSuINu4yXy2WEKQhZw6hkJnKpSc0ba6VZPhHt4lVuOt0oDmvZco1M9AARIUgATmgHeazlO2WoCeFv1MbcuDLoQilhmAAkQB7lZ+9enLWN/h3w0DDi9cAL3GZh7DYRWyFbwXyZTfwdooorQgi1wmuGkk0xmb4pwe51xcSOmVIcTBPr6gkbMNWH3rzvEcZFvEWr0QLbujAggehsuo3iCrfavZLmojzXk/M/AxcZraFep1h1BscrCFuEHuUUGRvFc844tNGsXZLv8Rl3ZApGVUbMsgq35gI/3gxP/iqbnfhYOKuJh2zJdCXBaYxlZsytqdrZy5iO/anePN0QhUk4eBauoJB0GVLhI3MER7qPNRMXxjqI2HtT1c9tMzAKz22ElzA9MxB8TWHWdKVbNhwPhaW8MLrs1wR6FUlQ2umQD6QTrpsNfNZrqm5axma4hItEi2iZFtgGWUH9Y0Gp1019nMXba5Za1ZdupmBVV/5bMAA6j1DXLPzA0ql5fdbdxcOchd7V5ZC5XEqWyvrpEEQR2H30yT0ZOL6QeX+GXEjMCvVbMrEwOlJhwDowzCP2rZ4O89uAXBidMshl0jQyBH+a0HMHLzXMJZ/DorPYQAWzEXLZALJrpMgMJ7jcTIxOBxUB1yXB0zLSrFUBmRcmGSDp3+KqcWmTFpo1drG9I9W262pA1P0jXU5TM+IGx2FPWOMuzC+F6l3VCQOmVQ+oZ836DH1aDQDeoNrDC5YRSslpgiM8NLBgD8kdj3pm8AEUsSSqEesqCiSfrKsC2wAg6x3israKpFhzBxbE3bL2xbOYAEwUaJ7q1swZBiDG+9V/C+HviHtsLbZxc/NRgiKEVWCtroxAZhpO49jVer4i3cC4e5cFvQ5lNtSzGMzNmIBBJ9jU/iOMu5OtcDWrwgNkZUzT+pX0UXliJGjgxFOsnsV0qRTcd4G9vGsHbNcVFyuCXZiFVE6hYASquJPjWrv+HPLDFpusWt2SJ0kXLgEAFiBNtdWC7S07wRhG421x1OIuM83i7ORBZSEgMP0iF27V6lwHnjCJhxnLIwjNNtyrXG/TayBi+0DTWK0gldfATbxNLzbg0u4a5mAJRSwO224n3H+K8a47cyIQLZlsrHKYzXNu3sGb/uHitrzVzul3AXXwyu2Y5CREoJEu6fWEnSYjXtWEv3+rcVGbKCApVpjMFJYmNQIEa76Abmn605JoPLUWmIwWIv3ovlMg9QVGyi20gjKmkhTMfbTY1oeFYNLuFVrzdK4f1sCFcD/pm5uhnXWN6iY3hV66yrmW3hUClQNS4Wc7BZAPvcJC699qtOXeKWbTGwnrllkEEopE5SNRO+sCNO8VktcG3ZN6Rt3FNq5qurusFBBElmmChT05B7bmTXcZaN/E5bCkEKoZyG6aLEg7eoww086eYRj+JjDm+t0/lZlgltcztJUD4BP2UeKmcA49czKjt1bd0k23yMjZJgQCAGjuBJiT7UeStsU7SKfnXhSW7F3Isv0hbLn6ipKyDHnKdv5qicn4e/dw4s4gZVUA23YnRVj8tmPaCT3jvtWpxWBN+6CQemtwliJA0BhT5GYVE4rhLi27ji36spCksCigQdNAFEdqJy2/oIrS+zvDxdw6fmIjW0P5TW7jErocxYjZT89zpFKxN6YN0l1ci3mBBH5mYO8jQRJAE1XcBDNh7wWQwBBUGQM0Z1b1CFgFtN9aq+TmvXhcswemTbZAQQTcMhjHYCCT22rKEspUaSjUWz2jBWgiIg2VQB9qlColo6R4ipKmvSXDjFiu1wV2kIhmmnNPMKauUxke6+lZ7ivDQ1zrAesKQe0rofvEaVf3dqhEa1ElZSPNua71y1ac21U+kqCADdJYr6RP6cpYz/p/bK8Bt3+jeNsJFz6rjELmIbK3RMSD6iDuNJERFek86cOt9IuzZFnUnZSJggfciPesGvCcQiv0QymVeSY3BgKE9aqQwbKO5kmuaSo6oStD3JvHVw11MOQzqrZyVDOVYmD0wNSCCZ/fzV/xzBNexNvEW7RCofUWGRkVvSfkmYC7zNZTlSzdLEJePVUy1p1lbijU+sDMpB7VtRzsjoUKLbHoIBbUOpUsraAkxJ27Gq6kmyWqbaRvuE3Zs2j5RD/7RXmHGOOXbjYl7d5UYOAA2Ul8hAP1qQERdlXUkmSa9E4HeH4a2TAAQTOgGXQz4iK835ls4fO5w5F1GZWCiWUO31jMAMqiAdzr81p6t4qjLzScqYvj3G2W1Zu27gZxKMFylW9wNGWCog//ALPeK7wjmy3iHVWACkgayPzFPpzSSIknWO4rK8Quu46VpmyKy5XeSAF1yhUBG4BHf9zUThNo22V7+QpdBZJBSSDBdCFJnt41+K5ltWdDjWj2TlMdN76XTmlpBYzIJ0392Iq2x/A7N62yZVyPqVibbHyR596x/D7RxKgrdhgOxzNlAOjx6pgRt3G8VKwfMlyxbHUYXCrZChgO2oWUbSAu5LCPet4NNU0c000zyfnHgD4XE9Jkyq2qmcwyTBKsN9u+u9SbfHbVnDdIWXZ3UKWaAvpEWwO+i99NT3ma23Ntx8a8lAgsrqA6ZjqZKuZAABkvBgEx5rENbz57j5bgts1t7q3lAYIPS1sACZG2msHWk2m8fo1gmlkL5RwDs9tc2dTauEWlbbqyrqZ2mAT2ECtpy7/D91vFrl3NbXKRJ6hMj6STObKdNdIjes1yngjdw11rdwKVAzkSLjI5QMJkk211EQATESdrjk7FCz1GAIhMpUMW6h1Ow+mFA386bmpyWWLFJZLJGm5h4iltbioS/Wi1nEsJBAuAkd40geD4rNcIw62la7cBCg5iFBZ3jQKANz/aT4qBxUXPxLM5bRtVDAkgwx9fYH2Ub7mrTABb98ZCtmMyKrSoIAIdVZpjcT5JO8aE3WkEI3tieCczWr2Ium+gZQrlLZHq1MzIO50BMaAHtU7E4vqYGwpZFS3cNxUEm4mVyQWJMaFtNJ23qtdLGHvMLuCtMoYgtbtlypWFZuoewOmpgntpNX9nF2bRNlrCE3mItsyWyAsAh9FPcwJOutZZNPRo4oRxDGX7x6FoFfSrPAMszEkqxnQCfii7ZnNZtyGdYeGZkAEfloCYVdPUwHsNKf4Tea2C19OiFb1BSMrhRo6DUqhn6fNQeIcZ/OtixZGa4wCpmCuQdSXf9KxDa9vtBJt9FVEvhvBGtBR636jgPlytbVEkhGMTBJII7k1usDw63aLso9dw5nY/UT49gPAqo4ArdR0JzKkQ2UJA7rl+qZEGd/NaJq6PDzS/KjH0k3o6DUhGqMop9a6TIfU0qm1NLmkIis9MXDSnNMs1Axu7tVe7a1Pc1CurUsZW8dwnVw7KVzjfLOWY9xtG/wBqxwe8vr9GUj1IwZ7wI+pmCggqBEkTAFejWBWf/wCFvhcQ+Jtr1Lb5pQGCobdSDplkAyOwrH1i+o185Vo8/tWUv4tHtXOmzmTJySw+pkYbkHfvse9aHnfD2VRrhgm2bYF1hlzNmWYjfv8AOsVi8RhMz3vQbC27hWI9VpgQbV0d8sGD7KDUXjuGa+QLjtbvKAcjsWw7kADqWm2QnuCPNZpLhq/tG06z3rBszmQXWBQGB6ouJ1BIlYckDQHKd4ArOY3FYsXPz7Sm0uii36ihiAyZoT5AyjWpuFwtxcahBIR7NvORqhIQQNN9Qa0GM/kW44Z0bLkDM6x6c5A8SD7xSd9GmuFPfw6NFzpNna2chRsyuPpJtgnMoOxidyM1VmNtAmyOnlTO75GEWlfKETMJiScxg/ygHar3hJSEy3OpcB1uZVUswDKcxGzakb/OtUNzDFgiYhDaFxmzW7frRkGVl6jCckuIPx80k3Y6VFri8LcW2FF4dNVm2BcAZCp0ClvpQrJJA3HcVU4PHPfvW0u3BcIK52yk5o1CJOtwwPYGBOXepGJa+gyWTaDZgLVsajLsTcM6HUQqj+9WC8qXsHGLudPNm9dtQ9y3DH1KW+pZ0MjT0x8tcsTq6KDH4z8R1haVURR+Z1FGdApIgMpIVSWKnYSAKr+WcGzs4AUohYupzZioE5EKAuCJ1KxofqFWBxQDX7t131a0MnSHTuqksA6jZQY075iTJqz/AIb8w2bdu5bdFR26kvBIKFIVJWSpLwSTvlHmqu02kTK46sTwblllQm0bqNdOiEKLbahsucXJAhSQSNxvSOH43GnME6DG2XUW27swzkKJGdtAczMQDA71e4jm6xawFtLKqcQhdcogpMkqWdtEOZs2pnSP1VkuXuH3MWhsW8uf0SMwUMYJJSYn6M3eMtNqTV/JMaunwtuFca6gdHsdZWS0C2QZj2DAEkgpDDT9IEjSnm4EWCAOwW2CWLMstqYXyRqfS0CSTUu1wZsGgR1XPlOf9QuCTExoSF0nvTuJwWH6gRVyXbdsvhpUeq2IY5SPSWQk6GZmR3qJRb/RpGaRH4QSzsMQxCNdMJrm9GgtidGGxkfV+9aDCGLfTs3XhJlnTQjXUxCnTuPaskccpW1mvENqXIs+oGD6QzGX13IIgNA2rWci4cXnzKD0jah8xN229wFRnRWEJoSIk/aNYirdFTlSsYuYC4yA5eq7wFJMpoCSzBdl2hfbWrHl7lJw73S2rW2XM67tcHquQDAA0AXfTXxW5wvDUUAQNPYAfsKlMtbx/wCf+xzS9W+FfgMH0xE5mIALRH0iAAOwqUTXGFAFdKSSpGTdilp9KZUU8gpgOLXaBXaBEFhTLCpDimitIYwwqLfFTnWo91KVDIq3Ip5blR7i0lTSAjcQ4BaugjKBm3XUA6zoV1XXxWY4jygvULsLuQnM1v03bZY/UyNoUPf95rcWjT9us5eUXwtejRnuD8HBBzLC5cqiIjWQVB2jSqzjHBAeiL7MltLoa41pScyqCUB3OXMNR2rcxSXSar+NVQs92efYzhOGa+JuFrbqZKu4VCxEEz6Z3YiBoD7V5rb4feL3XspdOVsuZAz27Q2lSBAYyI0Oh09vaeO4e1mUEKpJyDYSzDb3MaD7+axHA+INd4lcwyDpYfCK5yLobjgogZj/AN0j/aJk7YJOLZo3aFcr4SzgGsjEMBcuElm7G5t62O6pIWf5mf8AlmtFzxxw2wuHtSXug58mrBSNFHgt/YGsbx7g34q6XFwNJAW2ozMBAkGNFVfeN57k1c8M4UtgLcb14g6ZyxbKWMDJOx139tN5DXpql0WO9neW+ULWIvXkvFTbshA6AkFrh7SOwOZJ7+1QuYsFawPXSLLEKUtIiopBO5LHVdD6u1VQwbtfjM0XCSXUZCVLACffIVMbTVlzJyxZwrPcuJ+Iu3AwtE6W7a+oZ3BJzvDA6jUyaybS27ZsofvpTct8Pwl3CB7i+uznAQFgHaXIChd/0+oGd9NBV/yxatWboXD3HbEEG4ovzlJMgovuFmfMzVHyxw78OilGDi8VzZlINsqdgZnUaabzWju8YWwqWOmb161bUkK2V4jK7Bu+gJ3B1oq5uVv7B6jVDHOPGcTde2Gs9PpjYAwS275jrEAALqJO9T+DWFfDYS6+VGwr3cpY5R0zbdSuuuUArJ7ZaVwHiWIchbdxryH1C1cshrqTrHVRgjH/AHAE+avHwOIe7YZR0wCxuIVDMwb/AKcxAE6kzuBvGtOUm7bIpJUK5b5TwuIwaTLSQ3UAClzH1CRIUkkx71r+E8ItYe2LdpYUfuT5NOYGyLaBR23jzT+aunz81FXWzCUmxdNOa7NJNakjZoilkUAUAC06tNgUtaAHRSqStdpCIzrTZFSmWmytMZGcUw4qYy0y6UgIF1KZy1Ne3TfToARbWnUoVKXkoAWppUUhRSxQMyXNvBVxDIHa4i27gufltkJIELrHaf3Aqtt4VwzP0TnSALqlDdvkCApCjVTMktEEfevQSk9qSEj2rF+W7KUjD4+y9q0Ha2lq5eMESCSwjKsqQPbeIrGcf4FioFy66KJzKeo2e3m1AbINM0DT/V21NevcX4SuITI3bUHwYiazqcmHMOpeLIuiqFiBMwDO2p/es5ecov8AE0U01s884ELhv9Z2AtKtq0Q86uQEBH+rNEzvmrV3OZ3sG/aPqPTZrM+ohhp7Quu3Yr71I524EhsXFFpijQxFrRwVggrO7CJg71TYM3Ldq0rdS61z0qXtjqIrCJuEGFgHUkzpG9S3KL/ZqsZdEcNcNZQLmz3mUW8xJYT9TE+wlp+PIq7x/wCRauK1j864W9YjN0tgrEakFTsNjvVzwHgb5s7x01P5Yywx21btE+3YVr7VkdxPyKIeLkrZE/VJ0jEfw24SUL3oKqwygHQdiIHgCfOrVu2pxVoYV1ecMFRhKWTsaArprppJqyQorq1w0AciilAURQBwUtaTFLUUALWl0kV2kI4aSRRRQAgrTbLRRTGNslJNuuUUAd6ddyUUUAdCUrJRRQB0W6ULVFFADgtUdAV2ikIbuYNSNRVdb4PZVswRZ7GNvjxRRSpMaZaWopZFFFUI5NBoooAQaSRRRQM6ooNFFAABXaKKAAClrRRQIUKVRRS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UUExQWFhQUGRgaGRcWFxcUFRgYGB0XGRgVFBgYHiggGBwlHBgcITEhJSkrLi4uFx8zODMsNygtLysBCgoKDg0OGxAQGiwkHyQ0LCwsLC8vLCwvLCwsLCwsLCwsLCwsLCwsLCwsLCwsLCwsLCwsLCwsLCwsLCwsLCwsLP/AABEIANgA6QMBIgACEQEDEQH/xAAbAAABBQEBAAAAAAAAAAAAAAAAAgMEBQYBB//EAD0QAAIBAgQFAwIEBQIFBAMAAAECEQADBBIhMQUGE0FRImFxMoEUI0KRB1KhscFichUzQ4LRJKLh8RZjkv/EABkBAAMBAQEAAAAAAAAAAAAAAAABAgMEBf/EACMRAAICAwEAAgIDAQAAAAAAAAABAhESITEDQVEiYRNScQT/2gAMAwEAAhEDEQA/APcaKKKACiiigAooooAKKKKACiikXLoAkwPkxQAuioGO4rbtaOYMSABJOsaeap8RzlaVoyPl7MYUHQE7nSAe9Kx0aeiqzgfGExKG4n0gwNjt7jQ6g7U3juYrNtS0s+XfIJ9t9v60xUW9FUfCObMLiLnSS5F3fpurIxHlZEP/ANpNVHMfOTYa+bS2i+mkA5i3gQDP9J2E0rHTNnRXn9nnnEAE3cOoGwKv38GREx2qbhOdwzFWTIR/Nt8EgyDGsRSyCmbOioVjiKsARsROnq/cbj9ql23BEgyKqxCqKKKACiiigAooooAKKKKACiiigAooooAKKKKACiiigApLtAJ8VH4lj0sW2uOYVfGpJOgAHck1nG5zV1Y20kLocxG5GkQdftNJtIaTZcYviwClkZPSRmLHQSdQI/Vvp5rOcw8bugxlCIy+g5hmJInM/gaagf1rA80cw3VF9Etwlwq75XZXtusDOyx60YDttvNXfAeHWrmGtMLpdgCz9QMUSf0gmA0eJqG8kXVMurmGCZM5W5dKZ7aSWl2OUMx3YQZCxG9UPGuGdM3UvXFXNaZl3OW6uqzpG0g9tfatDhbNu1cTJme6QVQLCiG3ygbfPanOYeHMqqztZQT/AMvd27mGO530j70v2Fmc/wCKjIuFwd78soj3ryyzEy6sigDSY38Crjh1lbitkhVtwDm9MTtM9/mKr8RwQZzft3Clv0ocshRHqXMJ2OYj/wC6k/g2OdSXUbknLlb30/zUzuyo1Q9jeHBbZKXFUqRlKFXZfcDtr396om4pncrevut23ftybQdGu2HAzFgP1DK2ojfSp2MtjDWWe6/pB2UaknYDzVZw61bR+vdGl8aZyGZEUkqbY7tBmKIt2EuF5h7LWrNy4jLdQhs2G2ITZHYTJI0OYR96qsXjcotvbFxSiDU5Vgn6tRq0k/MH5rW3sHaGHN2xiMygf9SNRGomAQSARBrK3MXZuDJcRRBhQshf9JUrpMVTslEi9xK1bFlhczO2Yu1wm0gYiQLTAaNJjuKvOUeKYi9dDXH9LCVGQKXAOViSuhA01Hf4NVHM/ELjYQobC5coWWEEKNsg9yBr7Ucq3ntn864OsEA9GXKlvZbaQOwGsdz707SCrPUK7WC4nxe+oVsPcOYH1C4c6MPGuq/PvWj4VzCl7D9YjIVOV1J+hpiCfHefFUpJuiXFrZdUVV4LiwuEqCGK7xoNdRlOxBHvU+1eDTG43B0I+RVEjtFFFAHK7RRQAUUUUAFFFFABRXKRcPYd+/gUAFy8qgkkADcnYVS47mEBSLC9a5MKlshiY+ot2UAeT9qzHOvEfzktm4Vw6epoE+pZM6CW10An6visOnErvDb4u5mRGEdEHQZllRcgQ2+YkbEkTUORSib3nfEXMQyYYAJ6BcdWM+ptMpK9hr80jhHK62bIBPnYCWY99f0jSqbG8csphbWLsqRdLDrFvW5zMCyksPXGwmABU+xxLFYq4ty3Nu1DDUakbDSP7aCspdNI8IfGOGk6CCyiR5I7hvtIpGFdcPhrS6BQpYSc2hMhSBsYgCrpAiNkBBdt9ZYnuWNVfF+EFen/ADZ5CHWU7Ej9I+dTrQrG2Qf+IshW/bORkhtZaQdGVp3BEwO0960wsHHR17xCgj6UCBWYfQCRMxuZIqGln1K19PyFYZgsn2EwNp1PtV/zktg4R22kQr29CrQSDI/zWn+kE7lrDgJcQ6iQCDrPpUaioPEuTc5/LxN1Fmchh0+BOsexJFc/h/c9F4TOVwJnMfoXc1qi4G5q1tEO0zJHlC2g6t92vGypKK0C0pA0YINCfE1V8Ex+cCwMMt4Rm2EAtEMzGY+1a3mi7GFuwQCykAnaTXkHKPHb2GuFg3UWcuQygP6V1PYE0nopbL3mfl+7by3HKpZdgGtqxIX+UkbEb6+9VXEoSXLagg6QJ8QBU7jvEQ171uG/U6256Y013kGNPmnMFg7GcYjIClthmViSNRoxXYjWp0x7RMHFLVy0ous+ZQC4aDokkkiAQBHadqXfwaqpaC+s7STPcfAipnNOGsMlvE2inTuEhoEAwCf8EEU8Fdbdtmtsyso9dtSwHsyj1D5g1LiNMicK4xZyxdUplEBhGo29Q2J/aq5lvXbmLGHvW0tWlVnDEjqgK0AZdlIOp+KvL/BussdIuG7xkAB3OYwf2qi4hy8MBadfrNxs6k/SDtlHkLA1O80RTQ20U2I5huJh1FgXTcIVm6YypbA1KKn6n01Y6RtWp4Bzyt/ppfBBcMUvpoIWPr7q2uvbQ7VT8B4JcQpiraOHkm4jAhbhOmdGOkabVWY3AgnE6NbFz1LbRRnUnNIGxJMkdp08Ur2FI9ewHECTkuRJ+lxoGHv4b+hq0ryrh+BxFiwgxea2jkdPX1I4UkBiDKAwO51G1bjlPjRxFoi4Mt22crjs3h1PcH/zWsbrZnKvgvaKKKokKKKKACiuTXJoA6TVHjeLZ7eTDkG/cCwP5FcwLjeAACR5y1bYnEKiM7kKiAszHQAASSfaK8V4vdt8QxDvh8SqIhiXzo0HYiRtv3n2qZOioqzYc14RcJh0zsrNmXKdeoxUH0RP0mW0Eb1GwWCXKcViwMzai2RoDmORmmYOsjxvVFhbBtwr3LeKtsy/mSTds3BqptvJ02lfcmtJcwt/F3QruEtAENEHN9JLg9tZGtR3hRY8o8K1uu4UBrjHIBK+oba/p1q+ucJtkALKAdkIUR4iNBUDhj5L72Z0CgjzAiP6GroGtElRLZiBwgLiripoqoHOusZ2BALeRpFVvMuMDXfyhcDTLFhBAGU6KdwBH+Knc48f/B3TcAzSCpX5IIPnTWoA4Q+Mwn4m3dVsxBCnVtDBVjP1e1ZSVstOidf41+EupnZbtq8oDwRG2bQTuJNZ/jmHX8QFGJZcNk6oKjqZlWZQr5FXacMRRbuXWVWB/wCWyi4YgiN9yPFZvHrhjiba4dCvVzq4acoVvScimcsiTptTYIs35zHD7dy10MuIfIVQTBUrpdcjYnwKYwmKx+MSTkSTBB3YHwWaQfiofHOFYoYlHV89sLatdRlUsAg0nTvJE+1TrN+7uywZI1WDoY0NTOTQ4xRIxWPxVmw/Vt3GtqZGZSQIkSpOo+KxN8dVXYSpuNbNpohRLTcNzxAmCPatjxHrdM5iY7AnNJ7CKhJi8lq1bGYG2BqsDX7g6amhOwaIicJ1F21ZZbF38tM7F2uMJJIG4mDrHYU1g8dctm6OzkLvqhTY6/tFWuH4rczA5Q2UyCRDA+R2mpuAuI1/rdEG6JY9RiqExoW8mTP2qhHOKBjZtKhLAoVymCAzt6mBXTafMA16jgEi2g8AV4lwfi2Kv3iS4FhWuMqCIzuxJMD50ntW6wvM95UzOVJEDIE+BOmwojJITizdVmeP4NMVe6DuVUJJiJneNfkH7Va8G4qt9ZGjDcf5rz3iGOtXuIkXnNtEdiGBIzRlQBT/AF08VcnomK2aLCcT/BobeJnIJAaNGGysvmfFQ+pN9GZHzKpCdLKLjM0FZJ0AidDsT9qkc38JAtI/VZlVh9ZmA2gIJ94/eqm9jmu3VuyVgjVfpYr6TmHvH9qzf4lrZG5nx/E0tg3yttCSQVVGgHQK7z9QB3ArX8h4q2+HXJdFyAB9eZh5B8ePtWP49hLmKBzM1wqCy7TbiJ02O9UvLCvgDZLsCbrmFT1FROjk95MjKO0mhS3YOOj3Ciod/Hqqq2+f6Y7mCQPvEfekcH4taxNvPaaRsRsynww7VsZE+iiigBNIe4BEnfQe58UnPUZr3qdonpJP3Mk/0ApvQFNzzxK0mFdXhluHpso9U/zKQPb+9eTHgN2/eTD2lFtX1gfoSJZnA0Xz9orZWuNYG0GF4XMQ7yxyrNuGOYFMxBnXffeqa7xI2cO5tKQ2KZgrzqLAJ7zOaPSe4Oaawlt2bRdKh7C2LdliLeqWlKgmABuWcDszN47D2rUcBs22w126WY2xr6dyAs9xI1nSvK0xtxwUVSyk+YiI1YnbavTuS8LcNg5L6hlBDWQAd5MtOokNpp4qYXY51Q1y0zC9YuBYVw4aASY16bsZ0HbxqKd5q41cNzp2XKhTBy6sT4/fSkYnj5s3ejiQoMSlvW2GUaA5h9Z0OhpqybWFxDteIFxgblkKcyeqZJPkHWrbpUSukbiXArjW/wA+HLATO6nsv+4e1QOUsGLd17bTmIkKCQpykAXQB3ggH3Aq44hxV75XLoo27feneAYZXu9QEE28wkdiRBU1ENy0U+bHsVwjNvM+agNy+FIYfUuoMaiteBQVBFdGKMrZRcKw7KrB/UGOx1p02coygEjy2/8A81YmyAKULYpOKGmVqYVR2k+/afFQG4KpYmry9bpKLTSQWUrcLUdqj3sJKkbGD/8AVaC5bqJesUmgTMRg+HC2iusgESfObuuu2tX+FxWGYKGc23/VmAgHsVO5H71ziGAVgUzEI2sgCUbf9iahvw5UXJcOcdjMGPPtXO4tM1TTLTheJuLiTaw8MxV9zAK6Q4866feqWzw3GXcSVtZmIfM4aOlbYDKD7HL2Gtc4XwwWLj31JZAhRBmJKwc2/YE/2qNyslxUdTfusl2Wu2Uy9QSILJm1gwNd6r42T86NXzUh/LtXL4uFhldVEQdIJg+fNVD3Us2iqXFhCwCnVte7+5bxUR2tJk/D2DbS2GEs2e4zkgkvr8/E1zEgLaVygfOzyN2H6swjwfNJ80NaeyDheZbgxCXFUSBAUTDAiGVp3zf3irniN/D3buHvYco6oPWLpYIkSenCCWcTEQdz4pngXJpximb+QAkSqCYgSN/Jj7VI4xyw+FRcPZZvVIFxkDBmeTBP6TmApRUkrZUnFvQ6/P7vNlsOgEqAbbglddGTQgkGIqRguIDC4lLw0t4k5bigAKrgw0AeGk/BrAcMwL2mUX3Aa2TLgQJEkkzHiK1qYhcRgr5gApcRssgjM6AMVgxBKTHvVxk26IcUetiu1V8sYg3MJYc7m2s/tFWlap2rMmqdEQmouCg3byHd4P8A2xl/80rid427TsNwNPk6A1h+VOYFDL62vHUO7ektEB2+xEgePmo9JpSSLjG02YTmPAYlL4FkAILhDAQWCSNRm/xWgu8NF23cslChCg6AaMhEsB2Bkj7mtldwWExGJZzFwMAwZWPpZSA6kLr3VpO0+9Nrj7C4q7YAU9RPrzAsT/KYMQDG0EbmpwdDyVmP5d4Vat4drkZ3fs5A/MzBcqgbiJOverTB4dGv27wdrYzFbjKSCwAPpkdw0a+ARVJhsTbsMyuxzI7lBuCrAEH5BA/er7A4Z7mW2wJtXQlxXnfKSxyXB3nLPwRREctEPnLlo37qvcxlx7FkFzADG3/oRhqzNp8RUnhPL1vF4XD3LqsGRc3uWP6XB3Gm1apcJAA7DsPNTFURFaKF9IyMxhuA3C7Z7x6ZEQqhW/8A67farrh3D7dhcltcome5JPcknc1OSgrVRilwTbZ1RSgK4op1VqhCXtTSejUlRRQBF6FKXDRUilCgCBes1Eu26t7gqM6UgKf8OJ2ovYNCPpFWD2qaezUtDTKoYQKCBtUZOHKGzL6WHcVcvYIph11pUOyp4phSygpAcHWRKEE+okdvNZrit2LmUZr1lZUMgKIwI1hyJ+4kaaVpuMO2iKNT+0dwaauWwbcQSxzSFn0z9LAe3+Kxk6ejRbNZyVgRasKJnQSRrLH1Nr33pfMXF7YtuiOrXAQCqnMV76xMf/NeOce5kxdk/h7F5rduJbKRmJOuVZHpEeKn8pY3E3LoRytq1aUvcOQD0CCzer9RkbdzVqaSojDdmrwvD8Jj0Fy5C3bjDq286rGUkyAdRsN4mm+OYazbwmXDkku6qiSMxVA/YDzv7RWd5i4TaxFkEKVxGpUORnVNYFwDeQN4n+1Tf4V8BlwziBBaJInQDQdu4n5pJ0xtG65HByNE9OEgRADKoRsvkHLPya09NYfDqihUUKo2A2p2tIqlRnJ27GHtgggiQd6w3GuVfwli7ewpY3F1VGCkCWElRG4EjWt9WN5h44GxX4a2HLIB1Cv0gNMC54B8+fip9Uqtl+bd6PM+f3e05CHLnRSyIzH1GAx99REeKk8L5Ru9NC9wvdj6JKAE6i2Gn+vc1aX+FWxcGZ86C5InKXhitwZo3hw2oiZrQHHqrjM3p0zRrCn9UexrJbVlv6MnzPwhksm6pNu0AEJSFhxAGfSZJG81I5E4s63EtXVyMdGGuXOdQ6D9OfSfftW347w8sLbowey0SwVWZW/TdLD6gBoQe3xWf5h4C1q9bvSjzo7ICJ2hn7DT37VptE2mbFq6BTOBJNtCZkqN9/vUla2MzmWlAU6orpFACVWgmlxRFMBSmuV2uxQIK5SoqFxPiKWVk6t2UbkDUn4ABobGSGNMvVF/+UpcZWtuotgepHnO3+xgMv2ner4EEAgyCJB9qlST4Nxa6N0ClEUkCmIHqG6yaduYpNsyz7EH+1Mrd7ggjyNRSY0ZzmG8LV1WuEqIhDByzrIJGx2ql4fxWbitedktNKkj0BSdnIG4Hv59q23Fcl20bdxQQfPYjuPB96wHEuVbjAKlyNTvJEfHn3rGUTSMlQmzgOregiencz5tMjZ4CszRpoP2UVtsdykwtKPxKW13uAW8wuKOzNmByjfTufioWE4FiFtIFCIB9Rc5VA0EkLrMDRfeltek5LALJb+q450B2JHYT4UeNjrRFLrFKTMlewPRxCOWNzKVz3Mpzs9xoUsJ0HYAba771rOW72S9bQMS7xpOySsqB3Es3vTWIsi3ktLreusWltWMek3NNtCYHbN5NbDgXA1tM11lXqEBQwkkINcuug9RJ09qWNvQ8qWy8ooorcxEg1h+eOHOq3LiIGRypuZSy3PTEEsCJVd4O4J++yz0i8gdSrAFToQdiKn0hkioyxdnlFwItlOnGch4QEMRK9QD2AZf/dTPAuIJeKOAQxDAMdmbsjj4B1G8VccxYSx1jcsjIcMV6kfR04YnTsZH3E1QcH4Z0bsdRiiMpVSRGUmUgQfKxEf0rmguxN2/k03A+PnDlQQVtu0ZWBVMxAPoOuU6kRsSPJq3xXCsLjAIDWnmQp0nzlgwR/tNedcwXDd/9Os65lKDNmDSGt3TIIVQdC2mhO2lLwXGbgxV1WdrSqFbLobR9IByhtIzd9t6cZOtjlDZ6ymEZEUNrAAkbH/xSDcA3IHyYqp4bxe4mHF4sptkZgQ2dMn80GCPgNp4qLxTj1sqWNtVBUkXhmYKQJAuKo/VGgn5it1L7MHE1VukYi+iCXZVHlmCj+teccI50folVE3TcuHQF+lbWIZt5LE6dt/FM4bGFw7NNw3AYZySRPdc3b48CnL0SGoNnp2HvK4lGVh5Uhh/SnQK8kw3UR81vMrD9SSGHuYmR86VueS+Zjiw6XFy3bYBJAKh1OmcKdV1G2u4oh6KWhShRpQtNjEJMZ1nbfv4qFzHjRZsliYBMFtsogyZ94j715rf/iCpAtC2y2AQpvEEn1dwrMCAdYB1gTNNySEotnq+OxK2rbXG2QE6mNu09q8b49xm5fe4AHOZJzfSq5zCliRtlJhPAk6nSx4rzUjomFa5mXMYIUyRsiXJ0AGsgnXbvWau4lC9xXdiIZpAllJICiMxZVIgQGEeNKw9Z26R0eUK2y1TENYuNh7L3Hwy2iWN1Rq4BZiqP9ChsomROfvWs/h/zErYUm56FUTuWAI0ZV7tJ2rIYjhziyHyMjlQVs3gYuNr6y06gkaI0a9zUbDc03iiXo/9Qj9J0ygKSQcpy+xAHwTURdO0U45LE9bXi9oorhhlaPMgETmYRoNp8SJiszx/mYNcexaMBPqcGC8/pSO3k1U2eBvaxFs3Ma9t7mYlvQvTUoMsKQwCBxknPGoG9NXeCdVhcv30GRmV3jI1zLGQhBJBOv2jetv5HKNoxUUmMtimKlATl0gA5QsdhH9qbwxuWbga0TbP6gx9BHfOh3+dD71qMPgMJul/qNvqhyg76gDQe5FV3GMQ9xGRSM0HYznmSst3EERWSdfJbp/BEw/NyviWtlGdGUEhPUwKyQqyNQZE1scEfQGWyU1UzeMARroDLE/avJeAYAjH2zlJZVa4VJgP01YEa7Tcga6VucJxAXrQa85sXFYid4nUFhsw3/pBA3vN2Z4llzLx21ZynEM90MwCoqtbs6nckfXAIkE/ajhWMuXLl5myhEcW7aL6AqoZLFdzmOXcfp+Zo8EMSuINu4yXy2WEKQhZw6hkJnKpSc0ba6VZPhHt4lVuOt0oDmvZco1M9AARIUgATmgHeazlO2WoCeFv1MbcuDLoQilhmAAkQB7lZ+9enLWN/h3w0DDi9cAL3GZh7DYRWyFbwXyZTfwdooorQgi1wmuGkk0xmb4pwe51xcSOmVIcTBPr6gkbMNWH3rzvEcZFvEWr0QLbujAggehsuo3iCrfavZLmojzXk/M/AxcZraFep1h1BscrCFuEHuUUGRvFc844tNGsXZLv8Rl3ZApGVUbMsgq35gI/3gxP/iqbnfhYOKuJh2zJdCXBaYxlZsytqdrZy5iO/anePN0QhUk4eBauoJB0GVLhI3MER7qPNRMXxjqI2HtT1c9tMzAKz22ElzA9MxB8TWHWdKVbNhwPhaW8MLrs1wR6FUlQ2umQD6QTrpsNfNZrqm5axma4hItEi2iZFtgGWUH9Y0Gp1019nMXba5Za1ZdupmBVV/5bMAA6j1DXLPzA0ql5fdbdxcOchd7V5ZC5XEqWyvrpEEQR2H30yT0ZOL6QeX+GXEjMCvVbMrEwOlJhwDowzCP2rZ4O89uAXBidMshl0jQyBH+a0HMHLzXMJZ/DorPYQAWzEXLZALJrpMgMJ7jcTIxOBxUB1yXB0zLSrFUBmRcmGSDp3+KqcWmTFpo1drG9I9W262pA1P0jXU5TM+IGx2FPWOMuzC+F6l3VCQOmVQ+oZ836DH1aDQDeoNrDC5YRSslpgiM8NLBgD8kdj3pm8AEUsSSqEesqCiSfrKsC2wAg6x3israKpFhzBxbE3bL2xbOYAEwUaJ7q1swZBiDG+9V/C+HviHtsLbZxc/NRgiKEVWCtroxAZhpO49jVer4i3cC4e5cFvQ5lNtSzGMzNmIBBJ9jU/iOMu5OtcDWrwgNkZUzT+pX0UXliJGjgxFOsnsV0qRTcd4G9vGsHbNcVFyuCXZiFVE6hYASquJPjWrv+HPLDFpusWt2SJ0kXLgEAFiBNtdWC7S07wRhG421x1OIuM83i7ORBZSEgMP0iF27V6lwHnjCJhxnLIwjNNtyrXG/TayBi+0DTWK0gldfATbxNLzbg0u4a5mAJRSwO224n3H+K8a47cyIQLZlsrHKYzXNu3sGb/uHitrzVzul3AXXwyu2Y5CREoJEu6fWEnSYjXtWEv3+rcVGbKCApVpjMFJYmNQIEa76Abmn605JoPLUWmIwWIv3ovlMg9QVGyi20gjKmkhTMfbTY1oeFYNLuFVrzdK4f1sCFcD/pm5uhnXWN6iY3hV66yrmW3hUClQNS4Wc7BZAPvcJC699qtOXeKWbTGwnrllkEEopE5SNRO+sCNO8VktcG3ZN6Rt3FNq5qurusFBBElmmChT05B7bmTXcZaN/E5bCkEKoZyG6aLEg7eoww086eYRj+JjDm+t0/lZlgltcztJUD4BP2UeKmcA49czKjt1bd0k23yMjZJgQCAGjuBJiT7UeStsU7SKfnXhSW7F3Isv0hbLn6ipKyDHnKdv5qicn4e/dw4s4gZVUA23YnRVj8tmPaCT3jvtWpxWBN+6CQemtwliJA0BhT5GYVE4rhLi27ji36spCksCigQdNAFEdqJy2/oIrS+zvDxdw6fmIjW0P5TW7jErocxYjZT89zpFKxN6YN0l1ci3mBBH5mYO8jQRJAE1XcBDNh7wWQwBBUGQM0Z1b1CFgFtN9aq+TmvXhcswemTbZAQQTcMhjHYCCT22rKEspUaSjUWz2jBWgiIg2VQB9qlColo6R4ipKmvSXDjFiu1wV2kIhmmnNPMKauUxke6+lZ7ivDQ1zrAesKQe0rofvEaVf3dqhEa1ElZSPNua71y1ac21U+kqCADdJYr6RP6cpYz/p/bK8Bt3+jeNsJFz6rjELmIbK3RMSD6iDuNJERFek86cOt9IuzZFnUnZSJggfciPesGvCcQiv0QymVeSY3BgKE9aqQwbKO5kmuaSo6oStD3JvHVw11MOQzqrZyVDOVYmD0wNSCCZ/fzV/xzBNexNvEW7RCofUWGRkVvSfkmYC7zNZTlSzdLEJePVUy1p1lbijU+sDMpB7VtRzsjoUKLbHoIBbUOpUsraAkxJ27Gq6kmyWqbaRvuE3Zs2j5RD/7RXmHGOOXbjYl7d5UYOAA2Ul8hAP1qQERdlXUkmSa9E4HeH4a2TAAQTOgGXQz4iK835ls4fO5w5F1GZWCiWUO31jMAMqiAdzr81p6t4qjLzScqYvj3G2W1Zu27gZxKMFylW9wNGWCog//ALPeK7wjmy3iHVWACkgayPzFPpzSSIknWO4rK8Quu46VpmyKy5XeSAF1yhUBG4BHf9zUThNo22V7+QpdBZJBSSDBdCFJnt41+K5ltWdDjWj2TlMdN76XTmlpBYzIJ0392Iq2x/A7N62yZVyPqVibbHyR596x/D7RxKgrdhgOxzNlAOjx6pgRt3G8VKwfMlyxbHUYXCrZChgO2oWUbSAu5LCPet4NNU0c000zyfnHgD4XE9Jkyq2qmcwyTBKsN9u+u9SbfHbVnDdIWXZ3UKWaAvpEWwO+i99NT3ma23Ntx8a8lAgsrqA6ZjqZKuZAABkvBgEx5rENbz57j5bgts1t7q3lAYIPS1sACZG2msHWk2m8fo1gmlkL5RwDs9tc2dTauEWlbbqyrqZ2mAT2ECtpy7/D91vFrl3NbXKRJ6hMj6STObKdNdIjes1yngjdw11rdwKVAzkSLjI5QMJkk211EQATESdrjk7FCz1GAIhMpUMW6h1Ow+mFA386bmpyWWLFJZLJGm5h4iltbioS/Wi1nEsJBAuAkd40geD4rNcIw62la7cBCg5iFBZ3jQKANz/aT4qBxUXPxLM5bRtVDAkgwx9fYH2Ub7mrTABb98ZCtmMyKrSoIAIdVZpjcT5JO8aE3WkEI3tieCczWr2Ium+gZQrlLZHq1MzIO50BMaAHtU7E4vqYGwpZFS3cNxUEm4mVyQWJMaFtNJ23qtdLGHvMLuCtMoYgtbtlypWFZuoewOmpgntpNX9nF2bRNlrCE3mItsyWyAsAh9FPcwJOutZZNPRo4oRxDGX7x6FoFfSrPAMszEkqxnQCfii7ZnNZtyGdYeGZkAEfloCYVdPUwHsNKf4Tea2C19OiFb1BSMrhRo6DUqhn6fNQeIcZ/OtixZGa4wCpmCuQdSXf9KxDa9vtBJt9FVEvhvBGtBR636jgPlytbVEkhGMTBJII7k1usDw63aLso9dw5nY/UT49gPAqo4ArdR0JzKkQ2UJA7rl+qZEGd/NaJq6PDzS/KjH0k3o6DUhGqMop9a6TIfU0qm1NLmkIis9MXDSnNMs1Axu7tVe7a1Pc1CurUsZW8dwnVw7KVzjfLOWY9xtG/wBqxwe8vr9GUj1IwZ7wI+pmCggqBEkTAFejWBWf/wCFvhcQ+Jtr1Lb5pQGCobdSDplkAyOwrH1i+o185Vo8/tWUv4tHtXOmzmTJySw+pkYbkHfvse9aHnfD2VRrhgm2bYF1hlzNmWYjfv8AOsVi8RhMz3vQbC27hWI9VpgQbV0d8sGD7KDUXjuGa+QLjtbvKAcjsWw7kADqWm2QnuCPNZpLhq/tG06z3rBszmQXWBQGB6ouJ1BIlYckDQHKd4ArOY3FYsXPz7Sm0uii36ihiAyZoT5AyjWpuFwtxcahBIR7NvORqhIQQNN9Qa0GM/kW44Z0bLkDM6x6c5A8SD7xSd9GmuFPfw6NFzpNna2chRsyuPpJtgnMoOxidyM1VmNtAmyOnlTO75GEWlfKETMJiScxg/ygHar3hJSEy3OpcB1uZVUswDKcxGzakb/OtUNzDFgiYhDaFxmzW7frRkGVl6jCckuIPx80k3Y6VFri8LcW2FF4dNVm2BcAZCp0ClvpQrJJA3HcVU4PHPfvW0u3BcIK52yk5o1CJOtwwPYGBOXepGJa+gyWTaDZgLVsajLsTcM6HUQqj+9WC8qXsHGLudPNm9dtQ9y3DH1KW+pZ0MjT0x8tcsTq6KDH4z8R1haVURR+Z1FGdApIgMpIVSWKnYSAKr+WcGzs4AUohYupzZioE5EKAuCJ1KxofqFWBxQDX7t131a0MnSHTuqksA6jZQY075iTJqz/AIb8w2bdu5bdFR26kvBIKFIVJWSpLwSTvlHmqu02kTK46sTwblllQm0bqNdOiEKLbahsucXJAhSQSNxvSOH43GnME6DG2XUW27swzkKJGdtAczMQDA71e4jm6xawFtLKqcQhdcogpMkqWdtEOZs2pnSP1VkuXuH3MWhsW8uf0SMwUMYJJSYn6M3eMtNqTV/JMaunwtuFca6gdHsdZWS0C2QZj2DAEkgpDDT9IEjSnm4EWCAOwW2CWLMstqYXyRqfS0CSTUu1wZsGgR1XPlOf9QuCTExoSF0nvTuJwWH6gRVyXbdsvhpUeq2IY5SPSWQk6GZmR3qJRb/RpGaRH4QSzsMQxCNdMJrm9GgtidGGxkfV+9aDCGLfTs3XhJlnTQjXUxCnTuPaskccpW1mvENqXIs+oGD6QzGX13IIgNA2rWci4cXnzKD0jah8xN229wFRnRWEJoSIk/aNYirdFTlSsYuYC4yA5eq7wFJMpoCSzBdl2hfbWrHl7lJw73S2rW2XM67tcHquQDAA0AXfTXxW5wvDUUAQNPYAfsKlMtbx/wCf+xzS9W+FfgMH0xE5mIALRH0iAAOwqUTXGFAFdKSSpGTdilp9KZUU8gpgOLXaBXaBEFhTLCpDimitIYwwqLfFTnWo91KVDIq3Ip5blR7i0lTSAjcQ4BaugjKBm3XUA6zoV1XXxWY4jygvULsLuQnM1v03bZY/UyNoUPf95rcWjT9us5eUXwtejRnuD8HBBzLC5cqiIjWQVB2jSqzjHBAeiL7MltLoa41pScyqCUB3OXMNR2rcxSXSar+NVQs92efYzhOGa+JuFrbqZKu4VCxEEz6Z3YiBoD7V5rb4feL3XspdOVsuZAz27Q2lSBAYyI0Oh09vaeO4e1mUEKpJyDYSzDb3MaD7+axHA+INd4lcwyDpYfCK5yLobjgogZj/AN0j/aJk7YJOLZo3aFcr4SzgGsjEMBcuElm7G5t62O6pIWf5mf8AlmtFzxxw2wuHtSXug58mrBSNFHgt/YGsbx7g34q6XFwNJAW2ozMBAkGNFVfeN57k1c8M4UtgLcb14g6ZyxbKWMDJOx139tN5DXpql0WO9neW+ULWIvXkvFTbshA6AkFrh7SOwOZJ7+1QuYsFawPXSLLEKUtIiopBO5LHVdD6u1VQwbtfjM0XCSXUZCVLACffIVMbTVlzJyxZwrPcuJ+Iu3AwtE6W7a+oZ3BJzvDA6jUyaybS27ZsofvpTct8Pwl3CB7i+uznAQFgHaXIChd/0+oGd9NBV/yxatWboXD3HbEEG4ovzlJMgovuFmfMzVHyxw78OilGDi8VzZlINsqdgZnUaabzWju8YWwqWOmb161bUkK2V4jK7Bu+gJ3B1oq5uVv7B6jVDHOPGcTde2Gs9PpjYAwS275jrEAALqJO9T+DWFfDYS6+VGwr3cpY5R0zbdSuuuUArJ7ZaVwHiWIchbdxryH1C1cshrqTrHVRgjH/AHAE+avHwOIe7YZR0wCxuIVDMwb/AKcxAE6kzuBvGtOUm7bIpJUK5b5TwuIwaTLSQ3UAClzH1CRIUkkx71r+E8ItYe2LdpYUfuT5NOYGyLaBR23jzT+aunz81FXWzCUmxdNOa7NJNakjZoilkUAUAC06tNgUtaAHRSqStdpCIzrTZFSmWmytMZGcUw4qYy0y6UgIF1KZy1Ne3TfToARbWnUoVKXkoAWppUUhRSxQMyXNvBVxDIHa4i27gufltkJIELrHaf3Aqtt4VwzP0TnSALqlDdvkCApCjVTMktEEfevQSk9qSEj2rF+W7KUjD4+y9q0Ha2lq5eMESCSwjKsqQPbeIrGcf4FioFy66KJzKeo2e3m1AbINM0DT/V21NevcX4SuITI3bUHwYiazqcmHMOpeLIuiqFiBMwDO2p/es5ecov8AE0U01s884ELhv9Z2AtKtq0Q86uQEBH+rNEzvmrV3OZ3sG/aPqPTZrM+ohhp7Quu3Yr71I524EhsXFFpijQxFrRwVggrO7CJg71TYM3Ldq0rdS61z0qXtjqIrCJuEGFgHUkzpG9S3KL/ZqsZdEcNcNZQLmz3mUW8xJYT9TE+wlp+PIq7x/wCRauK1j864W9YjN0tgrEakFTsNjvVzwHgb5s7x01P5Yywx21btE+3YVr7VkdxPyKIeLkrZE/VJ0jEfw24SUL3oKqwygHQdiIHgCfOrVu2pxVoYV1ecMFRhKWTsaArprppJqyQorq1w0AciilAURQBwUtaTFLUUALWl0kV2kI4aSRRRQAgrTbLRRTGNslJNuuUUAd6ddyUUUAdCUrJRRQB0W6ULVFFADgtUdAV2ikIbuYNSNRVdb4PZVswRZ7GNvjxRRSpMaZaWopZFFFUI5NBoooAQaSRRRQM6ooNFFAABXaKKAAClrRRQIUKVRRS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anztrainz.com/wp-content/uploads/2011/10/fuselagescen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3622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Chemical Bond- </a:t>
            </a:r>
            <a:r>
              <a:rPr lang="en-US" dirty="0" smtClean="0"/>
              <a:t>force holding 2 atoms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wbrr.unl.edu/Chem/CHEM869D/CHEM869DImages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8929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Metallic-</a:t>
            </a:r>
            <a:r>
              <a:rPr lang="en-US" dirty="0" smtClean="0"/>
              <a:t> attraction of positive nucleus of one atom and negative electrons of another</a:t>
            </a:r>
          </a:p>
          <a:p>
            <a:pPr lvl="1"/>
            <a:r>
              <a:rPr lang="en-US" dirty="0" smtClean="0"/>
              <a:t>BASED ON: ELECTRON SEA MODEL</a:t>
            </a:r>
          </a:p>
          <a:p>
            <a:endParaRPr lang="en-US" dirty="0" smtClean="0"/>
          </a:p>
          <a:p>
            <a:r>
              <a:rPr lang="en-US" u="sng" dirty="0" smtClean="0"/>
              <a:t>Ionic-</a:t>
            </a:r>
            <a:r>
              <a:rPr lang="en-US" dirty="0" smtClean="0"/>
              <a:t> </a:t>
            </a:r>
            <a:r>
              <a:rPr lang="en-US" b="1" dirty="0" smtClean="0"/>
              <a:t>electrostatic attraction </a:t>
            </a:r>
            <a:r>
              <a:rPr lang="en-US" dirty="0" smtClean="0"/>
              <a:t>between ions</a:t>
            </a:r>
          </a:p>
          <a:p>
            <a:pPr lvl="1"/>
            <a:r>
              <a:rPr lang="en-US" dirty="0" smtClean="0"/>
              <a:t> (METAL=CATION) (NONMETAL=ANION)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Dot Structures- relate reactivity-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udy.com/cimages/multimages/16/lewis-dot-structure-exam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18564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electron dot structures-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png;base64,iVBORw0KGgoAAAANSUhEUgAAASMAAACtCAMAAADMM+kDAAAAxlBMVEX///8AAP+zs//x8fEAAKwAALshIbv7+/v4+Pj29vZ5ef8uLv/5+f8AAADw8PDr6+va2trj4+PIyMjW1tbg4OCTk5O2trbOzs7CwsKsrKyLi4uvr6+lpaWYmJhoaGigoKCEhISrq/l2dnZYWFh+fn7+/vhJSUlgYGDq6vE0NDSkpP9PT09nZ2c+Pj4jIyMNDQ0qKioXFxcAAH0fHx8VFX1wcPk5OTlERP+bm/+np/8eHv9bW/+4uP+0tPGdnZYABgBYXlifjJ+yXdFsAAAZ3UlEQVR4nO1diXrjOHJGBpMA2CzvUxIlqinZilvtbnt707lmd5P3f6kAIEHiJmXLtma+/mfakkgQR6FQKFQVQPDXf/kJP/4Kfv2nn/Dj1580mgWj0b/+9gvD3+i/T7/oMK/4Luv37F9ncvtk+fbbb748/ubJW87KVY4bv/3PQCPAcUf/h/Q/+nEHSH9h+DPibkwpXSTuX9LXRMlHfuJOe+LOfodmrVamL43l1dfXhzteoniejJW4ky+YIOBPA43+zH5CegUBgND4FHIVON2A+oWFIHA+b/FzrvnGQ0T56SxpGQSNRC2Mps7kv7B4Ykl7AVUv7oARUPmGQmy954fCRx6EC7rS9/gFVbJDNO/SirySh2jBd7M0Qth15yMAF42768JCo6zmH4w2cKgWg1I12K5Tb745y6QqNi8fJD3iFf2TNk2TuNO0rJByv/Fks6waGWtTXmwj9fLdvw80GrmlCvZq9j1xUCQVhJ7XVbDiX4kselkKXkDyvGc5lY9r5abO99uOf+ya4TfsU0zdkQf39O/j7tjl4zWNj/A5oHU/PlbBVm/ziJaWU359ePxROJNQxAG9HQar9Vfths5H9dcfazUFkqa5AcmZlnuYqon7BvIUjEbJ83lPs9qA6iw1Zsxi6Cd8DL6wzyZoplSUlBAKYlZfDzSDKEg8QiXovmOaJCRx5UiB9wGlUVRlbZA7kjBkzydK5fqJkknrBkGjfxt+h6DbK80CA6dqz6Gn1l0chgXPpP2+EhnJXDRkWx+LE/3Iv55lGsnjAqLVPevf+x8H52hJEspHWbB7OLgIWe/3O/4lKN1Vpg3ELWOzx915p90x5ZFEo6HDLVKSPHVDM+wF7nkmm25oW4SHETtw3JBjy2h0X+1HGkE9w4bSKGoxeFiNl7CWJOc0KlF3clao4K3e6GNIx5rSqHpqtk+aQPLSqAcxiZQHxXgT2Kq2pplECSCBGFdIpMYSRzAa7XfJbh+KK3oLOY1oHvuj4D5D/jIaxQFll+96LafacBp997IR6GnEkh4kvmbtc9IIhWiqtFZ18tzFVSKysIG2CWzvqdjuW+9QIBiNjvf333v5b+MARqP6GwZB7WwZoxH4VoJOHyITOI2SwHlfJKM0ap5oZkphNv3oOMhs0eFCImM8NiINKNiMA0TXTO3ricLl0SmwNm1KO8j9U2NJ1WPFUhyDYO1MQXmIVjB/CpzyiDaeDcPymzuPHgUbHJ1ZmFOHlLo+cWurQm15mTab9iQuq0uyeEFRNeuqzN0TM/Dp2ZCEYdSvKaFTu12sJb5WnXwHIPFX1Xb0uV8FZnwC+SNwnLNVmMTjyUIjMZGV0FtZ4CgKMKQqSshbpDbKzkeyKtNzEhNPWE9AbLwBeTKMWBI8PUJ64mEvOznG0avXpUuK61VlwUTyLZmPIt4Q3pLpSUjpy+QwHjRJODzdT+pEyl4rf8naEzOGInQyoCseVoCPvWyFLIFKYAIkLpGLG9QPJLP7cF/mIzTyBVKfHdLSVkjDBYhR6MRQHzcXwL7rRjGgZjdH5Om+xJzEkYQXRxBWSkGWRMoD/YdHZguKYYuOQ+As/zMBpidyyCF/Xv7h6c0qHH9bi4Dqdy3NWO6s/QgKYkHZUmKvknIHSiTBtyKjBaDxRQOSuMtOI8NsCHUeEDqTWcaLBCwy58EX5/WSZy2JoTH3KzRKiPaYye1QZWJ5TI93aF9YZ753BFrO+OPQMpKMNPKKSwIMx8PU7xjbDAPOuljwVnP7aw273JAlrdeUqTW0PKBxBBR0Z7PlzLTtxS3o3/5OsssjYVj0ZadNN9gk05jU25tvS6NXD3ai0og1BXctSL/Ey54XetMcD11Uz7cYePNDLt5XYFNE1nuKDskubEqAmRWaYLFK6ymgqTb9SkNtT2QmUb/Y8XbSaITaSdYCDzkoC97t8UEzextjralpeuRw9dmnyAgN1xWG6i33Hp/P9fEaNayLQLoHUUmlq85OBo3S3ap9jMD6y+tqYOurd2CYWShSVK7Qvj0e2qRJdFcGIiaNSsZHgESRTYjIkRBOG/SUue/2h2AaHEbrKB9V23RXrkHYaMxg0qgC4MEl5foVar+0neOqj1Yf/TDa1yWURgmz1kbPzF8r1d6gUduCvMvU5/WAj2UmMjnRzS3YgNYqfEzBap9vC9r0iE/w070/6b7sywrxPIbFzVsabDMgzFtq8P8cjZDClFNzh4Aiw2YnPXkTGrQBb2SY/abfNgK1X8R+Q8a7TvbvAyuNrI7HpUjeP0LIBqiPAQHrRddw4fDzkZspnAS03bBX1o8Xuk4gNI014FVzhjOOTTew+Wol/yDLAjzfGksMySbsFddo5BGyumSaKeHlc9k1ZsHF7VgGhUbclDYuVn5Hc7YGrP5Z/owdE43gkgxvUBW0AWOdRh7vHB7+ss/c1sCJRgQJ94fDscj4il/zOHMgV8M+ZiFiMzCP8JBIDmzCmn3HEX80eAOlyKyLGtyn/YhxqtfyJd0UR5UpufW9EAN4tOz8BKV77fCHBFDbYLoU+e/ZvkO0DVIDeLSqjY+429HFuVA3N2qpLuMgh+b0mmnR6pn16EdKOqtCKNPIPaNrveJvgihnCa9fJw1yJRqjooc0eo/A6YP9y0HYh5sn1riRP/cmMyJVy14sLYiEjmpDvsodVjJJMN+4zY/ZJGDdzaWAz3EpxcxCC3OiJKjKk3TBwlgo+8ojcLn4lbOQfJASk/IU2LoSHjdsOXY/ERFEgd1x9yNyayioWv1sLhwWgALmRiKoDaIiSj0R5RykA/UKaBRCEo0G74fmxZaG97SA6qO1PO63V078V1DCLJZmPrVPlTYVGEEYtXis7KkhUyi2JVBPLo3rW05C4IW78kTFrw8iK3eDLO0rRCz0H6vaxyZBJWAvUtdriI1EVLYE1MmYivTsgyARfEQLbLbr2EkGmpDVKVqt/FuTWK6rdTe6DqzRXISNxtqXEXdQrVrJayo6OhljC9nvuF5lohw5bS/KuUFnQwdsVqmSnT0+ySMuqiDaVjT3MCRSQqK7/9sS3LuGBG8nfQDvwKywXZcg9W1zeSgBDCIQ+dzG32oQdSR6lGbtXmbDIUAIgjBIEKg7spEMsbrMjp8inAcl4DtzIKgepXvKXlHWPrYPrKQUz3qZY3RtSBtVNtUapDUC4egcUJyyCZs7C8CEduoaTXkO0Lm3EpVaFiNWFYCrA0gojTLj5oAm4nxW/x+AvHmQBVf2RqRxflvTStQtjADMYyVsaioSHimdjgHOM9DQ+sRyHPtoz+YUp2olGyGrDYZByhQd0wHeBhikp2JTlk0Nan1/QcQf2NFZNjqv2TzyVW3cVKluD5J+00kltkxZ/ZZpU9NM68Cjk23p89kRFIxdxFZmQ51LH4sG4NNJ0/XY0mDYUkaiVbnG9T4sBG173pzkUT+hEbBe0b4pERjWLbonERJK5XKFDt26yRDcyMNQLNUS1vFwD441gM59HrSrk2F3m2vjGeNnmsGOshx2iiTKzQUthDI2kboD935AkQ+mMnYPaLJ4E+nEHgJHNwgnDfjfbd1tWgzyRhIl6rxG0xdb1P59BVwgTO6vtsljO+yDlCJ1Sd/0/gruUDdn/7+vIzEHWk2z5xWjUfXgHGiAy6zsEYJ+gyfjkWRoueShCGgvNHu5EQK0dEo0RAXQ9xCgAlTP1SmmVal/TDQa94r+GVOVgo2Udr9u2pZ5fvqo49HmJnnLVttjRPYrIqwuktYxSsOo28zMa1TYrYvUWOHJP+mE09Dm+WQ2m7jSIp2EwsDNLK55ZH7alGaHpFYMteR/EW8FTVJSmdRW9W7F4sYhm/Z7D6Iy99PUmIcwR/wHj2jHQvGEeBzpmA3fsI/bHwqNhKVKiLBlmg+Rv8CJlyaZqobUG4BSi/uUnCMhlBmca3Q8GFybznqTkcgmihEOUcSGAqMaplyCIYETH/F4exZRhMaVG+NXKcAcSDtd+SBjS7dxMs15I0k4tnvJ2p0MI3TQY9B4lctBSbFfBk4BiPTyUU84PaiTh1DRO3SwkYhTlmpJQmECIZ0dUd/hqj07lFnW0chhOccpGQo31jBZ2OLA1GykJQC9kaR9tQkK9VDeEWRBUF0i0mA5mkVZ2+ZUH2VMwIrTCuO/cq7J5BXLg6g2fdmeTZusaIvD2DJq3oebRnqbUMT2TiqLvTnUgURVvnUCGer25gxmcTzqNdQXAWGQloEs+zEa1T+mU7F6ZAE4ni0WAYmP/KZH0Sn6qlfFNJOZSSwPoUwdRrboOehUDaQ09plPZqQUYFkPsbYgxZNKL7XTu8ePp7XaPMecpN8zbOMKESeaBfyi7SFzELlaMiWD2V6rnp4KKDSyzx7TRib9vpCDluxtBVoMX9rnzDamV8BpqJxSmHbDcbZSdUgPFFM4nvLof2kFWL1ZRh+MEzbksxG5QiSXIwM9eNxMZl4Z5kds2LPd4yUcVCA45ijTYQkDWOov6aWv2ivgK+PlyQQxFp5/lDip8CpP2mgX1Q9/eEMssv4piZaeEaUDen5dhivLINsOqFkYCZVKjTRy5jcJiXFjpNosZ3SR9cYip+/CqfK1WJi9yUcyBVyZQP3L8sbcbEiyW+fw02jCSITLm6g+4aTmNXnmUh3LX7ZGI3VjsS2X0bNgs/goVRs4BlnOvRlg94rr7rtF7dUdNwYse8eMMrFdoi+Q2YNKIAq2hdwICiolBNV4zdCX+sO52nulDcq3Mat4cq+6qLVts3+469/jMc0f3Hd7a9ITSG2LwwvmNaR38Az2khFBV6l7q1QqTlEKPZ2cT+5VV9GrFM04hSFo4sjvp6EVWNsPbnHp2Z6ADoc2bIxpI1k4OaE0L2Vkz+HasNJYTCLuvp9oNK4MFjCKbZfx0mf7CuGLhf+bUNA1Lyu/jbFWx4CUM/WJGUeWhodBRUqHyWqipeHIZPlUNfH5INnmlqROvHZx3rVp6jXEMVYJqzQlnjMkeT7jJKKMAXMf5AMG7Yy+Xn2jZT7bNm9PQI+aJ89ExtyUvsYd98xPhw4+v8iaeQzryHsA1Fc6e6xqfCSds2HwzExf7SD72K7RiZcMGlWbDWhAwnwxevBFH5gTsw26GVgVIWau2tzCTcwPUR9rEG5B4pLFYQRa2q1x5vPBpsy/AorQbgXmYB6RY8+MzjTHhPnfKHPQP5G9NHjPnmYHxKVVDlTxbtAoijrav1F24O4tExGd0tO0A9s9afFTbNtUyk+aS8kZoBV4dAX9rDvad12drQAKfLwUnqqaHTjnG3DRfUc5JXcf7Ec5g9Uj/NIfSudCle1ogxq9KINGOYx3DUj/Timayx0zcmmJQVaf66rBHemQNWAB5gSty6eI8lHl8kNyQRSda8rVYw46S6a05dGBfXPP7XV/+CtzqjvJuE7YfmLKSDQv6OiQkgWObI5rKmeZELTt8Ztkdgi2Adjhk1nn3rrJnJpV+UTVn9XR7YjdhKDYkK1XuY0j0OWMV11pVjva9+4jDTm6msv2oy9NsAH5IzPvuM+rDYOMsT2+Z0EWoHzw0QixmAgqAnJfYFxawgoW2Xb3xTkrNTEVfGXrNWZFx1USq0lUmcpUjGzt94izfsu3pSdRHwlcrjd1WCBLf/DYNCbM4hKE67JhywNlPvKt1+ZQcIn7ChDjZJO3NApgy9EycrHOOe8yG5s6+PbR9t2sh2+GBS1Ysn/NmW3y2m5fwoZkye7TRTtU8zmKRMCqri1b978Rtr7ZWiB/mu+J9HE2ycMmnw0YD6pajvMePp3n+V9LMHgJHKouWEfaBf5+6Jo7pgVkityxYGAQxBtERJy3HDlqPyPKIsBu1cT6RoA+/ciF38nuvrfA8nnNMjXexC6st8dyGlkG2x95/CGLPNKSWKPuDfxxGUlu/Dwf6R5Z8d4CPmlYgtxvE6+p5sW+7Bf5in/fsPggXTv4erAgoUi9YPt6O3h9pfRzRiUnj4tURBxRN8i1Kx2qfrNObkOHlIzecnS6TAY5qNdpHn1f4AUVcQYKy9lY1UDlPH/lvEfFcYodOuRtaJZNAZ/natLV0GOl7fGYZQfLZfVMFrkgLZzyZkcCYK4jsJ+rX5OQ2f10xzCzWSpVmc3Dj3W/8wjdw4i1iNil8YzvLtotEeb+hOr92bPGoClN5ZOmb3Iq8+LyGhvvF0FpDDJFNbQ4qKOU7/G8FQLl5az9BOeRcJs4ax2tCLDttzNs/mCXx97X3VHEHd8zdRPYFyBpE3/YyDNt0FfYuXflURp+p9QJ2P5+hlIx/lnem5XyAp09AxHoIgIQZL468uErtk3GNi1CENeMWexpthkAZ7zNqzhGtrgDhjXVHoKUkijfEKByieW9WQ+MGfNvDpZETxU4M22kinYAPS44DOLNQU6HOsVtBjLPrttz2VX7dQzKe2cS8JVFaO22er+bNGr5mwGR8wSLGoIDM7Fn2w6DbOFp5C/AwkmS+XJBfv9QlxVADh8Cq+UTqLtVzESpPQ3z9z61RxaopScyaVTk5W7G6LFhXtGOzImtd8GuYZPKfhd79Nn7gp1TvG5Ltx8Gf6f0+wZOe+7xlY94MWgEAS5K0M0cg4LWZZlvyr0/uuZ9QNdQYbfJsmPtHmfsXSCH9kjWnvijHAP4GEan7BSKLfgCtthjZf/PZC6acCtz/kW4JHZexXRuzVVDmt/iwbcoZNEJqPK5fr6ibvuoXjzv8M2RVT9UkLFkplh76Z4ah1Rfage4MjNVz45RMI2OH1sSSPJzmjWlARSsUv0dxwzz712/5QW/gGfvtqBFHrFjNxQYHVURPLcWMV6XNo/bl95XsHBp72DxiDCJHJLoug6RPpDUC1RV7V0+6A3Hlp8QH77w62Gb6AwdUp/f3BZ9BC8j50XM8hYkUyuw3Mew5F2H/C8i0s/+6/w7IS/Arbxdw1IP01Y7QSMB1C7dvrw2qvgyN5cr/miAe+/ASwr7CAwusddIWce5xyagmEbR+5Dn8rnD/oDBOeouPH1o+WQ24YeDiwOZ+LkvplDrL0RGwVp7PkiyLLSJYumvE469WZgg/dAqqKUfXZ0atcejDIbHPmAgWtss1yN0uVHdjwhM+/vHQ+r7dx726aXtnkILR/0ZZjqkK+/u4G725Mfs+XgteZ6r2LlOHvz6kbgrjzH2dZJ39olu2tZuMTW9C+qN2J41AmpVwUUNjnM02pXQ5ss1dUi3a3E4yEvRAUIwvaGYX8xu1IqymLn7Nzg73wWtUKb/gYgk+aPxjhwKyB3gwzfzkK8PQ3+I9+ssh/1PQ8/OiqbEK2Gzmt5mPxw72v+o9iKB0j3oI94nhtgxk1vNh0WQfHwVm3dJ1b8Kk/ngbJWk19i7IAdLvv/cmuhH2lXbdBTNk5QSsxcCdVvZrefh+/skt2sA667Ud+4OQrWvzpr7Onb8tEwCpzbJtDpVAD+kWd+uXDmH16AROpOyXpUbKmgiU3WnF/IQrBq2pzplR1QrzNlzNl6gAC5SUhahZlYxtseNbc3OImuufPdndmKnLCVym6QjqvjWvuixwFygYrufdoxY6/bbqC2aPdg8GOFh7NTR7xmIz11dfdmAOFC8R+I4zAU+iOvRiKONQBdtMTgXjlzZSSLcuRhY35cq0GVglXT6hGXOa6f1HrQZPnFnpX7OGuCbSQHK7uMt5Rb12OMPEdcx45F1Dg55CkEu22yn6mTMlxvzab3Ejr1ebCdl1H4Bu3wdAvUVCqZ+dArv46aOx7gQQw1ATAfociYlbV0G39fOcWT++yJH91btv8eBeefJ0RKDNY48/JVKohacsnN/mqZMSIWP2A3ykMaH4n7tCrFkV9Mv63zj3eW7FBfHwFkR0jFWntTQGaP23ZP3ME6avipA9KU+G1FDhswe1CK3rHhNqLHr2XfRzV+sllh1SKYJTudmY/VzTPP782/3B+0C7cwc9WCr6avQP+WzoYEjrXFRPDy9uEeph4Ne0PJtGeaVZeQ72WUoNAfTmVUOhPY4bz3Of8pTqoGjVOfkrW+PIJYbVxXreeBYjg3kpWP8viNBLQ5Kc6wpv63AJX5aEeQPoW8ge0/mAQ5BrOtG8+Yu3Y5lAEkkcmSXR6Ca48cEmjvFoY2PhNAmwjaLlAe0uizXiVwnDHM6XlG1shBCrMAnWl9U3kgjQ/+cW5+Op/aZGNhHncVsxvd30jrtFsHFYtEy1pY7516zVUh0rHdtcBvQ3i2m4uVT0SyunOGbah7OeU1HP6iSl9VmtOKi8fiNm9muNrN3hLj8tAvlxMWePaQ5596XTiY1lrVTpdGyOpuzm++CcnMIo0AQMdaC77j2ncXYKqVSjA2U8yFfUOfLaCSqQ/ynx34s/DSyJTJxDfl4pT247wOrzH7DWeKqb8a4Ki45P/uq2f8hYLGNlO3Mm2FIXDczAdHEFl3CL0lvl7gpYPdrF0w+2sbh3p8bIvdgN2+NWIqboJfTGA8tNKobNu+wFwgZO2YId7fFGKADOJGY+fT0kOeXQfFvLsV1SYucvm5o0qhgfoY6rQE4mLuPWL1OLXtJ4TkKmz2IxRGpFv/JZYD9qys/DE6PYGTho5JRJj4V4pRTAwm9fAbNqi7W045SLfx9Nhro9wNsoVHC/CyQSiXnU1S3OYCi3kHHKal2WtxMrMTlMGV2vW/relP62pScihbsmI99+S6/j1cPXtxLFv0Ikfn8rrwD8h2HocXeMNfYq+iQHFYPyW3hZXYd5QzNy7Jwpr492oCLKyUlj5znjLqcyzdJADeuskq6zlj7eIE8QMT+Kh+WHxcgHGmk3bhwDrizfPMme2P0Bd3dsf/ZJ/3SX/PXwH5XjLX//vSLiv/65VJ81n9+Nq7phbwRPv/y6ZMo7lP/+z9na/DZdffz5//oafQTfvyk0Tx+BX/555/w4y//D/qQQpX3iA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iVBORw0KGgoAAAANSUhEUgAAASMAAACtCAMAAADMM+kDAAAAxlBMVEX///8AAP+zs//x8fEAAKwAALshIbv7+/v4+Pj29vZ5ef8uLv/5+f8AAADw8PDr6+va2trj4+PIyMjW1tbg4OCTk5O2trbOzs7CwsKsrKyLi4uvr6+lpaWYmJhoaGigoKCEhISrq/l2dnZYWFh+fn7+/vhJSUlgYGDq6vE0NDSkpP9PT09nZ2c+Pj4jIyMNDQ0qKioXFxcAAH0fHx8VFX1wcPk5OTlERP+bm/+np/8eHv9bW/+4uP+0tPGdnZYABgBYXlifjJ+yXdFsAAAZ3UlEQVR4nO1diXrjOHJGBpMA2CzvUxIlqinZilvtbnt707lmd5P3f6kAIEHiJmXLtma+/mfakkgQR6FQKFQVQPDXf/kJP/4Kfv2nn/Dj1580mgWj0b/+9gvD3+i/T7/oMK/4Luv37F9ncvtk+fbbb748/ubJW87KVY4bv/3PQCPAcUf/h/Q/+nEHSH9h+DPibkwpXSTuX9LXRMlHfuJOe+LOfodmrVamL43l1dfXhzteoniejJW4ky+YIOBPA43+zH5CegUBgND4FHIVON2A+oWFIHA+b/FzrvnGQ0T56SxpGQSNRC2Mps7kv7B4Ykl7AVUv7oARUPmGQmy954fCRx6EC7rS9/gFVbJDNO/SirySh2jBd7M0Qth15yMAF42768JCo6zmH4w2cKgWg1I12K5Tb745y6QqNi8fJD3iFf2TNk2TuNO0rJByv/Fks6waGWtTXmwj9fLdvw80GrmlCvZq9j1xUCQVhJ7XVbDiX4kselkKXkDyvGc5lY9r5abO99uOf+ya4TfsU0zdkQf39O/j7tjl4zWNj/A5oHU/PlbBVm/ziJaWU359ePxROJNQxAG9HQar9Vfths5H9dcfazUFkqa5AcmZlnuYqon7BvIUjEbJ83lPs9qA6iw1Zsxi6Cd8DL6wzyZoplSUlBAKYlZfDzSDKEg8QiXovmOaJCRx5UiB9wGlUVRlbZA7kjBkzydK5fqJkknrBkGjfxt+h6DbK80CA6dqz6Gn1l0chgXPpP2+EhnJXDRkWx+LE/3Iv55lGsnjAqLVPevf+x8H52hJEspHWbB7OLgIWe/3O/4lKN1Vpg3ELWOzx915p90x5ZFEo6HDLVKSPHVDM+wF7nkmm25oW4SHETtw3JBjy2h0X+1HGkE9w4bSKGoxeFiNl7CWJOc0KlF3clao4K3e6GNIx5rSqHpqtk+aQPLSqAcxiZQHxXgT2Kq2pplECSCBGFdIpMYSRzAa7XfJbh+KK3oLOY1oHvuj4D5D/jIaxQFll+96LafacBp997IR6GnEkh4kvmbtc9IIhWiqtFZ18tzFVSKysIG2CWzvqdjuW+9QIBiNjvf333v5b+MARqP6GwZB7WwZoxH4VoJOHyITOI2SwHlfJKM0ap5oZkphNv3oOMhs0eFCImM8NiINKNiMA0TXTO3ricLl0SmwNm1KO8j9U2NJ1WPFUhyDYO1MQXmIVjB/CpzyiDaeDcPymzuPHgUbHJ1ZmFOHlLo+cWurQm15mTab9iQuq0uyeEFRNeuqzN0TM/Dp2ZCEYdSvKaFTu12sJb5WnXwHIPFX1Xb0uV8FZnwC+SNwnLNVmMTjyUIjMZGV0FtZ4CgKMKQqSshbpDbKzkeyKtNzEhNPWE9AbLwBeTKMWBI8PUJ64mEvOznG0avXpUuK61VlwUTyLZmPIt4Q3pLpSUjpy+QwHjRJODzdT+pEyl4rf8naEzOGInQyoCseVoCPvWyFLIFKYAIkLpGLG9QPJLP7cF/mIzTyBVKfHdLSVkjDBYhR6MRQHzcXwL7rRjGgZjdH5Om+xJzEkYQXRxBWSkGWRMoD/YdHZguKYYuOQ+As/zMBpidyyCF/Xv7h6c0qHH9bi4Dqdy3NWO6s/QgKYkHZUmKvknIHSiTBtyKjBaDxRQOSuMtOI8NsCHUeEDqTWcaLBCwy58EX5/WSZy2JoTH3KzRKiPaYye1QZWJ5TI93aF9YZ753BFrO+OPQMpKMNPKKSwIMx8PU7xjbDAPOuljwVnP7aw273JAlrdeUqTW0PKBxBBR0Z7PlzLTtxS3o3/5OsssjYVj0ZadNN9gk05jU25tvS6NXD3ai0og1BXctSL/Ey54XetMcD11Uz7cYePNDLt5XYFNE1nuKDskubEqAmRWaYLFK6ymgqTb9SkNtT2QmUb/Y8XbSaITaSdYCDzkoC97t8UEzextjralpeuRw9dmnyAgN1xWG6i33Hp/P9fEaNayLQLoHUUmlq85OBo3S3ap9jMD6y+tqYOurd2CYWShSVK7Qvj0e2qRJdFcGIiaNSsZHgESRTYjIkRBOG/SUue/2h2AaHEbrKB9V23RXrkHYaMxg0qgC4MEl5foVar+0neOqj1Yf/TDa1yWURgmz1kbPzF8r1d6gUduCvMvU5/WAj2UmMjnRzS3YgNYqfEzBap9vC9r0iE/w070/6b7sywrxPIbFzVsabDMgzFtq8P8cjZDClFNzh4Aiw2YnPXkTGrQBb2SY/abfNgK1X8R+Q8a7TvbvAyuNrI7HpUjeP0LIBqiPAQHrRddw4fDzkZspnAS03bBX1o8Xuk4gNI014FVzhjOOTTew+Wol/yDLAjzfGksMySbsFddo5BGyumSaKeHlc9k1ZsHF7VgGhUbclDYuVn5Hc7YGrP5Z/owdE43gkgxvUBW0AWOdRh7vHB7+ss/c1sCJRgQJ94fDscj4il/zOHMgV8M+ZiFiMzCP8JBIDmzCmn3HEX80eAOlyKyLGtyn/YhxqtfyJd0UR5UpufW9EAN4tOz8BKV77fCHBFDbYLoU+e/ZvkO0DVIDeLSqjY+429HFuVA3N2qpLuMgh+b0mmnR6pn16EdKOqtCKNPIPaNrveJvgihnCa9fJw1yJRqjooc0eo/A6YP9y0HYh5sn1riRP/cmMyJVy14sLYiEjmpDvsodVjJJMN+4zY/ZJGDdzaWAz3EpxcxCC3OiJKjKk3TBwlgo+8ojcLn4lbOQfJASk/IU2LoSHjdsOXY/ERFEgd1x9yNyayioWv1sLhwWgALmRiKoDaIiSj0R5RykA/UKaBRCEo0G74fmxZaG97SA6qO1PO63V078V1DCLJZmPrVPlTYVGEEYtXis7KkhUyi2JVBPLo3rW05C4IW78kTFrw8iK3eDLO0rRCz0H6vaxyZBJWAvUtdriI1EVLYE1MmYivTsgyARfEQLbLbr2EkGmpDVKVqt/FuTWK6rdTe6DqzRXISNxtqXEXdQrVrJayo6OhljC9nvuF5lohw5bS/KuUFnQwdsVqmSnT0+ySMuqiDaVjT3MCRSQqK7/9sS3LuGBG8nfQDvwKywXZcg9W1zeSgBDCIQ+dzG32oQdSR6lGbtXmbDIUAIgjBIEKg7spEMsbrMjp8inAcl4DtzIKgepXvKXlHWPrYPrKQUz3qZY3RtSBtVNtUapDUC4egcUJyyCZs7C8CEduoaTXkO0Lm3EpVaFiNWFYCrA0gojTLj5oAm4nxW/x+AvHmQBVf2RqRxflvTStQtjADMYyVsaioSHimdjgHOM9DQ+sRyHPtoz+YUp2olGyGrDYZByhQd0wHeBhikp2JTlk0Nan1/QcQf2NFZNjqv2TzyVW3cVKluD5J+00kltkxZ/ZZpU9NM68Cjk23p89kRFIxdxFZmQ51LH4sG4NNJ0/XY0mDYUkaiVbnG9T4sBG173pzkUT+hEbBe0b4pERjWLbonERJK5XKFDt26yRDcyMNQLNUS1vFwD441gM59HrSrk2F3m2vjGeNnmsGOshx2iiTKzQUthDI2kboD935AkQ+mMnYPaLJ4E+nEHgJHNwgnDfjfbd1tWgzyRhIl6rxG0xdb1P59BVwgTO6vtsljO+yDlCJ1Sd/0/gruUDdn/7+vIzEHWk2z5xWjUfXgHGiAy6zsEYJ+gyfjkWRoueShCGgvNHu5EQK0dEo0RAXQ9xCgAlTP1SmmVal/TDQa94r+GVOVgo2Udr9u2pZ5fvqo49HmJnnLVttjRPYrIqwuktYxSsOo28zMa1TYrYvUWOHJP+mE09Dm+WQ2m7jSIp2EwsDNLK55ZH7alGaHpFYMteR/EW8FTVJSmdRW9W7F4sYhm/Z7D6Iy99PUmIcwR/wHj2jHQvGEeBzpmA3fsI/bHwqNhKVKiLBlmg+Rv8CJlyaZqobUG4BSi/uUnCMhlBmca3Q8GFybznqTkcgmihEOUcSGAqMaplyCIYETH/F4exZRhMaVG+NXKcAcSDtd+SBjS7dxMs15I0k4tnvJ2p0MI3TQY9B4lctBSbFfBk4BiPTyUU84PaiTh1DRO3SwkYhTlmpJQmECIZ0dUd/hqj07lFnW0chhOccpGQo31jBZ2OLA1GykJQC9kaR9tQkK9VDeEWRBUF0i0mA5mkVZ2+ZUH2VMwIrTCuO/cq7J5BXLg6g2fdmeTZusaIvD2DJq3oebRnqbUMT2TiqLvTnUgURVvnUCGer25gxmcTzqNdQXAWGQloEs+zEa1T+mU7F6ZAE4ni0WAYmP/KZH0Sn6qlfFNJOZSSwPoUwdRrboOehUDaQ09plPZqQUYFkPsbYgxZNKL7XTu8ePp7XaPMecpN8zbOMKESeaBfyi7SFzELlaMiWD2V6rnp4KKDSyzx7TRib9vpCDluxtBVoMX9rnzDamV8BpqJxSmHbDcbZSdUgPFFM4nvLof2kFWL1ZRh+MEzbksxG5QiSXIwM9eNxMZl4Z5kds2LPd4yUcVCA45ijTYQkDWOov6aWv2ivgK+PlyQQxFp5/lDip8CpP2mgX1Q9/eEMssv4piZaeEaUDen5dhivLINsOqFkYCZVKjTRy5jcJiXFjpNosZ3SR9cYip+/CqfK1WJi9yUcyBVyZQP3L8sbcbEiyW+fw02jCSITLm6g+4aTmNXnmUh3LX7ZGI3VjsS2X0bNgs/goVRs4BlnOvRlg94rr7rtF7dUdNwYse8eMMrFdoi+Q2YNKIAq2hdwICiolBNV4zdCX+sO52nulDcq3Mat4cq+6qLVts3+469/jMc0f3Hd7a9ITSG2LwwvmNaR38Az2khFBV6l7q1QqTlEKPZ2cT+5VV9GrFM04hSFo4sjvp6EVWNsPbnHp2Z6ADoc2bIxpI1k4OaE0L2Vkz+HasNJYTCLuvp9oNK4MFjCKbZfx0mf7CuGLhf+bUNA1Lyu/jbFWx4CUM/WJGUeWhodBRUqHyWqipeHIZPlUNfH5INnmlqROvHZx3rVp6jXEMVYJqzQlnjMkeT7jJKKMAXMf5AMG7Yy+Xn2jZT7bNm9PQI+aJ89ExtyUvsYd98xPhw4+v8iaeQzryHsA1Fc6e6xqfCSds2HwzExf7SD72K7RiZcMGlWbDWhAwnwxevBFH5gTsw26GVgVIWau2tzCTcwPUR9rEG5B4pLFYQRa2q1x5vPBpsy/AorQbgXmYB6RY8+MzjTHhPnfKHPQP5G9NHjPnmYHxKVVDlTxbtAoijrav1F24O4tExGd0tO0A9s9afFTbNtUyk+aS8kZoBV4dAX9rDvad12drQAKfLwUnqqaHTjnG3DRfUc5JXcf7Ec5g9Uj/NIfSudCle1ogxq9KINGOYx3DUj/Timayx0zcmmJQVaf66rBHemQNWAB5gSty6eI8lHl8kNyQRSda8rVYw46S6a05dGBfXPP7XV/+CtzqjvJuE7YfmLKSDQv6OiQkgWObI5rKmeZELTt8Ztkdgi2Adjhk1nn3rrJnJpV+UTVn9XR7YjdhKDYkK1XuY0j0OWMV11pVjva9+4jDTm6msv2oy9NsAH5IzPvuM+rDYOMsT2+Z0EWoHzw0QixmAgqAnJfYFxawgoW2Xb3xTkrNTEVfGXrNWZFx1USq0lUmcpUjGzt94izfsu3pSdRHwlcrjd1WCBLf/DYNCbM4hKE67JhywNlPvKt1+ZQcIn7ChDjZJO3NApgy9EycrHOOe8yG5s6+PbR9t2sh2+GBS1Ysn/NmW3y2m5fwoZkye7TRTtU8zmKRMCqri1b978Rtr7ZWiB/mu+J9HE2ycMmnw0YD6pajvMePp3n+V9LMHgJHKouWEfaBf5+6Jo7pgVkityxYGAQxBtERJy3HDlqPyPKIsBu1cT6RoA+/ciF38nuvrfA8nnNMjXexC6st8dyGlkG2x95/CGLPNKSWKPuDfxxGUlu/Dwf6R5Z8d4CPmlYgtxvE6+p5sW+7Bf5in/fsPggXTv4erAgoUi9YPt6O3h9pfRzRiUnj4tURBxRN8i1Kx2qfrNObkOHlIzecnS6TAY5qNdpHn1f4AUVcQYKy9lY1UDlPH/lvEfFcYodOuRtaJZNAZ/natLV0GOl7fGYZQfLZfVMFrkgLZzyZkcCYK4jsJ+rX5OQ2f10xzCzWSpVmc3Dj3W/8wjdw4i1iNil8YzvLtotEeb+hOr92bPGoClN5ZOmb3Iq8+LyGhvvF0FpDDJFNbQ4qKOU7/G8FQLl5az9BOeRcJs4ax2tCLDttzNs/mCXx97X3VHEHd8zdRPYFyBpE3/YyDNt0FfYuXflURp+p9QJ2P5+hlIx/lnem5XyAp09AxHoIgIQZL468uErtk3GNi1CENeMWexpthkAZ7zNqzhGtrgDhjXVHoKUkijfEKByieW9WQ+MGfNvDpZETxU4M22kinYAPS44DOLNQU6HOsVtBjLPrttz2VX7dQzKe2cS8JVFaO22er+bNGr5mwGR8wSLGoIDM7Fn2w6DbOFp5C/AwkmS+XJBfv9QlxVADh8Cq+UTqLtVzESpPQ3z9z61RxaopScyaVTk5W7G6LFhXtGOzImtd8GuYZPKfhd79Nn7gp1TvG5Ltx8Gf6f0+wZOe+7xlY94MWgEAS5K0M0cg4LWZZlvyr0/uuZ9QNdQYbfJsmPtHmfsXSCH9kjWnvijHAP4GEan7BSKLfgCtthjZf/PZC6acCtz/kW4JHZexXRuzVVDmt/iwbcoZNEJqPK5fr6ibvuoXjzv8M2RVT9UkLFkplh76Z4ah1Rfage4MjNVz45RMI2OH1sSSPJzmjWlARSsUv0dxwzz712/5QW/gGfvtqBFHrFjNxQYHVURPLcWMV6XNo/bl95XsHBp72DxiDCJHJLoug6RPpDUC1RV7V0+6A3Hlp8QH77w62Gb6AwdUp/f3BZ9BC8j50XM8hYkUyuw3Mew5F2H/C8i0s/+6/w7IS/Arbxdw1IP01Y7QSMB1C7dvrw2qvgyN5cr/miAe+/ASwr7CAwusddIWce5xyagmEbR+5Dn8rnD/oDBOeouPH1o+WQ24YeDiwOZ+LkvplDrL0RGwVp7PkiyLLSJYumvE469WZgg/dAqqKUfXZ0atcejDIbHPmAgWtss1yN0uVHdjwhM+/vHQ+r7dx726aXtnkILR/0ZZjqkK+/u4G725Mfs+XgteZ6r2LlOHvz6kbgrjzH2dZJ39olu2tZuMTW9C+qN2J41AmpVwUUNjnM02pXQ5ss1dUi3a3E4yEvRAUIwvaGYX8xu1IqymLn7Nzg73wWtUKb/gYgk+aPxjhwKyB3gwzfzkK8PQ3+I9+ssh/1PQ8/OiqbEK2Gzmt5mPxw72v+o9iKB0j3oI94nhtgxk1vNh0WQfHwVm3dJ1b8Kk/ngbJWk19i7IAdLvv/cmuhH2lXbdBTNk5QSsxcCdVvZrefh+/skt2sA667Ud+4OQrWvzpr7Onb8tEwCpzbJtDpVAD+kWd+uXDmH16AROpOyXpUbKmgiU3WnF/IQrBq2pzplR1QrzNlzNl6gAC5SUhahZlYxtseNbc3OImuufPdndmKnLCVym6QjqvjWvuixwFygYrufdoxY6/bbqC2aPdg8GOFh7NTR7xmIz11dfdmAOFC8R+I4zAU+iOvRiKONQBdtMTgXjlzZSSLcuRhY35cq0GVglXT6hGXOa6f1HrQZPnFnpX7OGuCbSQHK7uMt5Rb12OMPEdcx45F1Dg55CkEu22yn6mTMlxvzab3Ejr1ebCdl1H4Bu3wdAvUVCqZ+dArv46aOx7gQQw1ATAfociYlbV0G39fOcWT++yJH91btv8eBeefJ0RKDNY48/JVKohacsnN/mqZMSIWP2A3ykMaH4n7tCrFkV9Mv63zj3eW7FBfHwFkR0jFWntTQGaP23ZP3ME6avipA9KU+G1FDhswe1CK3rHhNqLHr2XfRzV+sllh1SKYJTudmY/VzTPP782/3B+0C7cwc9WCr6avQP+WzoYEjrXFRPDy9uEeph4Ne0PJtGeaVZeQ72WUoNAfTmVUOhPY4bz3Of8pTqoGjVOfkrW+PIJYbVxXreeBYjg3kpWP8viNBLQ5Kc6wpv63AJX5aEeQPoW8ge0/mAQ5BrOtG8+Yu3Y5lAEkkcmSXR6Ca48cEmjvFoY2PhNAmwjaLlAe0uizXiVwnDHM6XlG1shBCrMAnWl9U3kgjQ/+cW5+Op/aZGNhHncVsxvd30jrtFsHFYtEy1pY7516zVUh0rHdtcBvQ3i2m4uVT0SyunOGbah7OeU1HP6iSl9VmtOKi8fiNm9muNrN3hLj8tAvlxMWePaQ5596XTiY1lrVTpdGyOpuzm++CcnMIo0AQMdaC77j2ncXYKqVSjA2U8yFfUOfLaCSqQ/ynx34s/DSyJTJxDfl4pT247wOrzH7DWeKqb8a4Ki45P/uq2f8hYLGNlO3Mm2FIXDczAdHEFl3CL0lvl7gpYPdrF0w+2sbh3p8bIvdgN2+NWIqboJfTGA8tNKobNu+wFwgZO2YId7fFGKADOJGY+fT0kOeXQfFvLsV1SYucvm5o0qhgfoY6rQE4mLuPWL1OLXtJ4TkKmz2IxRGpFv/JZYD9qys/DE6PYGTho5JRJj4V4pRTAwm9fAbNqi7W045SLfx9Nhro9wNsoVHC/CyQSiXnU1S3OYCi3kHHKal2WtxMrMTlMGV2vW/relP62pScihbsmI99+S6/j1cPXtxLFv0Ikfn8rrwD8h2HocXeMNfYq+iQHFYPyW3hZXYd5QzNy7Jwpr492oCLKyUlj5znjLqcyzdJADeuskq6zlj7eIE8QMT+Kh+WHxcgHGmk3bhwDrizfPMme2P0Bd3dsf/ZJ/3SX/PXwH5XjLX//vSLiv/65VJ81n9+Nq7phbwRPv/y6ZMo7lP/+z9na/DZdffz5//oafQTfvyk0Tx+BX/555/w4y//D/qQQpX3iA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roymech.co.uk/images/lewis_eleme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18162"/>
            <a:ext cx="7620000" cy="4539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371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OCTET RULE- </a:t>
            </a:r>
            <a:r>
              <a:rPr lang="en-US" dirty="0" smtClean="0"/>
              <a:t>ATOMS TEND TO LOSE, GAIN, OR SHARE ELECTRONS TO HAVE A FULL OCTET AND BE STABLE.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f. </a:t>
            </a:r>
            <a:r>
              <a:rPr lang="en-US" dirty="0" smtClean="0">
                <a:solidFill>
                  <a:srgbClr val="FF0000"/>
                </a:solidFill>
              </a:rPr>
              <a:t>Oxidation Numbers- </a:t>
            </a:r>
            <a:r>
              <a:rPr lang="en-US" dirty="0" smtClean="0">
                <a:solidFill>
                  <a:schemeClr val="tx1"/>
                </a:solidFill>
              </a:rPr>
              <a:t>the stable ion that an element forms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green-planet-solar-energy.com/images/potassium-ele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286000" cy="2886076"/>
          </a:xfrm>
          <a:prstGeom prst="rect">
            <a:avLst/>
          </a:prstGeom>
          <a:noFill/>
        </p:spPr>
      </p:pic>
      <p:pic>
        <p:nvPicPr>
          <p:cNvPr id="1028" name="Picture 4" descr="http://science.blurtit.com/var/question/q/q9/q98/q982/q9823/q982327_537328_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429000" cy="3695701"/>
          </a:xfrm>
          <a:prstGeom prst="rect">
            <a:avLst/>
          </a:prstGeom>
          <a:noFill/>
        </p:spPr>
      </p:pic>
      <p:pic>
        <p:nvPicPr>
          <p:cNvPr id="1030" name="Picture 6" descr="http://scienceforkids.kidipede.com/chemistry/atoms/pictures/alumin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371600"/>
            <a:ext cx="24384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9/98/Periodic_table_(polyatomic).svg/2000px-Periodic_table_(polyatomic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20401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8312</TotalTime>
  <Words>700</Words>
  <Application>Microsoft Office PowerPoint</Application>
  <PresentationFormat>On-screen Show (4:3)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Georgia</vt:lpstr>
      <vt:lpstr>Wingdings</vt:lpstr>
      <vt:lpstr>Wingdings 2</vt:lpstr>
      <vt:lpstr>Civic</vt:lpstr>
      <vt:lpstr>Ch. 7 LT1: Ionic Bonding and Metals</vt:lpstr>
      <vt:lpstr>What are IONS?</vt:lpstr>
      <vt:lpstr>Valence Electrons– responsible for chemical reactivity and properties</vt:lpstr>
      <vt:lpstr>Chemical Bond- force holding 2 atoms together</vt:lpstr>
      <vt:lpstr>Electrostatic attraction</vt:lpstr>
      <vt:lpstr>Electron Dot Structures- relate reactivity-</vt:lpstr>
      <vt:lpstr>Complete electron dot structures- </vt:lpstr>
      <vt:lpstr>f. Oxidation Numbers- the stable ion that an element forms</vt:lpstr>
      <vt:lpstr>PowerPoint Presentation</vt:lpstr>
      <vt:lpstr>Transition Metals and Oxidation number</vt:lpstr>
      <vt:lpstr>Writing Symbols</vt:lpstr>
      <vt:lpstr>II. Ionic Bonds</vt:lpstr>
      <vt:lpstr>II. Ionic Bonds continued</vt:lpstr>
      <vt:lpstr>Using Lewis Structures to depict IONIC BONDING</vt:lpstr>
      <vt:lpstr>PowerPoint Presentation</vt:lpstr>
      <vt:lpstr>PowerPoint Presentation</vt:lpstr>
      <vt:lpstr>Formulas</vt:lpstr>
      <vt:lpstr>Properties of Ionic Compounds</vt:lpstr>
      <vt:lpstr>Crystalline Solids/crystal lattice</vt:lpstr>
      <vt:lpstr>Crystalline Solids that are BRITTLE</vt:lpstr>
      <vt:lpstr>Melting Point/Boiling Point</vt:lpstr>
      <vt:lpstr>Conductivity/Electrolytes</vt:lpstr>
      <vt:lpstr>Conductivity/electrolytes</vt:lpstr>
      <vt:lpstr>Lattice Energy and bond strength</vt:lpstr>
      <vt:lpstr>Metallic Bonding</vt:lpstr>
      <vt:lpstr>ELECTRON SEA MODEL</vt:lpstr>
      <vt:lpstr>PROPERTIES OF METALS</vt:lpstr>
      <vt:lpstr>MALLEABILITY, DUCTILITY, DURABILITY </vt:lpstr>
      <vt:lpstr>THERMAL CONDUCTIVITY AND ELECTORAL CONDUCTIVITY </vt:lpstr>
      <vt:lpstr>HARDNESS AND STRENGTH </vt:lpstr>
      <vt:lpstr>ALLOYS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Ionic Compounds</dc:title>
  <dc:creator>rsalyer</dc:creator>
  <cp:lastModifiedBy>Houchens, Amanda</cp:lastModifiedBy>
  <cp:revision>50</cp:revision>
  <dcterms:created xsi:type="dcterms:W3CDTF">2014-12-02T17:06:38Z</dcterms:created>
  <dcterms:modified xsi:type="dcterms:W3CDTF">2019-12-18T14:55:30Z</dcterms:modified>
</cp:coreProperties>
</file>