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75" r:id="rId13"/>
    <p:sldId id="267" r:id="rId14"/>
    <p:sldId id="268" r:id="rId15"/>
    <p:sldId id="269" r:id="rId16"/>
    <p:sldId id="270" r:id="rId17"/>
    <p:sldId id="274" r:id="rId18"/>
    <p:sldId id="272" r:id="rId19"/>
    <p:sldId id="271" r:id="rId20"/>
    <p:sldId id="273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97619D-87F5-400C-8CB2-0E6E181BEBB7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1CA80F-FA08-4171-B95B-233B6B05B8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96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8191" units="cm"/>
          <inkml:channel name="Y" type="integer" max="8191" units="cm"/>
        </inkml:traceFormat>
        <inkml:channelProperties>
          <inkml:channelProperty channel="X" name="resolution" value="403.1004" units="1/cm"/>
          <inkml:channelProperty channel="Y" name="resolution" value="537.46716" units="1/cm"/>
        </inkml:channelProperties>
      </inkml:inkSource>
      <inkml:timestamp xml:id="ts0" timeString="2015-09-29T14:30:25.38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-68 0,'0'43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D0EF-4B37-497C-BAB2-714A5404E33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EF3DF79-52B1-4F22-98CF-31B547889C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D0EF-4B37-497C-BAB2-714A5404E33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DF79-52B1-4F22-98CF-31B547889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D0EF-4B37-497C-BAB2-714A5404E33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DF79-52B1-4F22-98CF-31B547889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D0EF-4B37-497C-BAB2-714A5404E33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DF79-52B1-4F22-98CF-31B547889C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D0EF-4B37-497C-BAB2-714A5404E33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F3DF79-52B1-4F22-98CF-31B547889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D0EF-4B37-497C-BAB2-714A5404E33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DF79-52B1-4F22-98CF-31B547889C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D0EF-4B37-497C-BAB2-714A5404E33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DF79-52B1-4F22-98CF-31B547889C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D0EF-4B37-497C-BAB2-714A5404E33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DF79-52B1-4F22-98CF-31B547889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D0EF-4B37-497C-BAB2-714A5404E33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DF79-52B1-4F22-98CF-31B547889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D0EF-4B37-497C-BAB2-714A5404E33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DF79-52B1-4F22-98CF-31B547889C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D0EF-4B37-497C-BAB2-714A5404E33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F3DF79-52B1-4F22-98CF-31B547889C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EBD0EF-4B37-497C-BAB2-714A5404E33A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EF3DF79-52B1-4F22-98CF-31B547889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ether_(classical_element)" TargetMode="External"/><Relationship Id="rId3" Type="http://schemas.openxmlformats.org/officeDocument/2006/relationships/hyperlink" Target="https://www.visionlearning.com/en/library/Chemistry/1/Early-Ideas-about-Matter/49" TargetMode="External"/><Relationship Id="rId7" Type="http://schemas.openxmlformats.org/officeDocument/2006/relationships/hyperlink" Target="https://en.wikipedia.org/wiki/Fire_(classical_element)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ir_(classical_element)" TargetMode="External"/><Relationship Id="rId5" Type="http://schemas.openxmlformats.org/officeDocument/2006/relationships/hyperlink" Target="https://en.wikipedia.org/wiki/Water_(classical_element)" TargetMode="External"/><Relationship Id="rId4" Type="http://schemas.openxmlformats.org/officeDocument/2006/relationships/hyperlink" Target="https://en.wikipedia.org/wiki/Earth_(classical_element)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m7ja2AGc6g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XU8nMKkzbT8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SEOOMs5VNU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LT1: Atomic Structure NOTES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17638"/>
          </a:xfrm>
        </p:spPr>
        <p:txBody>
          <a:bodyPr>
            <a:normAutofit fontScale="90000"/>
          </a:bodyPr>
          <a:lstStyle/>
          <a:p>
            <a:pPr lvl="0"/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>Predict what each </a:t>
            </a:r>
            <a:r>
              <a:rPr lang="en-US" sz="2200" b="1" dirty="0" smtClean="0">
                <a:solidFill>
                  <a:srgbClr val="FF0000"/>
                </a:solidFill>
              </a:rPr>
              <a:t>subatomic particle will be responsible </a:t>
            </a:r>
            <a:r>
              <a:rPr lang="en-US" sz="2200" b="1" dirty="0" smtClean="0"/>
              <a:t>for in the </a:t>
            </a:r>
            <a:r>
              <a:rPr lang="en-US" sz="2200" b="1" u="sng" dirty="0" smtClean="0">
                <a:solidFill>
                  <a:srgbClr val="FF0000"/>
                </a:solidFill>
              </a:rPr>
              <a:t>formation of matter.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Protons (p</a:t>
            </a:r>
            <a:r>
              <a:rPr lang="en-US" baseline="30000" dirty="0" smtClean="0"/>
              <a:t>+</a:t>
            </a:r>
            <a:r>
              <a:rPr lang="en-US" dirty="0" smtClean="0"/>
              <a:t>):__________________________________________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Neutrons (n</a:t>
            </a:r>
            <a:r>
              <a:rPr lang="en-US" baseline="30000" dirty="0" smtClean="0"/>
              <a:t>0</a:t>
            </a:r>
            <a:r>
              <a:rPr lang="en-US" dirty="0" smtClean="0"/>
              <a:t>):_________________________________________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Electrons </a:t>
            </a:r>
          </a:p>
          <a:p>
            <a:pPr lvl="1">
              <a:buNone/>
            </a:pPr>
            <a:r>
              <a:rPr lang="en-US" dirty="0" smtClean="0"/>
              <a:t>(e-)____________________________________________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379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06838" y="1719263"/>
              <a:ext cx="1587" cy="15875"/>
            </p14:xfrm>
          </p:contentPart>
        </mc:Choice>
        <mc:Fallback xmlns="">
          <p:pic>
            <p:nvPicPr>
              <p:cNvPr id="3379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65576" y="1709882"/>
                <a:ext cx="84111" cy="3463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Draw a Timeline </a:t>
            </a:r>
            <a:r>
              <a:rPr lang="en-US" dirty="0" smtClean="0"/>
              <a:t>with the Scientists, experiment used, discovery and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 Atomic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elements different when they are made of the same particles?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2057400"/>
          <a:ext cx="8001001" cy="449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471"/>
                <a:gridCol w="2980765"/>
                <a:gridCol w="2980765"/>
              </a:tblGrid>
              <a:tr h="74930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Term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Definition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Example</a:t>
                      </a:r>
                      <a:endParaRPr lang="en-US" sz="3600" dirty="0"/>
                    </a:p>
                  </a:txBody>
                  <a:tcPr/>
                </a:tc>
              </a:tr>
              <a:tr h="1248833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Atomic Number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is the atomic number for Lithium, Potassium, Boron?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248833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Mass Number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is the formula for finding</a:t>
                      </a:r>
                      <a:r>
                        <a:rPr lang="en-US" baseline="0" dirty="0" smtClean="0"/>
                        <a:t> the number of neutrons?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248833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Avg. Atomic Mass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is the formula?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What does it mean to be </a:t>
            </a:r>
            <a:r>
              <a:rPr lang="en-US" b="1" dirty="0" smtClean="0">
                <a:solidFill>
                  <a:srgbClr val="FF0000"/>
                </a:solidFill>
              </a:rPr>
              <a:t>electrically neutral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Find the number of </a:t>
            </a:r>
            <a:r>
              <a:rPr lang="en-US" b="1" dirty="0" smtClean="0">
                <a:solidFill>
                  <a:srgbClr val="FF0000"/>
                </a:solidFill>
              </a:rPr>
              <a:t>protons, neutrons and electrons </a:t>
            </a:r>
            <a:r>
              <a:rPr lang="en-US" dirty="0" smtClean="0"/>
              <a:t>for:</a:t>
            </a:r>
          </a:p>
          <a:p>
            <a:pPr lvl="1"/>
            <a:r>
              <a:rPr lang="en-US" dirty="0" smtClean="0"/>
              <a:t>Chlorine-35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Calcium-40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Sodium-23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Silicon-28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371600"/>
          <a:ext cx="84582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219200"/>
                <a:gridCol w="1219200"/>
                <a:gridCol w="1295400"/>
                <a:gridCol w="1371600"/>
                <a:gridCol w="990600"/>
              </a:tblGrid>
              <a:tr h="97536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Element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Atomic #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# protons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# electrons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# neutrons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Mass #</a:t>
                      </a:r>
                      <a:endParaRPr lang="en-US" sz="1800" dirty="0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Hydrogen-1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Helium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2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Fluorine-19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Nickel-59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Atoms can differ but still have the same identity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79229405"/>
              </p:ext>
            </p:extLst>
          </p:nvPr>
        </p:nvGraphicFramePr>
        <p:xfrm>
          <a:off x="304800" y="1219200"/>
          <a:ext cx="8458200" cy="577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581400"/>
                <a:gridCol w="3048000"/>
              </a:tblGrid>
              <a:tr h="712802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Term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Definition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Example</a:t>
                      </a:r>
                      <a:endParaRPr lang="en-US" sz="4000" dirty="0"/>
                    </a:p>
                  </a:txBody>
                  <a:tcPr/>
                </a:tc>
              </a:tr>
              <a:tr h="1952459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Isotope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Atoms of the same element that differ in NEUTRON</a:t>
                      </a:r>
                      <a:r>
                        <a:rPr lang="en-US" sz="4000" baseline="0" dirty="0" smtClean="0"/>
                        <a:t> #</a:t>
                      </a:r>
                      <a:endParaRPr lang="en-US" sz="4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aseline="0" dirty="0" smtClean="0"/>
                        <a:t>C-12</a:t>
                      </a:r>
                    </a:p>
                    <a:p>
                      <a:r>
                        <a:rPr lang="en-US" sz="4000" baseline="0" dirty="0" smtClean="0"/>
                        <a:t>C-13</a:t>
                      </a:r>
                    </a:p>
                    <a:p>
                      <a:r>
                        <a:rPr lang="en-US" sz="4000" baseline="0" dirty="0" smtClean="0"/>
                        <a:t>C-14</a:t>
                      </a:r>
                      <a:endParaRPr lang="en-US" sz="4000" baseline="0" dirty="0"/>
                    </a:p>
                  </a:txBody>
                  <a:tcPr/>
                </a:tc>
              </a:tr>
              <a:tr h="1952459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Ion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Atoms of the same element that differ in ELECTRON</a:t>
                      </a:r>
                      <a:r>
                        <a:rPr lang="en-US" sz="4000" baseline="0" dirty="0" smtClean="0"/>
                        <a:t> #</a:t>
                      </a:r>
                      <a:endParaRPr lang="en-US" sz="4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Na</a:t>
                      </a:r>
                      <a:r>
                        <a:rPr lang="en-US" sz="4000" baseline="30000" dirty="0" smtClean="0"/>
                        <a:t>+</a:t>
                      </a:r>
                      <a:r>
                        <a:rPr lang="en-US" sz="4000" dirty="0" smtClean="0"/>
                        <a:t>,</a:t>
                      </a:r>
                      <a:r>
                        <a:rPr lang="en-US" sz="4000" baseline="0" dirty="0" smtClean="0"/>
                        <a:t> O</a:t>
                      </a:r>
                      <a:r>
                        <a:rPr lang="en-US" sz="4000" baseline="30000" dirty="0" smtClean="0"/>
                        <a:t>2-</a:t>
                      </a:r>
                      <a:endParaRPr lang="en-US" sz="4000" baseline="30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positive ion is called a </a:t>
            </a:r>
            <a:r>
              <a:rPr lang="en-US" sz="3600" b="1" u="sng" dirty="0" smtClean="0">
                <a:solidFill>
                  <a:srgbClr val="FF0000"/>
                </a:solidFill>
              </a:rPr>
              <a:t>CATION</a:t>
            </a:r>
            <a:r>
              <a:rPr lang="en-US" sz="3600" dirty="0" smtClean="0"/>
              <a:t>. An atom can become a </a:t>
            </a:r>
            <a:r>
              <a:rPr lang="en-US" sz="3600" b="1" u="sng" dirty="0" smtClean="0">
                <a:solidFill>
                  <a:srgbClr val="FF0000"/>
                </a:solidFill>
              </a:rPr>
              <a:t>CATION</a:t>
            </a:r>
            <a:r>
              <a:rPr lang="en-US" sz="3600" dirty="0" smtClean="0"/>
              <a:t> by </a:t>
            </a:r>
            <a:r>
              <a:rPr lang="en-US" sz="3600" b="1" u="sng" dirty="0" smtClean="0">
                <a:solidFill>
                  <a:srgbClr val="FF0000"/>
                </a:solidFill>
              </a:rPr>
              <a:t>LOSING</a:t>
            </a:r>
            <a:r>
              <a:rPr lang="en-US" sz="3600" dirty="0" smtClean="0"/>
              <a:t> electrons.</a:t>
            </a:r>
          </a:p>
          <a:p>
            <a:endParaRPr lang="en-US" sz="3600" dirty="0" smtClean="0"/>
          </a:p>
          <a:p>
            <a:r>
              <a:rPr lang="en-US" sz="3600" dirty="0" smtClean="0"/>
              <a:t>A negative ion is called an </a:t>
            </a:r>
            <a:r>
              <a:rPr lang="en-US" sz="3600" b="1" u="sng" dirty="0" smtClean="0">
                <a:solidFill>
                  <a:srgbClr val="FF0000"/>
                </a:solidFill>
              </a:rPr>
              <a:t>ANION</a:t>
            </a:r>
            <a:r>
              <a:rPr lang="en-US" sz="3600" dirty="0" smtClean="0"/>
              <a:t>. An atom can become an </a:t>
            </a:r>
            <a:r>
              <a:rPr lang="en-US" sz="3600" b="1" u="sng" dirty="0" smtClean="0">
                <a:solidFill>
                  <a:srgbClr val="FF0000"/>
                </a:solidFill>
              </a:rPr>
              <a:t>ANION</a:t>
            </a:r>
            <a:r>
              <a:rPr lang="en-US" sz="3600" dirty="0" smtClean="0"/>
              <a:t> by </a:t>
            </a:r>
            <a:r>
              <a:rPr lang="en-US" sz="3600" b="1" u="sng" dirty="0" smtClean="0">
                <a:solidFill>
                  <a:srgbClr val="FF0000"/>
                </a:solidFill>
              </a:rPr>
              <a:t>GAINING</a:t>
            </a:r>
            <a:r>
              <a:rPr lang="en-US" sz="3600" dirty="0" smtClean="0"/>
              <a:t> electrons.</a:t>
            </a:r>
            <a:endParaRPr lang="en-US" sz="3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a chemical symbol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2362200"/>
            <a:ext cx="3124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aseline="30000" dirty="0" smtClean="0">
                <a:sym typeface="Wingdings" pitchFamily="2" charset="2"/>
              </a:rPr>
              <a:t>7</a:t>
            </a:r>
            <a:r>
              <a:rPr lang="en-US" sz="11500" baseline="-25000" dirty="0" smtClean="0">
                <a:sym typeface="Wingdings" pitchFamily="2" charset="2"/>
              </a:rPr>
              <a:t>3</a:t>
            </a:r>
            <a:r>
              <a:rPr lang="en-US" sz="11500" dirty="0" smtClean="0">
                <a:sym typeface="Wingdings" pitchFamily="2" charset="2"/>
              </a:rPr>
              <a:t>Li</a:t>
            </a:r>
            <a:r>
              <a:rPr lang="en-US" sz="11500" baseline="30000" dirty="0" smtClean="0">
                <a:sym typeface="Wingdings" pitchFamily="2" charset="2"/>
              </a:rPr>
              <a:t>+</a:t>
            </a:r>
            <a:endParaRPr lang="en-US" sz="115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0292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How many protons? Neutrons? Electrons?</a:t>
            </a:r>
            <a:endParaRPr lang="en-US"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71950749"/>
              </p:ext>
            </p:extLst>
          </p:nvPr>
        </p:nvGraphicFramePr>
        <p:xfrm>
          <a:off x="304800" y="1371600"/>
          <a:ext cx="86106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219200"/>
                <a:gridCol w="1295400"/>
                <a:gridCol w="1447800"/>
                <a:gridCol w="1371600"/>
                <a:gridCol w="990600"/>
              </a:tblGrid>
              <a:tr h="72390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Atomic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protons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electrons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neutrons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 #</a:t>
                      </a:r>
                      <a:endParaRPr lang="en-US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Hydrogen-1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Hydrogen-2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Hydrogen-3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Silicon-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Silicon-29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780782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is different about the three “kinds” of Hydrogen? The same?</a:t>
            </a:r>
            <a:endParaRPr lang="en-US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Democritu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2855587"/>
            <a:ext cx="2895600" cy="400241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Democritus Contributions (460-370BC)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Matter is made of “</a:t>
            </a:r>
            <a:r>
              <a:rPr lang="en-US" dirty="0" err="1" smtClean="0"/>
              <a:t>atomos</a:t>
            </a:r>
            <a:r>
              <a:rPr lang="en-US" dirty="0" smtClean="0"/>
              <a:t>” meaning indivisible</a:t>
            </a:r>
          </a:p>
          <a:p>
            <a:pPr lvl="1"/>
            <a:r>
              <a:rPr lang="en-US" dirty="0" smtClean="0"/>
              <a:t>ATOMS is derived from this word</a:t>
            </a:r>
          </a:p>
          <a:p>
            <a:r>
              <a:rPr lang="en-US" dirty="0" smtClean="0"/>
              <a:t>Atoms cannot be created, destroyed or divided</a:t>
            </a:r>
          </a:p>
          <a:p>
            <a:pPr lvl="1"/>
            <a:r>
              <a:rPr lang="en-US" dirty="0" smtClean="0"/>
              <a:t>Still a part of the Law of Conservation of Mass</a:t>
            </a:r>
          </a:p>
          <a:p>
            <a:r>
              <a:rPr lang="en-US" dirty="0" smtClean="0"/>
              <a:t>Atoms move through empty space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Atomic Mass (Mass #) vs. Average Atomic Mass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Which is given on the periodic table?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Why?</a:t>
            </a:r>
            <a:endParaRPr lang="en-US"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Aristotle Altemps Inv85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057649"/>
            <a:ext cx="2095500" cy="28003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Aristotle contributions  (384-322 BC)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Metaphysical</a:t>
            </a:r>
            <a:r>
              <a:rPr lang="en-US" dirty="0" smtClean="0"/>
              <a:t> views on Matter that are INCORRECT AND SET BACK IDEAS ABOUT MATTER FOR 2,000 YEARS.</a:t>
            </a:r>
          </a:p>
          <a:p>
            <a:r>
              <a:rPr lang="en-US" dirty="0" smtClean="0"/>
              <a:t>Matter is made of Earth, fire, water and air </a:t>
            </a:r>
          </a:p>
          <a:p>
            <a:pPr lvl="1"/>
            <a:r>
              <a:rPr lang="en-US" dirty="0" smtClean="0">
                <a:hlinkClick r:id="rId4" tooltip="Earth (classical element)"/>
              </a:rPr>
              <a:t>Earth</a:t>
            </a:r>
            <a:r>
              <a:rPr lang="en-US" dirty="0" smtClean="0"/>
              <a:t>, which is cold and dry</a:t>
            </a:r>
          </a:p>
          <a:p>
            <a:pPr lvl="1"/>
            <a:r>
              <a:rPr lang="en-US" dirty="0" smtClean="0">
                <a:hlinkClick r:id="rId5" tooltip="Water (classical element)"/>
              </a:rPr>
              <a:t>Water</a:t>
            </a:r>
            <a:r>
              <a:rPr lang="en-US" dirty="0" smtClean="0"/>
              <a:t>, which is cold and wet</a:t>
            </a:r>
          </a:p>
          <a:p>
            <a:pPr lvl="1"/>
            <a:r>
              <a:rPr lang="en-US" dirty="0" smtClean="0">
                <a:hlinkClick r:id="rId6" tooltip="Air (classical element)"/>
              </a:rPr>
              <a:t>Air</a:t>
            </a:r>
            <a:r>
              <a:rPr lang="en-US" dirty="0" smtClean="0"/>
              <a:t>, which is hot and wet</a:t>
            </a:r>
          </a:p>
          <a:p>
            <a:pPr lvl="1"/>
            <a:r>
              <a:rPr lang="en-US" dirty="0" smtClean="0">
                <a:hlinkClick r:id="rId7" tooltip="Fire (classical element)"/>
              </a:rPr>
              <a:t>Fire</a:t>
            </a:r>
            <a:r>
              <a:rPr lang="en-US" dirty="0" smtClean="0"/>
              <a:t>, which is hot and dry</a:t>
            </a:r>
          </a:p>
          <a:p>
            <a:pPr lvl="1"/>
            <a:r>
              <a:rPr lang="en-US" dirty="0" err="1" smtClean="0">
                <a:hlinkClick r:id="rId8" tooltip="Aether (classical element)"/>
              </a:rPr>
              <a:t>Aether</a:t>
            </a:r>
            <a:r>
              <a:rPr lang="en-US" dirty="0" smtClean="0"/>
              <a:t>, which is the divine substance that makes </a:t>
            </a:r>
          </a:p>
          <a:p>
            <a:pPr marL="320040" lvl="1" indent="0">
              <a:buNone/>
            </a:pPr>
            <a:r>
              <a:rPr lang="en-US" dirty="0" smtClean="0"/>
              <a:t>up stars and planets.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Dalton’s Atomic </a:t>
            </a:r>
            <a:br>
              <a:rPr lang="en-US" dirty="0" smtClean="0"/>
            </a:br>
            <a:r>
              <a:rPr lang="en-US" dirty="0" smtClean="0"/>
              <a:t>Theory (1766-1844)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2286000"/>
            <a:ext cx="7924800" cy="4267200"/>
          </a:xfrm>
        </p:spPr>
        <p:txBody>
          <a:bodyPr>
            <a:normAutofit/>
          </a:bodyPr>
          <a:lstStyle/>
          <a:p>
            <a:r>
              <a:rPr lang="en-US" b="1" dirty="0" smtClean="0"/>
              <a:t>Check if it is true or X if it is untrue and explain why.</a:t>
            </a:r>
          </a:p>
          <a:p>
            <a:pPr lvl="1"/>
            <a:r>
              <a:rPr lang="en-US" dirty="0" smtClean="0"/>
              <a:t>All elements are composed of tiny indivisible particles called atoms.</a:t>
            </a:r>
          </a:p>
          <a:p>
            <a:pPr lvl="1"/>
            <a:r>
              <a:rPr lang="en-US" dirty="0" smtClean="0"/>
              <a:t>Atoms of the same element are identical but different than atoms of different elements.</a:t>
            </a:r>
          </a:p>
          <a:p>
            <a:pPr lvl="1"/>
            <a:r>
              <a:rPr lang="en-US" dirty="0" smtClean="0"/>
              <a:t>Atoms can be physically mixed or chemically combined to form compounds.</a:t>
            </a:r>
          </a:p>
          <a:p>
            <a:pPr lvl="1"/>
            <a:r>
              <a:rPr lang="en-US" dirty="0" smtClean="0"/>
              <a:t>Chemical reactions occur when atoms are separated, joined, or rearranged. Atoms of one element can’t change into atoms of another element.</a:t>
            </a:r>
          </a:p>
          <a:p>
            <a:endParaRPr lang="en-US" dirty="0"/>
          </a:p>
        </p:txBody>
      </p:sp>
      <p:sp>
        <p:nvSpPr>
          <p:cNvPr id="39938" name="AutoShape 2" descr="Image result for john dalt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0" name="AutoShape 4" descr="Image result for john dalt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9942" name="Picture 6" descr="John Dal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04800"/>
            <a:ext cx="3302000" cy="19812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chem.uiuc.edu/clcwebsite/graphics/cathwlines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4" y="4114800"/>
            <a:ext cx="3857625" cy="25431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Thomson—Cathode Ray Tube- Electrons</a:t>
            </a:r>
            <a:br>
              <a:rPr lang="en-US" dirty="0" smtClean="0"/>
            </a:br>
            <a:r>
              <a:rPr lang="en-US" sz="1300" b="1" u="sng" dirty="0" smtClean="0">
                <a:hlinkClick r:id="rId3"/>
              </a:rPr>
              <a:t>http://www.youtube.com/watch?v=7m7ja2AGc6g</a:t>
            </a:r>
            <a:r>
              <a:rPr lang="en-US" sz="1300" b="1" u="sng" dirty="0" smtClean="0"/>
              <a:t>   </a:t>
            </a:r>
            <a:br>
              <a:rPr lang="en-US" sz="1300" b="1" u="sng" dirty="0" smtClean="0"/>
            </a:br>
            <a:r>
              <a:rPr lang="en-US" sz="1300" b="1" u="sng" dirty="0" smtClean="0">
                <a:hlinkClick r:id="rId4"/>
              </a:rPr>
              <a:t>https://www.youtube.com/watch?v=XU8nMKkzbT8</a:t>
            </a:r>
            <a:r>
              <a:rPr lang="en-US" sz="1300" b="1" u="sng" dirty="0" smtClean="0"/>
              <a:t> </a:t>
            </a:r>
            <a:endParaRPr lang="en-US" sz="13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Sir Williams Crookes discovered the cathode ray tube. </a:t>
            </a:r>
            <a:r>
              <a:rPr lang="en-US" dirty="0" smtClean="0"/>
              <a:t>It is a tube with a positive and negative end, metal pieces, connected to a battery.</a:t>
            </a:r>
          </a:p>
          <a:p>
            <a:r>
              <a:rPr lang="en-US" dirty="0" smtClean="0"/>
              <a:t>As electricity strikes metal a beam travels through the tube and glows on a zinc screen.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/>
              <a:t>A</a:t>
            </a:r>
            <a:r>
              <a:rPr lang="en-US" dirty="0" smtClean="0"/>
              <a:t> POSITIVE plate attracted the beam= particles are NEGATIVE  </a:t>
            </a:r>
            <a:r>
              <a:rPr lang="en-US" b="1" dirty="0"/>
              <a:t>(Opposites attract)</a:t>
            </a:r>
          </a:p>
          <a:p>
            <a:r>
              <a:rPr lang="en-US" dirty="0" smtClean="0"/>
              <a:t>The particles are 1000 times </a:t>
            </a:r>
          </a:p>
          <a:p>
            <a:pPr marL="0" indent="0">
              <a:buNone/>
            </a:pPr>
            <a:r>
              <a:rPr lang="en-US" dirty="0" smtClean="0"/>
              <a:t>lighter than Hydrogen</a:t>
            </a:r>
          </a:p>
          <a:p>
            <a:pPr lvl="1"/>
            <a:r>
              <a:rPr lang="en-US" b="1" dirty="0" smtClean="0"/>
              <a:t>NAMED= ELECTRONS</a:t>
            </a:r>
            <a:r>
              <a:rPr lang="en-US" dirty="0" smtClean="0"/>
              <a:t> </a:t>
            </a:r>
            <a:endParaRPr lang="en-US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Millikan- Oil Drop Experiment- Mass to Charge ratio of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05800" cy="4419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Gravity and Electricity are used to determine the mass and charge of electrons</a:t>
            </a:r>
          </a:p>
          <a:p>
            <a:r>
              <a:rPr lang="en-US" dirty="0" smtClean="0"/>
              <a:t>Gravity causes the drops to fall</a:t>
            </a:r>
          </a:p>
          <a:p>
            <a:r>
              <a:rPr lang="en-US" dirty="0" smtClean="0"/>
              <a:t>Electricity (voltage) causes 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drops to rise</a:t>
            </a:r>
          </a:p>
          <a:p>
            <a:r>
              <a:rPr lang="en-US" dirty="0" smtClean="0"/>
              <a:t>When gravity=electrical 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harge the drops float.</a:t>
            </a:r>
          </a:p>
          <a:p>
            <a:r>
              <a:rPr lang="en-US" dirty="0" smtClean="0"/>
              <a:t>Mass of drops and voltage </a:t>
            </a:r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equired for floating drops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re used to find the ratio.</a:t>
            </a:r>
          </a:p>
          <a:p>
            <a:endParaRPr lang="en-US" dirty="0"/>
          </a:p>
        </p:txBody>
      </p:sp>
      <p:pic>
        <p:nvPicPr>
          <p:cNvPr id="23554" name="Picture 2" descr="http://images.tutorvista.com/cms/images/95/millikan-oil-drop-apparatus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1183" y="2743200"/>
            <a:ext cx="4572000" cy="43434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laradioactivite.com/en/site/images/ExpRutherford_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657599"/>
            <a:ext cx="4762500" cy="32004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Rutherford- </a:t>
            </a:r>
            <a:r>
              <a:rPr lang="en-US" dirty="0" smtClean="0">
                <a:solidFill>
                  <a:srgbClr val="FF0000"/>
                </a:solidFill>
              </a:rPr>
              <a:t>Gold Foil Experiment- </a:t>
            </a:r>
            <a:r>
              <a:rPr lang="en-US" dirty="0" smtClean="0"/>
              <a:t>Nucleus and Empty space</a:t>
            </a:r>
            <a:br>
              <a:rPr lang="en-US" dirty="0" smtClean="0"/>
            </a:br>
            <a:r>
              <a:rPr lang="en-US" sz="1300" u="sng" dirty="0" smtClean="0">
                <a:hlinkClick r:id="rId3"/>
              </a:rPr>
              <a:t>http://www.youtube.com/watch?v=bSEOOMs5VNU</a:t>
            </a:r>
            <a:endParaRPr lang="en-US" sz="13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534400" cy="4876800"/>
          </a:xfrm>
        </p:spPr>
        <p:txBody>
          <a:bodyPr/>
          <a:lstStyle/>
          <a:p>
            <a:r>
              <a:rPr lang="en-US" dirty="0" smtClean="0"/>
              <a:t>Shot </a:t>
            </a:r>
            <a:r>
              <a:rPr lang="en-US" dirty="0" smtClean="0">
                <a:solidFill>
                  <a:srgbClr val="FF0000"/>
                </a:solidFill>
              </a:rPr>
              <a:t>alpha (+) particles </a:t>
            </a:r>
            <a:r>
              <a:rPr lang="en-US" dirty="0" smtClean="0"/>
              <a:t>(from Radium) at a piece of </a:t>
            </a:r>
            <a:r>
              <a:rPr lang="en-US" dirty="0" smtClean="0">
                <a:solidFill>
                  <a:srgbClr val="FF0000"/>
                </a:solidFill>
              </a:rPr>
              <a:t>gold foil </a:t>
            </a:r>
            <a:r>
              <a:rPr lang="en-US" dirty="0" smtClean="0"/>
              <a:t>(made of atoms). </a:t>
            </a:r>
          </a:p>
          <a:p>
            <a:r>
              <a:rPr lang="en-US" dirty="0" smtClean="0"/>
              <a:t>Most went straight through= </a:t>
            </a:r>
            <a:r>
              <a:rPr lang="en-US" dirty="0" smtClean="0">
                <a:solidFill>
                  <a:srgbClr val="FF0000"/>
                </a:solidFill>
              </a:rPr>
              <a:t>most of an atom is empty space</a:t>
            </a:r>
          </a:p>
          <a:p>
            <a:r>
              <a:rPr lang="en-US" dirty="0" smtClean="0"/>
              <a:t>Some bounced back= hit a positive part (like charges repel)= </a:t>
            </a:r>
            <a:r>
              <a:rPr lang="en-US" b="1" dirty="0" smtClean="0">
                <a:solidFill>
                  <a:srgbClr val="FF0000"/>
                </a:solidFill>
              </a:rPr>
              <a:t>NUCLEUS</a:t>
            </a:r>
          </a:p>
          <a:p>
            <a:r>
              <a:rPr lang="en-US" dirty="0" smtClean="0"/>
              <a:t>He could see they went straight through because </a:t>
            </a:r>
            <a:r>
              <a:rPr lang="en-US" dirty="0" smtClean="0">
                <a:solidFill>
                  <a:srgbClr val="FF0000"/>
                </a:solidFill>
              </a:rPr>
              <a:t>they hit a zinc </a:t>
            </a:r>
            <a:r>
              <a:rPr lang="en-US" dirty="0" smtClean="0"/>
              <a:t>sulfide screen that glowed when stuck by </a:t>
            </a:r>
            <a:r>
              <a:rPr lang="en-US" dirty="0" smtClean="0">
                <a:solidFill>
                  <a:srgbClr val="FF0000"/>
                </a:solidFill>
              </a:rPr>
              <a:t>charged particles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discoveries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Rutherford </a:t>
            </a:r>
            <a:r>
              <a:rPr lang="en-US" sz="3600" dirty="0" smtClean="0"/>
              <a:t>went on to discover </a:t>
            </a:r>
            <a:r>
              <a:rPr lang="en-US" sz="3600" dirty="0" smtClean="0">
                <a:solidFill>
                  <a:srgbClr val="FF0000"/>
                </a:solidFill>
              </a:rPr>
              <a:t>protons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James Chadwick </a:t>
            </a:r>
            <a:r>
              <a:rPr lang="en-US" sz="3600" dirty="0" smtClean="0"/>
              <a:t>(a student of Rutherford’s) discovered </a:t>
            </a:r>
            <a:r>
              <a:rPr lang="en-US" sz="3600" dirty="0" smtClean="0">
                <a:solidFill>
                  <a:srgbClr val="FF0000"/>
                </a:solidFill>
              </a:rPr>
              <a:t>neutrons  </a:t>
            </a:r>
            <a:r>
              <a:rPr lang="en-US" sz="3600" dirty="0" smtClean="0"/>
              <a:t>(1891-1974)</a:t>
            </a:r>
            <a:endParaRPr lang="en-US" sz="3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47021269"/>
              </p:ext>
            </p:extLst>
          </p:nvPr>
        </p:nvGraphicFramePr>
        <p:xfrm>
          <a:off x="228600" y="1447800"/>
          <a:ext cx="86868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944568"/>
                <a:gridCol w="1530152"/>
                <a:gridCol w="1737360"/>
              </a:tblGrid>
              <a:tr h="12382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Particle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Symbol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Location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Charge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Relative</a:t>
                      </a:r>
                      <a:r>
                        <a:rPr lang="en-US" sz="3200" baseline="0" dirty="0" smtClean="0"/>
                        <a:t> mass</a:t>
                      </a:r>
                      <a:endParaRPr lang="en-US" sz="3200" dirty="0"/>
                    </a:p>
                  </a:txBody>
                  <a:tcPr/>
                </a:tc>
              </a:tr>
              <a:tr h="12382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Proton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</a:t>
                      </a:r>
                      <a:r>
                        <a:rPr lang="en-US" sz="3200" baseline="30000" dirty="0" smtClean="0"/>
                        <a:t>+</a:t>
                      </a:r>
                      <a:endParaRPr lang="en-US" sz="3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Nucleus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+1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</a:t>
                      </a:r>
                      <a:r>
                        <a:rPr lang="en-US" sz="3200" dirty="0" err="1" smtClean="0"/>
                        <a:t>amu</a:t>
                      </a:r>
                      <a:endParaRPr lang="en-US" sz="3200" dirty="0"/>
                    </a:p>
                  </a:txBody>
                  <a:tcPr/>
                </a:tc>
              </a:tr>
              <a:tr h="12382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Neutron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</a:t>
                      </a:r>
                      <a:r>
                        <a:rPr lang="en-US" sz="3200" baseline="30000" dirty="0" smtClean="0"/>
                        <a:t>0</a:t>
                      </a:r>
                      <a:endParaRPr lang="en-US" sz="3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Nucleus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 </a:t>
                      </a:r>
                      <a:r>
                        <a:rPr lang="en-US" sz="3200" dirty="0" err="1" smtClean="0"/>
                        <a:t>amu</a:t>
                      </a:r>
                      <a:endParaRPr lang="en-US" sz="3200" dirty="0"/>
                    </a:p>
                  </a:txBody>
                  <a:tcPr/>
                </a:tc>
              </a:tr>
              <a:tr h="12382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Electron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</a:t>
                      </a:r>
                      <a:r>
                        <a:rPr lang="en-US" sz="3200" baseline="30000" dirty="0" smtClean="0"/>
                        <a:t>-</a:t>
                      </a:r>
                      <a:endParaRPr lang="en-US" sz="3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/>
                        <a:t>Orbitals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1/1840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3200" baseline="0" dirty="0" err="1" smtClean="0"/>
                        <a:t>amu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5253</TotalTime>
  <Words>733</Words>
  <Application>Microsoft Office PowerPoint</Application>
  <PresentationFormat>On-screen Show (4:3)</PresentationFormat>
  <Paragraphs>150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Franklin Gothic Book</vt:lpstr>
      <vt:lpstr>Perpetua</vt:lpstr>
      <vt:lpstr>Wingdings</vt:lpstr>
      <vt:lpstr>Wingdings 2</vt:lpstr>
      <vt:lpstr>Equity</vt:lpstr>
      <vt:lpstr>LT1: Atomic Structure NOTES</vt:lpstr>
      <vt:lpstr>Democritus Contributions (460-370BC)</vt:lpstr>
      <vt:lpstr>Aristotle contributions  (384-322 BC)</vt:lpstr>
      <vt:lpstr>Dalton’s Atomic  Theory (1766-1844)</vt:lpstr>
      <vt:lpstr>Thomson—Cathode Ray Tube- Electrons http://www.youtube.com/watch?v=7m7ja2AGc6g    https://www.youtube.com/watch?v=XU8nMKkzbT8 </vt:lpstr>
      <vt:lpstr>Millikan- Oil Drop Experiment- Mass to Charge ratio of electrons</vt:lpstr>
      <vt:lpstr>Rutherford- Gold Foil Experiment- Nucleus and Empty space http://www.youtube.com/watch?v=bSEOOMs5VNU</vt:lpstr>
      <vt:lpstr>Additional discoveries</vt:lpstr>
      <vt:lpstr>PowerPoint Presentation</vt:lpstr>
      <vt:lpstr>          Predict what each subatomic particle will be responsible for in the formation of matter. </vt:lpstr>
      <vt:lpstr>Draw a Timeline with the Scientists, experiment used, discovery and year</vt:lpstr>
      <vt:lpstr>Part 2 Atomic Structure</vt:lpstr>
      <vt:lpstr>Why are elements different when they are made of the same particles?</vt:lpstr>
      <vt:lpstr>Practice</vt:lpstr>
      <vt:lpstr>More Practice</vt:lpstr>
      <vt:lpstr>Atoms can differ but still have the same identity</vt:lpstr>
      <vt:lpstr>Ions</vt:lpstr>
      <vt:lpstr>Interpreting a chemical symbol</vt:lpstr>
      <vt:lpstr>Practice</vt:lpstr>
      <vt:lpstr>Atomic Mass (Mass #) vs. Average Atomic Mass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LT1: Atomic Structure NOTES</dc:title>
  <dc:creator>rsalyer</dc:creator>
  <cp:lastModifiedBy>Salyer, Rachel</cp:lastModifiedBy>
  <cp:revision>35</cp:revision>
  <dcterms:created xsi:type="dcterms:W3CDTF">2015-09-29T12:48:59Z</dcterms:created>
  <dcterms:modified xsi:type="dcterms:W3CDTF">2019-10-16T18:48:51Z</dcterms:modified>
</cp:coreProperties>
</file>