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7" r:id="rId3"/>
    <p:sldId id="278" r:id="rId4"/>
    <p:sldId id="266" r:id="rId5"/>
    <p:sldId id="257" r:id="rId6"/>
    <p:sldId id="258" r:id="rId7"/>
    <p:sldId id="259" r:id="rId8"/>
    <p:sldId id="260" r:id="rId9"/>
    <p:sldId id="264" r:id="rId10"/>
    <p:sldId id="265" r:id="rId11"/>
    <p:sldId id="275" r:id="rId12"/>
    <p:sldId id="261" r:id="rId13"/>
    <p:sldId id="276" r:id="rId14"/>
    <p:sldId id="262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B66701-5ABD-47EB-91E0-E4141DF8398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4C50DA-5D92-43A8-B5FB-42AFAE06D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23964D-2D2C-4274-BDEB-74B3D942C3D1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AE71D6-F814-4589-AF7D-1D7BF76C5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E71D6-F814-4589-AF7D-1D7BF76C56B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30A1C2-F0A4-4BA3-B75E-5863928F41B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E331D4-F931-4DA2-B980-6E4975332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A1C2-F0A4-4BA3-B75E-5863928F41B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31D4-F931-4DA2-B980-6E4975332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A1C2-F0A4-4BA3-B75E-5863928F41B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31D4-F931-4DA2-B980-6E4975332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30A1C2-F0A4-4BA3-B75E-5863928F41B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E331D4-F931-4DA2-B980-6E4975332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30A1C2-F0A4-4BA3-B75E-5863928F41B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E331D4-F931-4DA2-B980-6E4975332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A1C2-F0A4-4BA3-B75E-5863928F41B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31D4-F931-4DA2-B980-6E4975332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A1C2-F0A4-4BA3-B75E-5863928F41B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31D4-F931-4DA2-B980-6E4975332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30A1C2-F0A4-4BA3-B75E-5863928F41B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E331D4-F931-4DA2-B980-6E4975332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A1C2-F0A4-4BA3-B75E-5863928F41B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31D4-F931-4DA2-B980-6E4975332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30A1C2-F0A4-4BA3-B75E-5863928F41B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E331D4-F931-4DA2-B980-6E4975332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30A1C2-F0A4-4BA3-B75E-5863928F41B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E331D4-F931-4DA2-B980-6E4975332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30A1C2-F0A4-4BA3-B75E-5863928F41B2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E331D4-F931-4DA2-B980-6E4975332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isfun.com/data/bar-graph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and Data Reliability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Write on the back of the LT2 NOTES sheet with Scientific Method information OR on a sheet of paper.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Graphs</a:t>
            </a:r>
            <a:r>
              <a:rPr lang="en-US" dirty="0" smtClean="0"/>
              <a:t> are created in </a:t>
            </a:r>
            <a:r>
              <a:rPr lang="en-US" dirty="0" smtClean="0">
                <a:solidFill>
                  <a:srgbClr val="FF0000"/>
                </a:solidFill>
              </a:rPr>
              <a:t>Excel or Google sheets.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hand drawn use </a:t>
            </a:r>
            <a:r>
              <a:rPr lang="en-US" dirty="0" smtClean="0">
                <a:solidFill>
                  <a:srgbClr val="FF0000"/>
                </a:solidFill>
              </a:rPr>
              <a:t>Graph paper </a:t>
            </a:r>
            <a:r>
              <a:rPr lang="en-US" dirty="0" smtClean="0"/>
              <a:t>and format to </a:t>
            </a:r>
            <a:r>
              <a:rPr lang="en-US" dirty="0" smtClean="0">
                <a:solidFill>
                  <a:srgbClr val="FF0000"/>
                </a:solidFill>
              </a:rPr>
              <a:t>fit page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Claim: </a:t>
            </a:r>
            <a:r>
              <a:rPr lang="en-US" dirty="0" smtClean="0"/>
              <a:t>The hypothesis was supported/rejected by the data.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Evidence</a:t>
            </a:r>
            <a:r>
              <a:rPr lang="en-US" dirty="0" smtClean="0"/>
              <a:t> (2-3): Compare DATA (the numbers!!)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Reasoning: </a:t>
            </a:r>
            <a:r>
              <a:rPr lang="en-US" dirty="0" smtClean="0"/>
              <a:t>Why did the data come out this way?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n-US" sz="2400" dirty="0" smtClean="0"/>
              <a:t>Relate it back to the claim.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Conclusion--Data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there </a:t>
            </a:r>
            <a:r>
              <a:rPr lang="en-US" dirty="0" smtClean="0">
                <a:solidFill>
                  <a:srgbClr val="FF0000"/>
                </a:solidFill>
              </a:rPr>
              <a:t>outliers </a:t>
            </a:r>
            <a:r>
              <a:rPr lang="en-US" dirty="0" smtClean="0"/>
              <a:t>in the data?</a:t>
            </a:r>
          </a:p>
          <a:p>
            <a:r>
              <a:rPr lang="en-US" dirty="0" smtClean="0"/>
              <a:t>Do the </a:t>
            </a:r>
            <a:r>
              <a:rPr lang="en-US" dirty="0" smtClean="0">
                <a:solidFill>
                  <a:srgbClr val="FF0000"/>
                </a:solidFill>
              </a:rPr>
              <a:t>outliers skew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average</a:t>
            </a:r>
            <a:r>
              <a:rPr lang="en-US" dirty="0" smtClean="0"/>
              <a:t>? How?</a:t>
            </a:r>
          </a:p>
          <a:p>
            <a:r>
              <a:rPr lang="en-US" dirty="0" smtClean="0"/>
              <a:t>Are all data </a:t>
            </a:r>
            <a:r>
              <a:rPr lang="en-US" dirty="0" smtClean="0">
                <a:solidFill>
                  <a:srgbClr val="FF0000"/>
                </a:solidFill>
              </a:rPr>
              <a:t>consistent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it close to the </a:t>
            </a:r>
            <a:r>
              <a:rPr lang="en-US" dirty="0" smtClean="0">
                <a:solidFill>
                  <a:srgbClr val="FF0000"/>
                </a:solidFill>
              </a:rPr>
              <a:t>accepted value </a:t>
            </a:r>
            <a:r>
              <a:rPr lang="en-US" dirty="0" smtClean="0"/>
              <a:t>(if known)?</a:t>
            </a:r>
          </a:p>
          <a:p>
            <a:r>
              <a:rPr lang="en-US" dirty="0" smtClean="0"/>
              <a:t>Is there </a:t>
            </a:r>
            <a:r>
              <a:rPr lang="en-US" dirty="0" smtClean="0">
                <a:solidFill>
                  <a:srgbClr val="FF0000"/>
                </a:solidFill>
              </a:rPr>
              <a:t>enough data </a:t>
            </a:r>
            <a:r>
              <a:rPr lang="en-US" dirty="0" smtClean="0"/>
              <a:t>to ensure reliability?</a:t>
            </a:r>
            <a:endParaRPr lang="en-US" dirty="0"/>
          </a:p>
        </p:txBody>
      </p:sp>
      <p:pic>
        <p:nvPicPr>
          <p:cNvPr id="17410" name="Picture 2" descr="https://explorable.com/images/validity-and-reliabil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419600"/>
            <a:ext cx="4714875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Examples of data sets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3657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Trial 1: 68s</a:t>
            </a:r>
          </a:p>
          <a:p>
            <a:r>
              <a:rPr lang="en-US" dirty="0" smtClean="0"/>
              <a:t>Trial 2: 72s</a:t>
            </a:r>
          </a:p>
          <a:p>
            <a:r>
              <a:rPr lang="en-US" dirty="0" smtClean="0"/>
              <a:t>Trial 3: 67s</a:t>
            </a:r>
          </a:p>
          <a:p>
            <a:r>
              <a:rPr lang="en-US" dirty="0" smtClean="0"/>
              <a:t>Trial 4: 71s</a:t>
            </a:r>
          </a:p>
          <a:p>
            <a:r>
              <a:rPr lang="en-US" dirty="0" smtClean="0"/>
              <a:t>Trial 5: 90s</a:t>
            </a:r>
          </a:p>
          <a:p>
            <a:r>
              <a:rPr lang="en-US" dirty="0" smtClean="0"/>
              <a:t>Average: 73.2s</a:t>
            </a:r>
          </a:p>
          <a:p>
            <a:r>
              <a:rPr lang="en-US" dirty="0" smtClean="0"/>
              <a:t>Are the data </a:t>
            </a:r>
            <a:r>
              <a:rPr lang="en-US" dirty="0" smtClean="0">
                <a:solidFill>
                  <a:srgbClr val="FF0000"/>
                </a:solidFill>
              </a:rPr>
              <a:t>consistent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Is/are there </a:t>
            </a:r>
            <a:r>
              <a:rPr lang="en-US" dirty="0" smtClean="0">
                <a:solidFill>
                  <a:srgbClr val="FF0000"/>
                </a:solidFill>
              </a:rPr>
              <a:t>outliers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Does it </a:t>
            </a:r>
            <a:r>
              <a:rPr lang="en-US" dirty="0" smtClean="0">
                <a:solidFill>
                  <a:srgbClr val="FF0000"/>
                </a:solidFill>
              </a:rPr>
              <a:t>skew</a:t>
            </a:r>
            <a:r>
              <a:rPr lang="en-US" dirty="0" smtClean="0"/>
              <a:t> the average in a way that makes the </a:t>
            </a:r>
            <a:r>
              <a:rPr lang="en-US" dirty="0" smtClean="0">
                <a:solidFill>
                  <a:srgbClr val="FF0000"/>
                </a:solidFill>
              </a:rPr>
              <a:t>data invalid </a:t>
            </a:r>
            <a:r>
              <a:rPr lang="en-US" dirty="0" smtClean="0"/>
              <a:t>or unreliable?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70248" y="838200"/>
            <a:ext cx="3657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Trial 1: 103 C</a:t>
            </a:r>
          </a:p>
          <a:p>
            <a:r>
              <a:rPr lang="en-US" dirty="0" smtClean="0"/>
              <a:t>Trial 2: 115 C</a:t>
            </a:r>
          </a:p>
          <a:p>
            <a:r>
              <a:rPr lang="en-US" dirty="0" smtClean="0"/>
              <a:t>Trial 3: 80 C</a:t>
            </a:r>
          </a:p>
          <a:p>
            <a:r>
              <a:rPr lang="en-US" dirty="0" smtClean="0"/>
              <a:t>Trial 4: 70 C</a:t>
            </a:r>
          </a:p>
          <a:p>
            <a:r>
              <a:rPr lang="en-US" dirty="0" smtClean="0"/>
              <a:t>Trial 5: 90 C</a:t>
            </a:r>
          </a:p>
          <a:p>
            <a:r>
              <a:rPr lang="en-US" dirty="0" smtClean="0"/>
              <a:t>Average: 91.6 C</a:t>
            </a:r>
          </a:p>
          <a:p>
            <a:r>
              <a:rPr lang="en-US" dirty="0" smtClean="0"/>
              <a:t>Are the data </a:t>
            </a:r>
            <a:r>
              <a:rPr lang="en-US" dirty="0" smtClean="0">
                <a:solidFill>
                  <a:srgbClr val="FF0000"/>
                </a:solidFill>
              </a:rPr>
              <a:t>consistent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Is/are there </a:t>
            </a:r>
            <a:r>
              <a:rPr lang="en-US" dirty="0" smtClean="0">
                <a:solidFill>
                  <a:srgbClr val="FF0000"/>
                </a:solidFill>
              </a:rPr>
              <a:t>outliers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the </a:t>
            </a:r>
            <a:r>
              <a:rPr lang="en-US" dirty="0" smtClean="0">
                <a:solidFill>
                  <a:srgbClr val="FF0000"/>
                </a:solidFill>
              </a:rPr>
              <a:t>data invalid </a:t>
            </a:r>
            <a:r>
              <a:rPr lang="en-US" dirty="0" smtClean="0"/>
              <a:t>or unreliable?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Conclusion--Validity of Data- </a:t>
            </a:r>
            <a:r>
              <a:rPr lang="en-US" dirty="0" smtClean="0">
                <a:solidFill>
                  <a:srgbClr val="FF0000"/>
                </a:solidFill>
              </a:rPr>
              <a:t>How do you increase support for your claim?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Increase sample size</a:t>
            </a:r>
          </a:p>
          <a:p>
            <a:r>
              <a:rPr lang="en-US" dirty="0" smtClean="0"/>
              <a:t>Increase number of tests/trials</a:t>
            </a:r>
          </a:p>
          <a:p>
            <a:r>
              <a:rPr lang="en-US" dirty="0" smtClean="0"/>
              <a:t>Have someone else follow your procedures to see if their results support yours.</a:t>
            </a:r>
          </a:p>
          <a:p>
            <a:r>
              <a:rPr lang="en-US" dirty="0" smtClean="0"/>
              <a:t>Control more factors</a:t>
            </a:r>
          </a:p>
          <a:p>
            <a:r>
              <a:rPr lang="en-US" dirty="0" smtClean="0"/>
              <a:t>Throw out the outlier data point that skew the average</a:t>
            </a:r>
          </a:p>
          <a:p>
            <a:r>
              <a:rPr lang="en-US" dirty="0" smtClean="0"/>
              <a:t>Any others….?????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 of </a:t>
            </a:r>
            <a:r>
              <a:rPr lang="en-US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286000"/>
            <a:ext cx="4643438" cy="418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 of </a:t>
            </a:r>
            <a:r>
              <a:rPr lang="en-US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Bar or Pie if changed to percentages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86000"/>
            <a:ext cx="595101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 of </a:t>
            </a:r>
            <a:r>
              <a:rPr lang="en-US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395" y="1981200"/>
            <a:ext cx="864260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 of </a:t>
            </a:r>
            <a:r>
              <a:rPr lang="en-US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09800"/>
            <a:ext cx="7764126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 of </a:t>
            </a:r>
            <a:r>
              <a:rPr lang="en-US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362200"/>
            <a:ext cx="4968596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writing usually consists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problem</a:t>
            </a:r>
          </a:p>
          <a:p>
            <a:r>
              <a:rPr lang="en-US" dirty="0" smtClean="0"/>
              <a:t>A hypothesis</a:t>
            </a:r>
          </a:p>
          <a:p>
            <a:r>
              <a:rPr lang="en-US" dirty="0" smtClean="0"/>
              <a:t>Materials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type of </a:t>
            </a:r>
            <a:r>
              <a:rPr lang="en-US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 should you use?</a:t>
            </a:r>
            <a:endParaRPr lang="en-US" dirty="0"/>
          </a:p>
        </p:txBody>
      </p:sp>
      <p:pic>
        <p:nvPicPr>
          <p:cNvPr id="6146" name="Picture 2" descr="http://www.polymath-software.com/PolymathHelp/tbl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00200"/>
            <a:ext cx="5646821" cy="4876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1905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LINE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Materials and methods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Bulleted list of ALL the tools used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Numbered</a:t>
            </a:r>
          </a:p>
          <a:p>
            <a:pPr lvl="1"/>
            <a:r>
              <a:rPr lang="en-US" dirty="0" smtClean="0"/>
              <a:t>Step by step instructions of completing the investigation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600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Results section :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includes a </a:t>
            </a:r>
            <a:r>
              <a:rPr lang="en-US" sz="2800" dirty="0" smtClean="0">
                <a:solidFill>
                  <a:srgbClr val="FF0000"/>
                </a:solidFill>
              </a:rPr>
              <a:t>data table </a:t>
            </a:r>
            <a:r>
              <a:rPr lang="en-US" sz="2800" dirty="0" smtClean="0"/>
              <a:t>and usually a </a:t>
            </a:r>
            <a:r>
              <a:rPr lang="en-US" sz="2800" dirty="0" smtClean="0">
                <a:solidFill>
                  <a:srgbClr val="FF0000"/>
                </a:solidFill>
              </a:rPr>
              <a:t>graph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 descr="http://www.djb.co.uk/Graphics/Screenshots/SDH%20ScreenShots/Line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37497"/>
            <a:ext cx="7229475" cy="5220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Types of graphs: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BAR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Comparing data sets for discriminate values</a:t>
            </a:r>
          </a:p>
          <a:p>
            <a:r>
              <a:rPr lang="en-US" dirty="0" smtClean="0"/>
              <a:t>Comparing categories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1506" name="Picture 2" descr="http://intermath.coe.uga.edu/dictnary/images/stats/tvba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3762375" cy="2809876"/>
          </a:xfrm>
          <a:prstGeom prst="rect">
            <a:avLst/>
          </a:prstGeom>
          <a:noFill/>
        </p:spPr>
      </p:pic>
      <p:pic>
        <p:nvPicPr>
          <p:cNvPr id="21508" name="Picture 4" descr="http://www.mathgoodies.com/lessons/graphs/images/bar_graph_exampl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914650"/>
            <a:ext cx="5181600" cy="39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PIE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to compare the parts of a whole OR percentages</a:t>
            </a:r>
            <a:endParaRPr lang="en-US" dirty="0"/>
          </a:p>
        </p:txBody>
      </p:sp>
      <p:pic>
        <p:nvPicPr>
          <p:cNvPr id="20482" name="Picture 2" descr="http://www.mathsisfun.com/definitions/images/pie-char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76600"/>
            <a:ext cx="3468482" cy="2667000"/>
          </a:xfrm>
          <a:prstGeom prst="rect">
            <a:avLst/>
          </a:prstGeom>
          <a:noFill/>
        </p:spPr>
      </p:pic>
      <p:pic>
        <p:nvPicPr>
          <p:cNvPr id="20484" name="Picture 4" descr="http://www.amathsdictionaryforkids.com/qr/pimages/pieGraph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209800"/>
            <a:ext cx="344129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LINE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Represent data that correlates over a variable (often time)</a:t>
            </a:r>
          </a:p>
          <a:p>
            <a:r>
              <a:rPr lang="en-US" dirty="0" smtClean="0"/>
              <a:t>Shows a positive or negative correlation/trend</a:t>
            </a:r>
            <a:endParaRPr lang="en-US" dirty="0"/>
          </a:p>
        </p:txBody>
      </p:sp>
      <p:pic>
        <p:nvPicPr>
          <p:cNvPr id="19458" name="Picture 2" descr="http://www.studyzone.org/testprep/math4/d/linegr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581400"/>
            <a:ext cx="3800475" cy="2838450"/>
          </a:xfrm>
          <a:prstGeom prst="rect">
            <a:avLst/>
          </a:prstGeom>
          <a:noFill/>
        </p:spPr>
      </p:pic>
      <p:pic>
        <p:nvPicPr>
          <p:cNvPr id="19460" name="Picture 4" descr="http://www.studyzone.org/testprep/math4/d/linegr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429000"/>
            <a:ext cx="3857625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Histogram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similar to a </a:t>
            </a:r>
            <a:r>
              <a:rPr lang="en-US" dirty="0" smtClean="0">
                <a:hlinkClick r:id="rId3"/>
              </a:rPr>
              <a:t>Bar Chart</a:t>
            </a:r>
            <a:r>
              <a:rPr lang="en-US" dirty="0" smtClean="0"/>
              <a:t>, but a histogram groups numbers into </a:t>
            </a:r>
            <a:r>
              <a:rPr lang="en-US" b="1" dirty="0" smtClean="0"/>
              <a:t>ranges</a:t>
            </a:r>
            <a:endParaRPr lang="en-US" dirty="0"/>
          </a:p>
        </p:txBody>
      </p:sp>
      <p:pic>
        <p:nvPicPr>
          <p:cNvPr id="18434" name="Picture 2" descr="https://banderson02.files.wordpress.com/2014/05/histogram_of_height_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895600"/>
            <a:ext cx="54864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Data Tables </a:t>
            </a:r>
            <a:r>
              <a:rPr lang="en-US" dirty="0" smtClean="0"/>
              <a:t>are created in </a:t>
            </a:r>
            <a:r>
              <a:rPr lang="en-US" dirty="0" smtClean="0">
                <a:solidFill>
                  <a:srgbClr val="FF0000"/>
                </a:solidFill>
              </a:rPr>
              <a:t>WORD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hand drawn use a </a:t>
            </a:r>
            <a:r>
              <a:rPr lang="en-US" dirty="0" smtClean="0">
                <a:solidFill>
                  <a:srgbClr val="FF0000"/>
                </a:solidFill>
              </a:rPr>
              <a:t>ruler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include labels and UNITS of measurement.</a:t>
            </a:r>
          </a:p>
          <a:p>
            <a:pPr lvl="1"/>
            <a:r>
              <a:rPr lang="en-US" dirty="0" smtClean="0"/>
              <a:t>Ex.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2590800"/>
          <a:ext cx="48006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993"/>
                <a:gridCol w="1048407"/>
                <a:gridCol w="1600200"/>
              </a:tblGrid>
              <a:tr h="88900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Speed (m/s)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($)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3787</TotalTime>
  <Words>475</Words>
  <Application>Microsoft Office PowerPoint</Application>
  <PresentationFormat>On-screen Show (4:3)</PresentationFormat>
  <Paragraphs>106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Graphing and Data Reliability</vt:lpstr>
      <vt:lpstr>Lab writing usually consists of…</vt:lpstr>
      <vt:lpstr>Materials and methods</vt:lpstr>
      <vt:lpstr>The Results section :  includes a data table and usually a graph.</vt:lpstr>
      <vt:lpstr>Types of graphs: BAR</vt:lpstr>
      <vt:lpstr>PIE</vt:lpstr>
      <vt:lpstr>LINE</vt:lpstr>
      <vt:lpstr>Histogram</vt:lpstr>
      <vt:lpstr>Data Tables are created in WORD.</vt:lpstr>
      <vt:lpstr>Graphs are created in Excel or Google sheets.</vt:lpstr>
      <vt:lpstr>Analysis--</vt:lpstr>
      <vt:lpstr>Conclusion--Data Reliability</vt:lpstr>
      <vt:lpstr>Examples of data sets</vt:lpstr>
      <vt:lpstr>Conclusion--Validity of Data- How do you increase support for your claim?</vt:lpstr>
      <vt:lpstr>What type of graph should you use?</vt:lpstr>
      <vt:lpstr>What type of graph should you use?</vt:lpstr>
      <vt:lpstr>What type of graph should you use?</vt:lpstr>
      <vt:lpstr>What type of graph should you use?</vt:lpstr>
      <vt:lpstr>What type of graph should you use?</vt:lpstr>
      <vt:lpstr>What type of graph should you use?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and Data Reliability</dc:title>
  <dc:creator>rsalyer</dc:creator>
  <cp:lastModifiedBy>ahouchens</cp:lastModifiedBy>
  <cp:revision>18</cp:revision>
  <dcterms:created xsi:type="dcterms:W3CDTF">2015-08-14T15:21:23Z</dcterms:created>
  <dcterms:modified xsi:type="dcterms:W3CDTF">2018-08-28T12:52:54Z</dcterms:modified>
</cp:coreProperties>
</file>