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8"/>
  </p:handoutMasterIdLst>
  <p:sldIdLst>
    <p:sldId id="256" r:id="rId2"/>
    <p:sldId id="263" r:id="rId3"/>
    <p:sldId id="269" r:id="rId4"/>
    <p:sldId id="264" r:id="rId5"/>
    <p:sldId id="265" r:id="rId6"/>
    <p:sldId id="266" r:id="rId7"/>
    <p:sldId id="270" r:id="rId8"/>
    <p:sldId id="268" r:id="rId9"/>
    <p:sldId id="271" r:id="rId10"/>
    <p:sldId id="259" r:id="rId11"/>
    <p:sldId id="257" r:id="rId12"/>
    <p:sldId id="258" r:id="rId13"/>
    <p:sldId id="260" r:id="rId14"/>
    <p:sldId id="261" r:id="rId15"/>
    <p:sldId id="262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07A00-1862-4198-B0C4-5B7DAC669226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8DA0B-12E1-4C1F-8BD4-1FDA0D501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30AF3B-C259-4BD7-A1B3-35C767C3AA7A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0EE4E3-7E58-4B49-BD92-ABB1D6648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0AF3B-C259-4BD7-A1B3-35C767C3AA7A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EE4E3-7E58-4B49-BD92-ABB1D6648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0AF3B-C259-4BD7-A1B3-35C767C3AA7A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EE4E3-7E58-4B49-BD92-ABB1D6648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0AF3B-C259-4BD7-A1B3-35C767C3AA7A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EE4E3-7E58-4B49-BD92-ABB1D6648F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0AF3B-C259-4BD7-A1B3-35C767C3AA7A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EE4E3-7E58-4B49-BD92-ABB1D6648F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0AF3B-C259-4BD7-A1B3-35C767C3AA7A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EE4E3-7E58-4B49-BD92-ABB1D6648F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0AF3B-C259-4BD7-A1B3-35C767C3AA7A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EE4E3-7E58-4B49-BD92-ABB1D6648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0AF3B-C259-4BD7-A1B3-35C767C3AA7A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EE4E3-7E58-4B49-BD92-ABB1D6648F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0AF3B-C259-4BD7-A1B3-35C767C3AA7A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EE4E3-7E58-4B49-BD92-ABB1D6648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30AF3B-C259-4BD7-A1B3-35C767C3AA7A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EE4E3-7E58-4B49-BD92-ABB1D6648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30AF3B-C259-4BD7-A1B3-35C767C3AA7A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0EE4E3-7E58-4B49-BD92-ABB1D6648F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30AF3B-C259-4BD7-A1B3-35C767C3AA7A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0EE4E3-7E58-4B49-BD92-ABB1D6648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SInI1xHvh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LT4: Reaction Rate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determines how reactive an element is</a:t>
            </a:r>
            <a:r>
              <a:rPr lang="en-US" dirty="0" smtClean="0"/>
              <a:t>?</a:t>
            </a:r>
          </a:p>
          <a:p>
            <a:pPr lvl="1"/>
            <a:r>
              <a:rPr lang="en-US" b="1" dirty="0" smtClean="0"/>
              <a:t>How close the atom is to acquiring a full octet.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 atoms are naturally more reactive than others and the more reactive it is, the faster the reaction will occur.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Reactants</a:t>
            </a:r>
            <a:endParaRPr lang="en-US" dirty="0"/>
          </a:p>
        </p:txBody>
      </p:sp>
      <p:pic>
        <p:nvPicPr>
          <p:cNvPr id="50178" name="Picture 2" descr="http://i.ytimg.com/vi/WzWk-mx_14E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000500"/>
            <a:ext cx="508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more particles </a:t>
            </a:r>
            <a:r>
              <a:rPr lang="en-US" dirty="0" smtClean="0"/>
              <a:t>(higher concentration), the </a:t>
            </a:r>
            <a:r>
              <a:rPr lang="en-US" dirty="0" smtClean="0">
                <a:solidFill>
                  <a:srgbClr val="FF0000"/>
                </a:solidFill>
              </a:rPr>
              <a:t>more collisions, the higher chance of </a:t>
            </a:r>
            <a:r>
              <a:rPr lang="en-US" b="1" u="sng" dirty="0" smtClean="0">
                <a:solidFill>
                  <a:srgbClr val="FF0000"/>
                </a:solidFill>
              </a:rPr>
              <a:t>effective (correct orientation and energy)</a:t>
            </a:r>
            <a:r>
              <a:rPr lang="en-US" dirty="0" smtClean="0">
                <a:solidFill>
                  <a:srgbClr val="FF0000"/>
                </a:solidFill>
              </a:rPr>
              <a:t> collisions, the faster the reaction rate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US" dirty="0"/>
          </a:p>
        </p:txBody>
      </p:sp>
      <p:pic>
        <p:nvPicPr>
          <p:cNvPr id="52226" name="Picture 2" descr="http://blogs.learnquebec.ca/wordpress-mu/etiennef/files/2013/02/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276600"/>
            <a:ext cx="6962775" cy="2314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more surface </a:t>
            </a:r>
            <a:r>
              <a:rPr lang="en-US" dirty="0" smtClean="0"/>
              <a:t>exposed for collisions to occur, the </a:t>
            </a:r>
            <a:r>
              <a:rPr lang="en-US" b="1" dirty="0" smtClean="0">
                <a:solidFill>
                  <a:srgbClr val="FF0000"/>
                </a:solidFill>
              </a:rPr>
              <a:t>more chance of effective collisions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FF0000"/>
                </a:solidFill>
              </a:rPr>
              <a:t>faster the reaction rate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Area</a:t>
            </a:r>
            <a:endParaRPr lang="en-US" dirty="0"/>
          </a:p>
        </p:txBody>
      </p:sp>
      <p:pic>
        <p:nvPicPr>
          <p:cNvPr id="51202" name="Picture 2" descr="http://www.mindset.co.za/resources/0000022558/0000029648/0000029588/image15__10267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200400"/>
            <a:ext cx="4152900" cy="321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higher the temperature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FF0000"/>
                </a:solidFill>
              </a:rPr>
              <a:t>more kinetic energy of the reactants</a:t>
            </a:r>
            <a:r>
              <a:rPr lang="en-US" dirty="0" smtClean="0"/>
              <a:t>, the faster the atoms move, the </a:t>
            </a:r>
            <a:r>
              <a:rPr lang="en-US" dirty="0" smtClean="0">
                <a:solidFill>
                  <a:srgbClr val="FF0000"/>
                </a:solidFill>
              </a:rPr>
              <a:t>more collisions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FF0000"/>
                </a:solidFill>
              </a:rPr>
              <a:t>higher chance of effective collisions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FF0000"/>
                </a:solidFill>
              </a:rPr>
              <a:t>faster the rate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pic>
        <p:nvPicPr>
          <p:cNvPr id="49154" name="Picture 2" descr="http://www.chemactive.com/working2012/images/chemistryimages/rates/tempRa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429000"/>
            <a:ext cx="6096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Catalysts lower activation energy </a:t>
            </a:r>
            <a:r>
              <a:rPr lang="en-US" dirty="0" smtClean="0"/>
              <a:t>thus </a:t>
            </a:r>
            <a:r>
              <a:rPr lang="en-US" dirty="0" smtClean="0">
                <a:solidFill>
                  <a:srgbClr val="FF0000"/>
                </a:solidFill>
              </a:rPr>
              <a:t>speeding up a reaction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Activation Energy is the energy needed to break the bonds of the reactants.</a:t>
            </a:r>
          </a:p>
          <a:p>
            <a:pPr lvl="1"/>
            <a:r>
              <a:rPr lang="en-US" dirty="0" smtClean="0"/>
              <a:t>Enzymes are an example. The create a “shorter path” for reactants to reach products.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Catalysts </a:t>
            </a:r>
            <a:endParaRPr lang="en-US" dirty="0"/>
          </a:p>
        </p:txBody>
      </p:sp>
      <p:pic>
        <p:nvPicPr>
          <p:cNvPr id="48130" name="Picture 2" descr="http://www.chemguide.co.uk/physical/basicrates/catprofi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352800"/>
            <a:ext cx="4333875" cy="3156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Inhibitors slow the reaction down </a:t>
            </a:r>
            <a:r>
              <a:rPr lang="en-US" dirty="0" smtClean="0"/>
              <a:t>by </a:t>
            </a:r>
            <a:r>
              <a:rPr lang="en-US" b="1" dirty="0" smtClean="0"/>
              <a:t>binding on to a catalyst </a:t>
            </a:r>
            <a:r>
              <a:rPr lang="en-US" dirty="0" smtClean="0"/>
              <a:t>thus preventing its function or </a:t>
            </a:r>
            <a:r>
              <a:rPr lang="en-US" b="1" dirty="0" smtClean="0"/>
              <a:t>increase activation energy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Food preservatives are an example.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Inhibitors</a:t>
            </a:r>
            <a:endParaRPr lang="en-US" dirty="0"/>
          </a:p>
        </p:txBody>
      </p:sp>
      <p:pic>
        <p:nvPicPr>
          <p:cNvPr id="47106" name="Picture 2" descr="http://upload.wikimedia.org/wikipedia/commons/thumb/f/fe/Competitive_inhibition.svg/2000px-Competitive_inhibitio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200400"/>
            <a:ext cx="4348074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more movement of the particles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more collisions, the higher chance of </a:t>
            </a:r>
            <a:r>
              <a:rPr lang="en-US" b="1" u="sng" dirty="0" smtClean="0">
                <a:solidFill>
                  <a:srgbClr val="FF0000"/>
                </a:solidFill>
              </a:rPr>
              <a:t>effective (correct orientation and energy)</a:t>
            </a:r>
            <a:r>
              <a:rPr lang="en-US" dirty="0" smtClean="0">
                <a:solidFill>
                  <a:srgbClr val="FF0000"/>
                </a:solidFill>
              </a:rPr>
              <a:t> collisions, the faster the reaction rate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Agitation (stirring)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speed in which reactants turn into products</a:t>
            </a:r>
          </a:p>
          <a:p>
            <a:endParaRPr lang="en-US" dirty="0" smtClean="0"/>
          </a:p>
          <a:p>
            <a:r>
              <a:rPr lang="en-US" b="1" u="sng" dirty="0" smtClean="0"/>
              <a:t>Reaction Rate</a:t>
            </a:r>
            <a:r>
              <a:rPr lang="en-US" u="sng" dirty="0" smtClean="0"/>
              <a:t>= Can be used for either reactant or product concentration</a:t>
            </a:r>
          </a:p>
          <a:p>
            <a:pPr>
              <a:buNone/>
            </a:pPr>
            <a:r>
              <a:rPr lang="en-US" sz="2400" dirty="0" smtClean="0"/>
              <a:t>Formula:  concentration at time 2</a:t>
            </a:r>
            <a:r>
              <a:rPr lang="en-US" sz="2400" b="1" dirty="0" smtClean="0"/>
              <a:t>-</a:t>
            </a:r>
            <a:r>
              <a:rPr lang="en-US" sz="2400" dirty="0" smtClean="0"/>
              <a:t> concentration at time1 </a:t>
            </a:r>
            <a:r>
              <a:rPr lang="en-US" sz="2400" b="1" dirty="0" smtClean="0"/>
              <a:t>DIVIDED BY    </a:t>
            </a:r>
            <a:r>
              <a:rPr lang="en-US" sz="2400" dirty="0" smtClean="0"/>
              <a:t>change in time(t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-t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Example:   </a:t>
            </a:r>
            <a:r>
              <a:rPr lang="en-US" sz="2400" b="1" u="sng" dirty="0" smtClean="0"/>
              <a:t>0.010M-0.000M </a:t>
            </a:r>
            <a:r>
              <a:rPr lang="en-US" sz="2400" b="1" dirty="0" smtClean="0"/>
              <a:t> = 0.0050mol/(L*sec)</a:t>
            </a:r>
            <a:endParaRPr lang="en-US" sz="2400" b="1" u="sng" dirty="0" smtClean="0"/>
          </a:p>
          <a:p>
            <a:pPr>
              <a:buNone/>
            </a:pPr>
            <a:r>
              <a:rPr lang="en-US" sz="2400" b="1" dirty="0" smtClean="0"/>
              <a:t>				2 sec-0 sec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4225" y="5000816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reaction 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399"/>
            <a:ext cx="8432800" cy="6324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Atoms, ions and molecules </a:t>
            </a:r>
            <a:r>
              <a:rPr lang="en-US" b="1" dirty="0" smtClean="0"/>
              <a:t>must collide </a:t>
            </a:r>
            <a:r>
              <a:rPr lang="en-US" dirty="0" smtClean="0"/>
              <a:t>in </a:t>
            </a:r>
          </a:p>
          <a:p>
            <a:pPr>
              <a:buNone/>
            </a:pPr>
            <a:r>
              <a:rPr lang="en-US" dirty="0" smtClean="0"/>
              <a:t>order to react</a:t>
            </a:r>
          </a:p>
          <a:p>
            <a:pPr>
              <a:buNone/>
            </a:pPr>
            <a:r>
              <a:rPr lang="en-US" dirty="0" smtClean="0"/>
              <a:t>Types of collisions:</a:t>
            </a:r>
          </a:p>
          <a:p>
            <a:pPr lvl="1"/>
            <a:r>
              <a:rPr lang="en-US" b="1" u="sng" dirty="0" smtClean="0"/>
              <a:t>Effective collisions </a:t>
            </a:r>
            <a:r>
              <a:rPr lang="en-US" dirty="0" smtClean="0"/>
              <a:t>result in products</a:t>
            </a:r>
          </a:p>
          <a:p>
            <a:pPr lvl="1"/>
            <a:r>
              <a:rPr lang="en-US" b="1" u="sng" dirty="0" smtClean="0"/>
              <a:t>Ineffective collisions </a:t>
            </a:r>
            <a:r>
              <a:rPr lang="en-US" dirty="0" smtClean="0"/>
              <a:t>do not result in product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2 Factors </a:t>
            </a:r>
            <a:r>
              <a:rPr lang="en-US" dirty="0" smtClean="0"/>
              <a:t>Determine if the collisions are EFFECTIVE:</a:t>
            </a:r>
          </a:p>
          <a:p>
            <a:pPr marL="624078" indent="-514350">
              <a:buAutoNum type="arabicParenR"/>
            </a:pPr>
            <a:r>
              <a:rPr lang="en-US" b="1" u="sng" dirty="0" smtClean="0"/>
              <a:t>Orientation</a:t>
            </a:r>
            <a:r>
              <a:rPr lang="en-US" dirty="0" smtClean="0"/>
              <a:t>- must hit in the right way</a:t>
            </a:r>
          </a:p>
          <a:p>
            <a:pPr marL="624078" indent="-514350">
              <a:buAutoNum type="arabicParenR"/>
            </a:pPr>
            <a:r>
              <a:rPr lang="en-US" b="1" u="sng" dirty="0" smtClean="0"/>
              <a:t>Energy</a:t>
            </a:r>
            <a:r>
              <a:rPr lang="en-US" dirty="0" smtClean="0"/>
              <a:t>- enough force to make bonds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Collision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/>
          <a:lstStyle/>
          <a:p>
            <a:r>
              <a:rPr lang="en-US" b="1" dirty="0" smtClean="0"/>
              <a:t>Activated Complex- </a:t>
            </a:r>
            <a:r>
              <a:rPr lang="en-US" dirty="0" smtClean="0"/>
              <a:t>transition state of unstable atoms that have separated as bonds broke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Kinetics</a:t>
            </a:r>
            <a:endParaRPr lang="en-US" dirty="0"/>
          </a:p>
        </p:txBody>
      </p:sp>
      <p:pic>
        <p:nvPicPr>
          <p:cNvPr id="1026" name="Picture 2" descr="https://thesmartproject.wikispaces.com/file/view/Screen_shot_2012-02-05_at_2.23.51_PM.png/298613226/Screen_shot_2012-02-05_at_2.23.51_P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14600"/>
            <a:ext cx="4447872" cy="2781301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2438400" y="137160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www.kentchemistry.com/images/links/Kinetics/exothermic_plai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7700" y="3200400"/>
            <a:ext cx="4686300" cy="3124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14400" y="5562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Delta H= ∆H</a:t>
            </a:r>
          </a:p>
          <a:p>
            <a:r>
              <a:rPr lang="en-US" b="1" dirty="0" smtClean="0"/>
              <a:t>Change in energy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Endothermic-</a:t>
            </a:r>
            <a:r>
              <a:rPr lang="en-US" dirty="0" smtClean="0"/>
              <a:t> products bonds have more energy stored than reactants so ENERGY IS REQUIRED</a:t>
            </a:r>
          </a:p>
          <a:p>
            <a:endParaRPr lang="en-US" dirty="0" smtClean="0"/>
          </a:p>
          <a:p>
            <a:r>
              <a:rPr lang="en-US" b="1" dirty="0" smtClean="0"/>
              <a:t>Exothermic-</a:t>
            </a:r>
            <a:r>
              <a:rPr lang="en-US" dirty="0" smtClean="0"/>
              <a:t> reactants bonds have more energy stored than products so ENERGY IS RELEASED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Which do you think would be spontaneous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 vs. exothermic 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 of Reactants</a:t>
            </a:r>
          </a:p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Surface Area</a:t>
            </a:r>
          </a:p>
          <a:p>
            <a:r>
              <a:rPr lang="en-US" dirty="0" smtClean="0"/>
              <a:t>Concentration</a:t>
            </a:r>
          </a:p>
          <a:p>
            <a:r>
              <a:rPr lang="en-US" dirty="0" smtClean="0"/>
              <a:t>Agitation</a:t>
            </a:r>
          </a:p>
          <a:p>
            <a:r>
              <a:rPr lang="en-US" dirty="0" smtClean="0"/>
              <a:t>Catalyst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you speed up or slow down a reaction?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Research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discuss which factor </a:t>
            </a:r>
            <a:r>
              <a:rPr lang="en-US" dirty="0" smtClean="0"/>
              <a:t>you want to manipulate to see the affects on reaction rate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Research and discuss HOW </a:t>
            </a:r>
            <a:r>
              <a:rPr lang="en-US" dirty="0" smtClean="0"/>
              <a:t>you want to test the factor. 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b="1" dirty="0" smtClean="0">
                <a:solidFill>
                  <a:srgbClr val="FF0000"/>
                </a:solidFill>
              </a:rPr>
              <a:t>chemicals</a:t>
            </a:r>
            <a:r>
              <a:rPr lang="en-US" dirty="0" smtClean="0"/>
              <a:t> will  you need?</a:t>
            </a:r>
          </a:p>
          <a:p>
            <a:pPr lvl="1"/>
            <a:r>
              <a:rPr lang="en-US" dirty="0" smtClean="0"/>
              <a:t>What </a:t>
            </a:r>
            <a:r>
              <a:rPr lang="en-US" b="1" dirty="0" smtClean="0">
                <a:solidFill>
                  <a:srgbClr val="FF0000"/>
                </a:solidFill>
              </a:rPr>
              <a:t>glassware</a:t>
            </a:r>
            <a:r>
              <a:rPr lang="en-US" dirty="0" smtClean="0"/>
              <a:t> will you need?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Project</a:t>
            </a:r>
            <a:r>
              <a:rPr lang="en-US" sz="3600" dirty="0" smtClean="0"/>
              <a:t>- design an experiment to test 1 of the factors affecting reaction rate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You </a:t>
            </a:r>
            <a:r>
              <a:rPr lang="en-US" dirty="0" smtClean="0">
                <a:sym typeface="Wingdings" pitchFamily="2" charset="2"/>
              </a:rPr>
              <a:t>will be collecting time as one variable </a:t>
            </a:r>
            <a:r>
              <a:rPr lang="en-US" b="1" dirty="0" smtClean="0">
                <a:sym typeface="Wingdings" pitchFamily="2" charset="2"/>
              </a:rPr>
              <a:t>(rate)</a:t>
            </a:r>
          </a:p>
          <a:p>
            <a:r>
              <a:rPr lang="en-US" dirty="0" smtClean="0">
                <a:sym typeface="Wingdings" pitchFamily="2" charset="2"/>
              </a:rPr>
              <a:t>You need at least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3 pieces of data </a:t>
            </a:r>
            <a:r>
              <a:rPr lang="en-US" b="1" dirty="0" smtClean="0">
                <a:sym typeface="Wingdings" pitchFamily="2" charset="2"/>
              </a:rPr>
              <a:t>(3 times) AND ATLEAST 2 TRIALS for each time </a:t>
            </a:r>
            <a:r>
              <a:rPr lang="en-US" dirty="0" smtClean="0">
                <a:sym typeface="Wingdings" pitchFamily="2" charset="2"/>
              </a:rPr>
              <a:t>to support or reject your hypothesis.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Pre-write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FF0000"/>
                </a:solidFill>
              </a:rPr>
              <a:t>Title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Data Table</a:t>
            </a:r>
            <a:br>
              <a:rPr lang="en-US" dirty="0" smtClean="0">
                <a:solidFill>
                  <a:srgbClr val="FF0000"/>
                </a:solidFill>
                <a:sym typeface="Wingdings" pitchFamily="2" charset="2"/>
              </a:rPr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1917</TotalTime>
  <Words>517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LT4: Reaction Rate</vt:lpstr>
      <vt:lpstr>Reaction Rate</vt:lpstr>
      <vt:lpstr>Slide 3</vt:lpstr>
      <vt:lpstr>Collision Theory</vt:lpstr>
      <vt:lpstr>Kinetics</vt:lpstr>
      <vt:lpstr>Endo vs. exothermic reactions</vt:lpstr>
      <vt:lpstr>How can you speed up or slow down a reaction?</vt:lpstr>
      <vt:lpstr>Project- design an experiment to test 1 of the factors affecting reaction rate.</vt:lpstr>
      <vt:lpstr>Pre-write from Title Data Table </vt:lpstr>
      <vt:lpstr>Nature of Reactants</vt:lpstr>
      <vt:lpstr>Concentration</vt:lpstr>
      <vt:lpstr>Surface Area</vt:lpstr>
      <vt:lpstr>Temperature</vt:lpstr>
      <vt:lpstr>Catalysts </vt:lpstr>
      <vt:lpstr> Inhibitors</vt:lpstr>
      <vt:lpstr>Agitation (stirring)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Reaction Rate</dc:title>
  <dc:creator>rsalyer</dc:creator>
  <cp:lastModifiedBy>rsalyer</cp:lastModifiedBy>
  <cp:revision>10</cp:revision>
  <dcterms:created xsi:type="dcterms:W3CDTF">2015-02-04T13:57:04Z</dcterms:created>
  <dcterms:modified xsi:type="dcterms:W3CDTF">2017-02-10T14:18:17Z</dcterms:modified>
</cp:coreProperties>
</file>