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38"/>
  </p:handoutMasterIdLst>
  <p:sldIdLst>
    <p:sldId id="256" r:id="rId2"/>
    <p:sldId id="257" r:id="rId3"/>
    <p:sldId id="288" r:id="rId4"/>
    <p:sldId id="258" r:id="rId5"/>
    <p:sldId id="264" r:id="rId6"/>
    <p:sldId id="289" r:id="rId7"/>
    <p:sldId id="265" r:id="rId8"/>
    <p:sldId id="291" r:id="rId9"/>
    <p:sldId id="280" r:id="rId10"/>
    <p:sldId id="261" r:id="rId11"/>
    <p:sldId id="273" r:id="rId12"/>
    <p:sldId id="275" r:id="rId13"/>
    <p:sldId id="292" r:id="rId14"/>
    <p:sldId id="293" r:id="rId15"/>
    <p:sldId id="262" r:id="rId16"/>
    <p:sldId id="274" r:id="rId17"/>
    <p:sldId id="276" r:id="rId18"/>
    <p:sldId id="284" r:id="rId19"/>
    <p:sldId id="287" r:id="rId20"/>
    <p:sldId id="286" r:id="rId21"/>
    <p:sldId id="277" r:id="rId22"/>
    <p:sldId id="294" r:id="rId23"/>
    <p:sldId id="285" r:id="rId24"/>
    <p:sldId id="269" r:id="rId25"/>
    <p:sldId id="268" r:id="rId26"/>
    <p:sldId id="296" r:id="rId27"/>
    <p:sldId id="259" r:id="rId28"/>
    <p:sldId id="270" r:id="rId29"/>
    <p:sldId id="281" r:id="rId30"/>
    <p:sldId id="272" r:id="rId31"/>
    <p:sldId id="283" r:id="rId32"/>
    <p:sldId id="282" r:id="rId33"/>
    <p:sldId id="279" r:id="rId34"/>
    <p:sldId id="271" r:id="rId35"/>
    <p:sldId id="278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0DB07-074A-4F85-B04D-2ADF8DE21A7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F3F7B-1DA4-47F8-8CDF-50FCAF0A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2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13B464-ADEC-4454-BEC8-289B07FEC026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720C36-5FA2-4594-B48F-CE9F5CC9C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lab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987" y="685800"/>
            <a:ext cx="315602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They can serve as lids for </a:t>
            </a:r>
            <a:r>
              <a:rPr lang="en-US" sz="2400" dirty="0" smtClean="0"/>
              <a:t>evaporating dishes </a:t>
            </a:r>
            <a:r>
              <a:rPr lang="en-US" sz="2400" dirty="0" smtClean="0"/>
              <a:t>and beakers. </a:t>
            </a:r>
            <a:endParaRPr lang="en-US" sz="2400" dirty="0" smtClean="0"/>
          </a:p>
          <a:p>
            <a:r>
              <a:rPr lang="en-US" sz="2400" dirty="0" smtClean="0"/>
              <a:t>Watch </a:t>
            </a:r>
            <a:r>
              <a:rPr lang="en-US" sz="2400" dirty="0" smtClean="0"/>
              <a:t>glasses are nice for holding small samples for observation.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1,9:Watch </a:t>
            </a:r>
            <a:r>
              <a:rPr lang="en-US" dirty="0" smtClean="0"/>
              <a:t>Glass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4371975" cy="30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998698" cy="1010528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 tubes are used to hold small amounts of substance and materials for experiments or laboratory testing.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2,1: Test Tubes</a:t>
            </a:r>
            <a:endParaRPr lang="en-U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844" y="2819400"/>
            <a:ext cx="455231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nut 4"/>
          <p:cNvSpPr/>
          <p:nvPr/>
        </p:nvSpPr>
        <p:spPr>
          <a:xfrm rot="315732">
            <a:off x="5334000" y="2590800"/>
            <a:ext cx="1524000" cy="4267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function of a test tube holder is to hold the test tubes and keep them in a </a:t>
            </a:r>
            <a:r>
              <a:rPr lang="en-US" dirty="0" smtClean="0"/>
              <a:t>secure, vertical </a:t>
            </a:r>
            <a:r>
              <a:rPr lang="en-US" dirty="0" smtClean="0"/>
              <a:t>position without being held by hand.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2,2:Test </a:t>
            </a:r>
            <a:r>
              <a:rPr lang="en-US" dirty="0" smtClean="0"/>
              <a:t>Tube Rack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2438400"/>
            <a:ext cx="7029450" cy="41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Safety goggles must be worn at all times while working in the laboratory.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2,3 Goggles and Apron</a:t>
            </a:r>
            <a:endParaRPr lang="en-US" dirty="0"/>
          </a:p>
        </p:txBody>
      </p:sp>
      <p:sp>
        <p:nvSpPr>
          <p:cNvPr id="51202" name="AutoShape 2" descr="Image result for goggles and apr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Image result for goggles and apr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AutoShape 6" descr="Image result for goggles and apr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AutoShape 8" descr="Image result for goggles and apr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9" name="Picture 9" descr="F:\chemistry\unit 1 scientfic thinking\LT2 Tools and safety\gogg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sizes to prevent gas from escaping or control the release.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2,4 Stoppers</a:t>
            </a:r>
            <a:endParaRPr lang="en-US" dirty="0"/>
          </a:p>
        </p:txBody>
      </p:sp>
      <p:pic>
        <p:nvPicPr>
          <p:cNvPr id="52227" name="Picture 3" descr="F:\chemistry\unit 1 scientfic thinking\LT2 Tools and safety\31ZjAAvVtXL._SX34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33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test or mix small chemicals and substances also easy to observe many samples in one place.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2,5 Well </a:t>
            </a:r>
            <a:r>
              <a:rPr lang="en-US" dirty="0" smtClean="0"/>
              <a:t>Plates</a:t>
            </a:r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3200400"/>
            <a:ext cx="3238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smtClean="0"/>
              <a:t> Chemistry </a:t>
            </a:r>
            <a:r>
              <a:rPr lang="en-US" dirty="0" smtClean="0"/>
              <a:t>labs have tongs that allow you to grip or hold small test tubes so you will not burn your hand or spill harmful chemicals on your fingers.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2,6:Test </a:t>
            </a:r>
            <a:r>
              <a:rPr lang="en-US" dirty="0" smtClean="0"/>
              <a:t>Tube Tongs</a:t>
            </a:r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88" y="4038600"/>
            <a:ext cx="3019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clean test tubes, beakers, i.e.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2,7 </a:t>
            </a:r>
            <a:r>
              <a:rPr lang="en-US" dirty="0" smtClean="0"/>
              <a:t>Cleaning </a:t>
            </a:r>
            <a:r>
              <a:rPr lang="en-US" dirty="0" smtClean="0"/>
              <a:t>Brushes</a:t>
            </a: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952" y="3657600"/>
            <a:ext cx="483209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utility clamp</a:t>
            </a:r>
            <a:r>
              <a:rPr lang="en-US" dirty="0" smtClean="0"/>
              <a:t> is an instrument that is used to hold or support items such as glassware or chemistry equipment.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3,1:Utility </a:t>
            </a:r>
            <a:r>
              <a:rPr lang="en-US" dirty="0" smtClean="0"/>
              <a:t>Clamp</a:t>
            </a:r>
            <a:endParaRPr 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3429000"/>
            <a:ext cx="3771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Distributes heat evenly from a burner flame.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3,2:Wire </a:t>
            </a:r>
            <a:r>
              <a:rPr lang="en-US" dirty="0" smtClean="0"/>
              <a:t>Mesh</a:t>
            </a:r>
            <a:endParaRPr lang="en-US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3048000"/>
            <a:ext cx="3581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to measure </a:t>
            </a:r>
            <a:r>
              <a:rPr lang="en-US" sz="2400" dirty="0" smtClean="0"/>
              <a:t>liquid </a:t>
            </a:r>
            <a:r>
              <a:rPr lang="en-US" sz="2400" dirty="0" smtClean="0"/>
              <a:t>volume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Do not heat  or mix in.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1,1: Graduated </a:t>
            </a:r>
            <a:r>
              <a:rPr lang="en-US" dirty="0" smtClean="0"/>
              <a:t>Cylinder</a:t>
            </a:r>
            <a:endParaRPr lang="en-US" dirty="0"/>
          </a:p>
        </p:txBody>
      </p:sp>
      <p:pic>
        <p:nvPicPr>
          <p:cNvPr id="1026" name="Picture 2" descr="http://www.scientificsonline.com/media/catalog/product/cache/2/image/348x/9df78eab33525d08d6e5fb8d27136e95/3/0/303752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4838700" cy="48387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chemistry laboratory, an iron ring is used to support flasks or funnels upright in a stand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3,3:Iron </a:t>
            </a:r>
            <a:r>
              <a:rPr lang="en-US" dirty="0" smtClean="0"/>
              <a:t>Ring</a:t>
            </a:r>
            <a:endParaRPr lang="en-U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2895600"/>
            <a:ext cx="5019675" cy="338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small gas burner that produces a hot, blue flame, used in </a:t>
            </a:r>
            <a:r>
              <a:rPr lang="en-US" i="1" dirty="0" smtClean="0"/>
              <a:t>chemistry</a:t>
            </a:r>
            <a:r>
              <a:rPr lang="en-US" dirty="0" smtClean="0"/>
              <a:t> laboratories, etc Used to heat up a chemical or burn something.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3,4:Bunsen </a:t>
            </a:r>
            <a:r>
              <a:rPr lang="en-US" dirty="0" smtClean="0"/>
              <a:t>Burner</a:t>
            </a:r>
            <a:endParaRPr 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206" y="2457449"/>
            <a:ext cx="3557588" cy="38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connect apparatus to transfer liquids or gases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3,5 </a:t>
            </a:r>
            <a:r>
              <a:rPr lang="en-US" dirty="0" smtClean="0"/>
              <a:t>R</a:t>
            </a:r>
            <a:r>
              <a:rPr lang="en-US" dirty="0" smtClean="0"/>
              <a:t>ubber hose</a:t>
            </a:r>
            <a:endParaRPr lang="en-US" dirty="0"/>
          </a:p>
        </p:txBody>
      </p:sp>
      <p:pic>
        <p:nvPicPr>
          <p:cNvPr id="54275" name="Picture 3" descr="F:\chemistry\unit 1 scientfic thinking\LT2 Tools and safety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5238028" cy="40671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metal </a:t>
            </a:r>
            <a:r>
              <a:rPr lang="en-US" sz="2400" i="1" dirty="0" smtClean="0"/>
              <a:t>stand</a:t>
            </a:r>
            <a:r>
              <a:rPr lang="en-US" sz="2400" dirty="0" smtClean="0"/>
              <a:t> consisting of a long upright rod attached to a heavy rectangular base that is used with </a:t>
            </a:r>
            <a:r>
              <a:rPr lang="en-US" sz="2400" i="1" dirty="0" smtClean="0"/>
              <a:t>rings</a:t>
            </a:r>
            <a:r>
              <a:rPr lang="en-US" sz="2400" dirty="0" smtClean="0"/>
              <a:t> and clamps for supporting laboratory apparatus.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3,6:Ring </a:t>
            </a:r>
            <a:r>
              <a:rPr lang="en-US" dirty="0" smtClean="0"/>
              <a:t>Stand</a:t>
            </a:r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0"/>
            <a:ext cx="22764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b="1" i="1" dirty="0" smtClean="0"/>
              <a:t>stirring rod</a:t>
            </a:r>
            <a:r>
              <a:rPr lang="en-US" sz="2400" dirty="0" smtClean="0"/>
              <a:t> or </a:t>
            </a:r>
            <a:r>
              <a:rPr lang="en-US" sz="2400" b="1" i="1" dirty="0" smtClean="0"/>
              <a:t>stir rod</a:t>
            </a:r>
            <a:r>
              <a:rPr lang="en-US" sz="2400" dirty="0" smtClean="0"/>
              <a:t> is a piece of laboratory equipment used to mix chemicals and liquids for laboratory purposes.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4,1:Stirring </a:t>
            </a:r>
            <a:r>
              <a:rPr lang="en-US" dirty="0" smtClean="0"/>
              <a:t>Rod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3" y="3352800"/>
            <a:ext cx="17049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nut 4"/>
          <p:cNvSpPr/>
          <p:nvPr/>
        </p:nvSpPr>
        <p:spPr>
          <a:xfrm rot="1570967">
            <a:off x="4331327" y="2235185"/>
            <a:ext cx="762000" cy="42672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6913098" cy="14677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Alcohol </a:t>
            </a:r>
            <a:r>
              <a:rPr lang="en-US" sz="2800" b="1" dirty="0" smtClean="0">
                <a:solidFill>
                  <a:schemeClr val="tx1"/>
                </a:solidFill>
              </a:rPr>
              <a:t>thermometer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finds the temperature change.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5,1:Thermometer </a:t>
            </a:r>
            <a:r>
              <a:rPr lang="en-US" dirty="0" smtClean="0"/>
              <a:t>(Alcohol)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3352800"/>
            <a:ext cx="3733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Glass; common sizes are 10mL, 25mL; used to measure solution volumes; less accurate than a volumetric </a:t>
            </a:r>
            <a:r>
              <a:rPr lang="en-US" sz="2400" dirty="0" err="1" smtClean="0"/>
              <a:t>pipet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5,2 Graduated </a:t>
            </a:r>
            <a:r>
              <a:rPr lang="en-US" dirty="0" err="1" smtClean="0"/>
              <a:t>Pipet</a:t>
            </a:r>
            <a:endParaRPr lang="en-US" dirty="0"/>
          </a:p>
        </p:txBody>
      </p:sp>
      <p:pic>
        <p:nvPicPr>
          <p:cNvPr id="56322" name="Picture 2" descr="F:\chemistry\unit 1 scientfic thinking\LT2 Tools and safety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262581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to handle hot beakers, or to transfer or move without touching the beaker.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5,4:Beaker </a:t>
            </a:r>
            <a:r>
              <a:rPr lang="en-US" dirty="0" smtClean="0"/>
              <a:t>Tongs</a:t>
            </a:r>
            <a:endParaRPr lang="en-US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363" y="2743200"/>
            <a:ext cx="4867275" cy="333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narrow, usually calibrated glass tube into which small amounts of liquid are suctioned for transfer or measurement.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5,5 </a:t>
            </a:r>
            <a:r>
              <a:rPr lang="en-US" dirty="0" err="1" smtClean="0"/>
              <a:t>Pipet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2895600"/>
            <a:ext cx="49053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pick </a:t>
            </a:r>
            <a:r>
              <a:rPr lang="en-US" dirty="0" smtClean="0"/>
              <a:t>up small amounts of solid chemicals. They can be used to remove chemicals from </a:t>
            </a:r>
            <a:r>
              <a:rPr lang="en-US" dirty="0" smtClean="0"/>
              <a:t>bottles. They </a:t>
            </a:r>
            <a:r>
              <a:rPr lang="en-US" dirty="0" smtClean="0"/>
              <a:t>are used like a spoon.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5,6 Scoop/</a:t>
            </a:r>
            <a:r>
              <a:rPr lang="en-US" dirty="0" err="1" smtClean="0"/>
              <a:t>Scoopula</a:t>
            </a:r>
            <a:endParaRPr lang="en-US" dirty="0"/>
          </a:p>
        </p:txBody>
      </p:sp>
      <p:pic>
        <p:nvPicPr>
          <p:cNvPr id="9218" name="Picture 2" descr="Image result for scoop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5724525" cy="405431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orence fl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3810000" cy="381000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03698" cy="5049128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>It is used as a container to hold liquids. A </a:t>
            </a:r>
            <a:r>
              <a:rPr lang="en-US" sz="3200" b="1" dirty="0" smtClean="0"/>
              <a:t>Florence flask</a:t>
            </a:r>
            <a:r>
              <a:rPr lang="en-US" sz="3200" dirty="0" smtClean="0"/>
              <a:t> has a round body, a single long neck, and often a flat bottom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1,2:	Florence Flask</a:t>
            </a:r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065498" cy="1543928"/>
          </a:xfrm>
        </p:spPr>
        <p:txBody>
          <a:bodyPr>
            <a:normAutofit/>
          </a:bodyPr>
          <a:lstStyle/>
          <a:p>
            <a:r>
              <a:rPr lang="en-US" dirty="0" smtClean="0"/>
              <a:t>A mortar and pestle is a tool used to grind and mix </a:t>
            </a:r>
            <a:r>
              <a:rPr lang="en-US" dirty="0" smtClean="0"/>
              <a:t>substances. The </a:t>
            </a:r>
            <a:r>
              <a:rPr lang="en-US" dirty="0" smtClean="0"/>
              <a:t>pestle is a heavy small </a:t>
            </a:r>
            <a:r>
              <a:rPr lang="en-US" dirty="0" smtClean="0"/>
              <a:t>bat.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mortar is a bowl, which can be made from porcelain, wood, carved stone or other materials.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5,8:Mortar </a:t>
            </a:r>
            <a:r>
              <a:rPr lang="en-US" dirty="0" smtClean="0"/>
              <a:t>and Pestle</a:t>
            </a:r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3276600"/>
            <a:ext cx="3314700" cy="330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Forceps</a:t>
            </a:r>
            <a:r>
              <a:rPr lang="en-US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 smtClean="0"/>
              <a:t>a handheld, hinged instrument used for grasping and holding objects.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5,9:Forceps</a:t>
            </a: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759" y="3352800"/>
            <a:ext cx="350048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for </a:t>
            </a:r>
            <a:r>
              <a:rPr lang="en-US" sz="2400" i="1" dirty="0" smtClean="0"/>
              <a:t>weighing</a:t>
            </a:r>
            <a:r>
              <a:rPr lang="en-US" sz="2400" dirty="0" smtClean="0"/>
              <a:t> </a:t>
            </a:r>
            <a:r>
              <a:rPr lang="en-US" sz="2400" dirty="0" smtClean="0"/>
              <a:t>solid samples on a balance.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5,10:Weighing </a:t>
            </a:r>
            <a:r>
              <a:rPr lang="en-US" dirty="0" smtClean="0"/>
              <a:t>Tray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5779" y="3048000"/>
            <a:ext cx="3592443" cy="334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/>
              <a:t>burette is </a:t>
            </a:r>
            <a:r>
              <a:rPr lang="en-US" sz="2400" dirty="0" smtClean="0"/>
              <a:t>graduated tube of glassware that has a stopcock at its bottom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It is used to dispense precise volumes of liquid reagents.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Burette</a:t>
            </a:r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14600"/>
            <a:ext cx="264580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217898" cy="977486"/>
          </a:xfrm>
        </p:spPr>
        <p:txBody>
          <a:bodyPr>
            <a:noAutofit/>
          </a:bodyPr>
          <a:lstStyle/>
          <a:p>
            <a:r>
              <a:rPr lang="en-US" sz="2400" dirty="0" smtClean="0"/>
              <a:t>A volumetric flask is a piece of laboratory glassware that is used to prepare a chemical </a:t>
            </a:r>
            <a:r>
              <a:rPr lang="en-US" sz="2400" dirty="0" smtClean="0"/>
              <a:t>solution of known volume.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Flask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788" y="3733800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675098" cy="9774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i="1" dirty="0" smtClean="0"/>
              <a:t>hot plate</a:t>
            </a:r>
            <a:r>
              <a:rPr lang="en-US" sz="2400" dirty="0" smtClean="0"/>
              <a:t> is </a:t>
            </a:r>
            <a:r>
              <a:rPr lang="en-US" sz="2400" dirty="0" smtClean="0"/>
              <a:t>used to heat substances when a burner flame is not available or the substance is highly flammable.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Plate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888" y="3276600"/>
            <a:ext cx="33242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141698" cy="977486"/>
          </a:xfrm>
        </p:spPr>
        <p:txBody>
          <a:bodyPr>
            <a:noAutofit/>
          </a:bodyPr>
          <a:lstStyle/>
          <a:p>
            <a:r>
              <a:rPr lang="en-US" sz="2400" dirty="0" smtClean="0"/>
              <a:t>Find the mass of substances on a weigh tray.</a:t>
            </a:r>
          </a:p>
          <a:p>
            <a:r>
              <a:rPr lang="en-US" sz="2400" dirty="0" smtClean="0"/>
              <a:t>Grams is the desired unit in Science.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Balance</a:t>
            </a:r>
            <a:endParaRPr lang="en-US" dirty="0"/>
          </a:p>
        </p:txBody>
      </p:sp>
      <p:pic>
        <p:nvPicPr>
          <p:cNvPr id="57346" name="Picture 2" descr="Image result for electronic bal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28850"/>
            <a:ext cx="4629150" cy="46291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beaker</a:t>
            </a:r>
            <a:r>
              <a:rPr lang="en-US" dirty="0" smtClean="0"/>
              <a:t> is a simple container for stirring, mixing and heating liquids commonly used in many laboratories.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1,3:Beaker</a:t>
            </a:r>
            <a:endParaRPr lang="en-US" dirty="0"/>
          </a:p>
        </p:txBody>
      </p:sp>
      <p:sp>
        <p:nvSpPr>
          <p:cNvPr id="101382" name="AutoShape 6" descr="http://www.google.com/url?sa=i&amp;source=images&amp;cd=&amp;docid=aQ8-GwM6TbwYkM&amp;tbnid=Li6xTWlDt_9A3M:&amp;ved=0CAUQjBwwAA&amp;url=http%3A%2F%2Fwww.bcps.org%2Foffices%2Flis%2Fmodels%2Fwhychem%2Fimages%2Fbubblebeaker.jpg&amp;ei=XycpUuyoBez84AOl74DwBA&amp;psig=AFQjCNH9jRn74nGSJ1WXMCCXw3EAeWVdXg&amp;ust=137851516713015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362200"/>
            <a:ext cx="4000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crucible</a:t>
            </a:r>
            <a:r>
              <a:rPr lang="en-US" dirty="0" smtClean="0"/>
              <a:t> is a cup-shaped piece of laboratory glassware that is used to hold samples which are to be heated to high temperatures.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1,4:Crucible</a:t>
            </a:r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931" y="2590800"/>
            <a:ext cx="4148138" cy="385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culture cells in a growing medium such as agar (a nutrient broth).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1,5: Petri Dish</a:t>
            </a:r>
            <a:endParaRPr lang="en-US" dirty="0"/>
          </a:p>
        </p:txBody>
      </p:sp>
      <p:sp>
        <p:nvSpPr>
          <p:cNvPr id="48130" name="AutoShape 2" descr="Image result for petri d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Image result for petri d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Image result for petri d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956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1315328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evaporating dish is a laboratory device used in evaporation of solids and </a:t>
            </a:r>
            <a:r>
              <a:rPr lang="en-US" sz="2400" dirty="0" smtClean="0"/>
              <a:t>fluids</a:t>
            </a:r>
            <a:r>
              <a:rPr lang="en-US" sz="2400" dirty="0" smtClean="0"/>
              <a:t>. 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1,6:Evaporating </a:t>
            </a:r>
            <a:r>
              <a:rPr lang="en-US" dirty="0" smtClean="0"/>
              <a:t>Dish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52800"/>
            <a:ext cx="2703078" cy="306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Used to </a:t>
            </a:r>
            <a:r>
              <a:rPr lang="en-US" sz="2800" b="1" dirty="0" smtClean="0"/>
              <a:t>mix</a:t>
            </a:r>
            <a:r>
              <a:rPr lang="en-US" sz="2800" dirty="0" smtClean="0"/>
              <a:t> liquids due to their shape.</a:t>
            </a:r>
          </a:p>
          <a:p>
            <a:r>
              <a:rPr lang="en-US" sz="2800" dirty="0" smtClean="0"/>
              <a:t>Used in titrations.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1,7: Erlenmeyer Flask</a:t>
            </a:r>
            <a:endParaRPr lang="en-US" dirty="0"/>
          </a:p>
        </p:txBody>
      </p:sp>
      <p:pic>
        <p:nvPicPr>
          <p:cNvPr id="50178" name="Picture 2" descr="Image result for erlenmeyer fl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4476750" cy="44767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to control liquids when pouring or pouring into a confined space.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1,8:Funnel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4495800" cy="410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1629</TotalTime>
  <Words>778</Words>
  <Application>Microsoft Office PowerPoint</Application>
  <PresentationFormat>On-screen Show (4:3)</PresentationFormat>
  <Paragraphs>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Metro</vt:lpstr>
      <vt:lpstr>Chemistry lab tools</vt:lpstr>
      <vt:lpstr>Figure 1,1: Graduated Cylinder</vt:lpstr>
      <vt:lpstr>Figure 1,2: Florence Flask</vt:lpstr>
      <vt:lpstr>Figure 1,3:Beaker</vt:lpstr>
      <vt:lpstr>Figure 1,4:Crucible</vt:lpstr>
      <vt:lpstr>Figure 1,5: Petri Dish</vt:lpstr>
      <vt:lpstr>Figure 1,6:Evaporating Dish</vt:lpstr>
      <vt:lpstr>Figure 1,7: Erlenmeyer Flask</vt:lpstr>
      <vt:lpstr>Figure 1,8:Funnel</vt:lpstr>
      <vt:lpstr>Figure 1,9:Watch Glass</vt:lpstr>
      <vt:lpstr>Figure 2,1: Test Tubes</vt:lpstr>
      <vt:lpstr>Figure 2,2:Test Tube Rack</vt:lpstr>
      <vt:lpstr>Figure 2,3 Goggles and Apron</vt:lpstr>
      <vt:lpstr>Figure 2,4 Stoppers</vt:lpstr>
      <vt:lpstr>Figure 2,5 Well Plates</vt:lpstr>
      <vt:lpstr>Figure 2,6:Test Tube Tongs</vt:lpstr>
      <vt:lpstr>Figure 2,7 Cleaning Brushes</vt:lpstr>
      <vt:lpstr>Figure 3,1:Utility Clamp</vt:lpstr>
      <vt:lpstr>Figure 3,2:Wire Mesh</vt:lpstr>
      <vt:lpstr>Figure 3,3:Iron Ring</vt:lpstr>
      <vt:lpstr>Figure 3,4:Bunsen Burner</vt:lpstr>
      <vt:lpstr>Figure 3,5 Rubber hose</vt:lpstr>
      <vt:lpstr>Figure 3,6:Ring Stand</vt:lpstr>
      <vt:lpstr>Figure 4,1:Stirring Rod</vt:lpstr>
      <vt:lpstr>Figure 5,1:Thermometer (Alcohol)</vt:lpstr>
      <vt:lpstr>Figure 5,2 Graduated Pipet</vt:lpstr>
      <vt:lpstr>Figure 5,4:Beaker Tongs</vt:lpstr>
      <vt:lpstr>Figure 5,5 Pipet</vt:lpstr>
      <vt:lpstr>Figure 5,6 Scoop/Scoopula</vt:lpstr>
      <vt:lpstr>Figure 5,8:Mortar and Pestle</vt:lpstr>
      <vt:lpstr>Figure 5,9:Forceps</vt:lpstr>
      <vt:lpstr>Figure 5,10:Weighing Tray</vt:lpstr>
      <vt:lpstr>Burette</vt:lpstr>
      <vt:lpstr>Volumetric Flask</vt:lpstr>
      <vt:lpstr>Hot Plate</vt:lpstr>
      <vt:lpstr>Electronic Balance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Boyatt</dc:creator>
  <cp:lastModifiedBy>rsalyer</cp:lastModifiedBy>
  <cp:revision>48</cp:revision>
  <dcterms:created xsi:type="dcterms:W3CDTF">2013-09-05T22:00:35Z</dcterms:created>
  <dcterms:modified xsi:type="dcterms:W3CDTF">2018-08-10T19:07:37Z</dcterms:modified>
</cp:coreProperties>
</file>