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16" r:id="rId3"/>
    <p:sldId id="325" r:id="rId4"/>
    <p:sldId id="326" r:id="rId5"/>
    <p:sldId id="322" r:id="rId6"/>
    <p:sldId id="330" r:id="rId7"/>
    <p:sldId id="328" r:id="rId8"/>
    <p:sldId id="332" r:id="rId9"/>
    <p:sldId id="345" r:id="rId10"/>
    <p:sldId id="317" r:id="rId11"/>
    <p:sldId id="342" r:id="rId12"/>
    <p:sldId id="334" r:id="rId13"/>
    <p:sldId id="337" r:id="rId14"/>
    <p:sldId id="331" r:id="rId15"/>
    <p:sldId id="343" r:id="rId16"/>
    <p:sldId id="318" r:id="rId17"/>
    <p:sldId id="339" r:id="rId18"/>
    <p:sldId id="341" r:id="rId19"/>
    <p:sldId id="340" r:id="rId20"/>
    <p:sldId id="338" r:id="rId21"/>
    <p:sldId id="319" r:id="rId22"/>
    <p:sldId id="346" r:id="rId23"/>
    <p:sldId id="347" r:id="rId24"/>
    <p:sldId id="320" r:id="rId25"/>
    <p:sldId id="351" r:id="rId26"/>
    <p:sldId id="359" r:id="rId27"/>
    <p:sldId id="352" r:id="rId28"/>
    <p:sldId id="360" r:id="rId29"/>
    <p:sldId id="350" r:id="rId30"/>
    <p:sldId id="321" r:id="rId31"/>
    <p:sldId id="355" r:id="rId32"/>
    <p:sldId id="348" r:id="rId33"/>
    <p:sldId id="34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6AA0F5-1D9A-4D6C-9A31-053700F26432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949F85-478A-40E9-AC57-2E76A6F73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C47EFB-253F-42D1-B804-D22A2901C9A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Round the percents to two decimal places.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443E-113C-4DA9-B53C-C6534C68F043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DF13BC2-6BC2-4810-B1F9-C906C884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54A0-EF1B-43D6-9B51-3B39B8C071B8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3797-1C46-4B0E-AAB9-BE86C0F6E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833B-8CF8-4B2B-B33A-04B0C2D082BE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F478-A79A-47CE-B7A7-10488B48F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C2A3-8EC6-4B73-8A82-FE9A55E631E1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2E516995-1CF9-457E-9563-E3F48294B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7052-36F2-438C-ADBF-D8DF9C7516B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71CC-53BF-4356-B1F7-B2A8D5D07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7FDE-71A3-4999-82C3-08F47EF5126A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29B2-D608-44DA-81EE-A1036729D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D751-37F1-4EDB-ADAD-108349F98580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EC2A-2454-4B50-BACC-649C25E8B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DD46-13C8-4447-A4C6-CB91E4EF9C10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AC28-C093-4FDB-A3B3-EDA14F917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A412-EC79-4FAA-B304-7799C7C37BE9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8ED8-60B0-419F-91D4-231D9C03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AF97-99B6-4956-B40D-8C9C25B69B1C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F270-FFB4-467B-BC2C-E40F1D49F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36DB-D97F-4339-A071-5EF3B7A9D20C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3B3F-91A8-4144-909C-5EF7445CC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EFF0BB-7724-427E-9A7E-D96AB8756C4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241BC718-E936-4B9A-91A9-3F8DB05AA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wiley.com/college/hein/0471741531/image_galleries/ch07/pages/table_07_02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7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305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Quantitative Composition of Compounds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228600" y="2603480"/>
            <a:ext cx="251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These black pearls are made of layers of calcium carbonate. They can be measured by counting or weighing.</a:t>
            </a:r>
            <a:endParaRPr lang="en-US" sz="2400" dirty="0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9400"/>
            <a:ext cx="3200400" cy="289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Molar Mass of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mtClean="0"/>
              <a:t>1 mol compound = 6.022×10</a:t>
            </a:r>
            <a:r>
              <a:rPr lang="en-US" baseline="30000" smtClean="0"/>
              <a:t>23</a:t>
            </a:r>
            <a:r>
              <a:rPr lang="en-US" smtClean="0"/>
              <a:t> formula units compound</a:t>
            </a:r>
          </a:p>
          <a:p>
            <a:r>
              <a:rPr lang="en-US" smtClean="0"/>
              <a:t>Molar mass of compound = mass of 1 mol compound</a:t>
            </a:r>
            <a:endParaRPr lang="en-US" sz="1400" smtClean="0"/>
          </a:p>
          <a:p>
            <a:r>
              <a:rPr lang="en-US" smtClean="0"/>
              <a:t>The molar mass of a compound is the sum of the atomic masses of each atom in the compound.</a:t>
            </a:r>
          </a:p>
          <a:p>
            <a:endParaRPr lang="en-US" sz="1400" smtClean="0"/>
          </a:p>
          <a:p>
            <a:r>
              <a:rPr lang="en-US" smtClean="0"/>
              <a:t>What is the molar mass of CO</a:t>
            </a:r>
            <a:r>
              <a:rPr lang="en-US" baseline="-25000" smtClean="0"/>
              <a:t>2</a:t>
            </a:r>
            <a:r>
              <a:rPr lang="en-US" smtClean="0"/>
              <a:t>?</a:t>
            </a:r>
          </a:p>
          <a:p>
            <a:r>
              <a:rPr lang="en-US" smtClean="0"/>
              <a:t>	</a:t>
            </a:r>
            <a:r>
              <a:rPr lang="en-US" b="1" smtClean="0">
                <a:solidFill>
                  <a:schemeClr val="accent1"/>
                </a:solidFill>
              </a:rPr>
              <a:t>1</a:t>
            </a:r>
            <a:r>
              <a:rPr lang="en-US" smtClean="0"/>
              <a:t>C	</a:t>
            </a:r>
            <a:r>
              <a:rPr lang="en-US" b="1" smtClean="0">
                <a:solidFill>
                  <a:schemeClr val="accent1"/>
                </a:solidFill>
              </a:rPr>
              <a:t>1</a:t>
            </a:r>
            <a:r>
              <a:rPr lang="en-US" smtClean="0"/>
              <a:t>(12.01g)</a:t>
            </a:r>
          </a:p>
          <a:p>
            <a:r>
              <a:rPr lang="en-US" smtClean="0"/>
              <a:t>	</a:t>
            </a:r>
            <a:r>
              <a:rPr lang="en-US" b="1" smtClean="0">
                <a:solidFill>
                  <a:schemeClr val="accent1"/>
                </a:solidFill>
              </a:rPr>
              <a:t>2</a:t>
            </a:r>
            <a:r>
              <a:rPr lang="en-US" smtClean="0"/>
              <a:t>O	</a:t>
            </a:r>
            <a:r>
              <a:rPr lang="en-US" b="1" smtClean="0">
                <a:solidFill>
                  <a:schemeClr val="accent1"/>
                </a:solidFill>
              </a:rPr>
              <a:t>2</a:t>
            </a:r>
            <a:r>
              <a:rPr lang="en-US" smtClean="0"/>
              <a:t>(16.00g)</a:t>
            </a:r>
          </a:p>
          <a:p>
            <a:r>
              <a:rPr lang="en-US" smtClean="0"/>
              <a:t>	CO</a:t>
            </a:r>
            <a:r>
              <a:rPr lang="en-US" baseline="-25000" smtClean="0"/>
              <a:t>2</a:t>
            </a:r>
            <a:r>
              <a:rPr lang="en-US" smtClean="0"/>
              <a:t>   44.01g/mol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19800" y="41910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76400" y="5334000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molar mass of (NH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141.04g/mol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144.07g/mol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146.09g/mol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mtClean="0"/>
              <a:t>149.12g/mol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30.97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molar mass of Mg(ClO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301.01g/mol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191.21g/mol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223.21g/mol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123.76g/mol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24.31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35.45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moles of molecules are present in 146 g of glucose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)?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180. mol     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0.810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26300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4.88×10</a:t>
            </a:r>
            <a:r>
              <a:rPr lang="en-US" baseline="30000" dirty="0" smtClean="0"/>
              <a:t>23</a:t>
            </a:r>
            <a:r>
              <a:rPr lang="en-US" dirty="0" smtClean="0"/>
              <a:t> mol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mass of 1.20 ×10</a:t>
            </a:r>
            <a:r>
              <a:rPr lang="en-US" baseline="30000" dirty="0" smtClean="0"/>
              <a:t>23</a:t>
            </a:r>
            <a:r>
              <a:rPr lang="en-US" dirty="0" smtClean="0"/>
              <a:t> molecules of CH</a:t>
            </a:r>
            <a:r>
              <a:rPr lang="en-US" baseline="-25000" dirty="0" smtClean="0"/>
              <a:t>3</a:t>
            </a:r>
            <a:r>
              <a:rPr lang="en-US" dirty="0" smtClean="0"/>
              <a:t>OH?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161g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38.5g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32.1g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6.39g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molecules are present in 4.21 moles of </a:t>
            </a:r>
            <a:r>
              <a:rPr lang="en-US" dirty="0" err="1" smtClean="0"/>
              <a:t>HBr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2.53×10</a:t>
            </a:r>
            <a:r>
              <a:rPr lang="en-US" baseline="30000" dirty="0" smtClean="0"/>
              <a:t>23 </a:t>
            </a:r>
            <a:r>
              <a:rPr lang="en-US" dirty="0" smtClean="0"/>
              <a:t>molecules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2.53×10</a:t>
            </a:r>
            <a:r>
              <a:rPr lang="en-US" baseline="30000" dirty="0" smtClean="0"/>
              <a:t>24 </a:t>
            </a:r>
            <a:r>
              <a:rPr lang="en-US" dirty="0" smtClean="0"/>
              <a:t>molecules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6.99×10</a:t>
            </a:r>
            <a:r>
              <a:rPr lang="en-US" baseline="30000" dirty="0" smtClean="0"/>
              <a:t>-24 </a:t>
            </a:r>
            <a:r>
              <a:rPr lang="en-US" dirty="0" smtClean="0"/>
              <a:t>molecules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3.97×10</a:t>
            </a:r>
            <a:r>
              <a:rPr lang="en-US" baseline="30000" dirty="0" smtClean="0"/>
              <a:t>2 </a:t>
            </a:r>
            <a:r>
              <a:rPr lang="en-US" dirty="0" smtClean="0"/>
              <a:t>molecules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6.99×10</a:t>
            </a:r>
            <a:r>
              <a:rPr lang="en-US" baseline="30000" dirty="0" smtClean="0"/>
              <a:t>24 </a:t>
            </a:r>
            <a:r>
              <a:rPr lang="en-US" dirty="0" smtClean="0"/>
              <a:t>molecules</a:t>
            </a:r>
          </a:p>
          <a:p>
            <a:pPr>
              <a:defRPr/>
            </a:pPr>
            <a:r>
              <a:rPr lang="en-US" dirty="0" smtClean="0"/>
              <a:t> 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79.90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Percent Composition of Compounds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Percent composition is a list of the mass percent of each element in a compound.</a:t>
            </a:r>
          </a:p>
          <a:p>
            <a:endParaRPr lang="en-US" sz="1000" smtClean="0"/>
          </a:p>
          <a:p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is 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 43.38% Na 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  11.33% C 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   45.29% O</a:t>
            </a:r>
          </a:p>
          <a:p>
            <a:r>
              <a:rPr lang="en-US" smtClean="0"/>
              <a:t>How do we calculate the mass percent of Na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>
                <a:solidFill>
                  <a:srgbClr val="24038D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81000" y="167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kumimoji="1" lang="en-US" sz="2800" dirty="0">
                <a:solidFill>
                  <a:schemeClr val="tx2"/>
                </a:solidFill>
                <a:latin typeface="+mn-lt"/>
              </a:rPr>
              <a:t>First determine the molar mass of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Na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CO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3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0" y="2205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2(22.99gNa) + 1(12.01gC) + 3(16.00 </a:t>
            </a:r>
            <a:r>
              <a:rPr lang="en-US" sz="2400" dirty="0" err="1">
                <a:latin typeface="+mn-lt"/>
              </a:rPr>
              <a:t>gO</a:t>
            </a:r>
            <a:r>
              <a:rPr lang="en-US" sz="2400" dirty="0">
                <a:latin typeface="+mn-lt"/>
              </a:rPr>
              <a:t>) = 105.99g/mol Na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CO</a:t>
            </a:r>
            <a:r>
              <a:rPr lang="en-US" sz="2400" baseline="-25000" dirty="0">
                <a:latin typeface="+mn-lt"/>
              </a:rPr>
              <a:t>3</a:t>
            </a:r>
            <a:endParaRPr lang="en-US" sz="2400" dirty="0">
              <a:latin typeface="+mn-lt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81000" y="2819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en-US" sz="2800" dirty="0">
                <a:solidFill>
                  <a:schemeClr val="tx2"/>
                </a:solidFill>
                <a:latin typeface="+mn-lt"/>
              </a:rPr>
              <a:t>Then find ratio of the mass of each element to the mass of the compound.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329565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7594" name="Object 2"/>
          <p:cNvGraphicFramePr>
            <a:graphicFrameLocks noChangeAspect="1"/>
          </p:cNvGraphicFramePr>
          <p:nvPr/>
        </p:nvGraphicFramePr>
        <p:xfrm>
          <a:off x="3279775" y="3429000"/>
          <a:ext cx="4594225" cy="819150"/>
        </p:xfrm>
        <a:graphic>
          <a:graphicData uri="http://schemas.openxmlformats.org/presentationml/2006/ole">
            <p:oleObj spid="_x0000_s10242" name="Equation" r:id="rId4" imgW="2349360" imgH="419040" progId="">
              <p:embed/>
            </p:oleObj>
          </a:graphicData>
        </a:graphic>
      </p:graphicFrame>
      <p:graphicFrame>
        <p:nvGraphicFramePr>
          <p:cNvPr id="67597" name="Object 3"/>
          <p:cNvGraphicFramePr>
            <a:graphicFrameLocks noChangeAspect="1"/>
          </p:cNvGraphicFramePr>
          <p:nvPr/>
        </p:nvGraphicFramePr>
        <p:xfrm>
          <a:off x="3441700" y="4457700"/>
          <a:ext cx="4445000" cy="819150"/>
        </p:xfrm>
        <a:graphic>
          <a:graphicData uri="http://schemas.openxmlformats.org/presentationml/2006/ole">
            <p:oleObj spid="_x0000_s10243" name="Equation" r:id="rId5" imgW="2273040" imgH="419040" progId="">
              <p:embed/>
            </p:oleObj>
          </a:graphicData>
        </a:graphic>
      </p:graphicFrame>
      <p:graphicFrame>
        <p:nvGraphicFramePr>
          <p:cNvPr id="67598" name="Object 4"/>
          <p:cNvGraphicFramePr>
            <a:graphicFrameLocks noChangeAspect="1"/>
          </p:cNvGraphicFramePr>
          <p:nvPr/>
        </p:nvGraphicFramePr>
        <p:xfrm>
          <a:off x="3392488" y="5486400"/>
          <a:ext cx="4494212" cy="819150"/>
        </p:xfrm>
        <a:graphic>
          <a:graphicData uri="http://schemas.openxmlformats.org/presentationml/2006/ole">
            <p:oleObj spid="_x0000_s10244" name="Equation" r:id="rId6" imgW="2298600" imgH="419040" progId="">
              <p:embed/>
            </p:oleObj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Calculating Percent Composition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utoUpdateAnimBg="0"/>
      <p:bldP spid="675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Percent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compound is found to consist of 2.74g of iron and 5.24g of chlorine.  What is the percent composition of the compound? </a:t>
            </a:r>
          </a:p>
          <a:p>
            <a:pPr marL="514350" indent="-514350">
              <a:defRPr/>
            </a:pPr>
            <a:r>
              <a:rPr lang="en-US" dirty="0" smtClean="0">
                <a:solidFill>
                  <a:schemeClr val="tx2"/>
                </a:solidFill>
              </a:rPr>
              <a:t>1.  Calculate the mass of the product formed:</a:t>
            </a:r>
          </a:p>
          <a:p>
            <a:pPr marL="514350" lvl="1" indent="-514350">
              <a:buFont typeface="Arial" charset="0"/>
              <a:buNone/>
              <a:defRPr/>
            </a:pPr>
            <a:r>
              <a:rPr lang="en-US" dirty="0" smtClean="0"/>
              <a:t>	2.74g Fe + 5.24g </a:t>
            </a:r>
            <a:r>
              <a:rPr lang="en-US" dirty="0" err="1" smtClean="0"/>
              <a:t>Cl</a:t>
            </a:r>
            <a:r>
              <a:rPr lang="en-US" dirty="0" smtClean="0"/>
              <a:t> = 7.98g product</a:t>
            </a: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defRPr/>
            </a:pPr>
            <a:r>
              <a:rPr lang="en-US" dirty="0" smtClean="0">
                <a:solidFill>
                  <a:schemeClr val="tx2"/>
                </a:solidFill>
              </a:rPr>
              <a:t>2.  Calculate the percent for each element.</a:t>
            </a:r>
          </a:p>
          <a:p>
            <a:pPr>
              <a:defRPr/>
            </a:pPr>
            <a:r>
              <a:rPr lang="en-US" dirty="0" smtClean="0"/>
              <a:t>	</a:t>
            </a:r>
          </a:p>
          <a:p>
            <a:pPr>
              <a:defRPr/>
            </a:pPr>
            <a:r>
              <a:rPr lang="en-US" dirty="0" smtClean="0"/>
              <a:t>					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003300" y="4876800"/>
          <a:ext cx="3352800" cy="819150"/>
        </p:xfrm>
        <a:graphic>
          <a:graphicData uri="http://schemas.openxmlformats.org/presentationml/2006/ole">
            <p:oleObj spid="_x0000_s11266" name="Equation" r:id="rId3" imgW="1714320" imgH="419040" progId="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826000" y="4876800"/>
          <a:ext cx="3327400" cy="819150"/>
        </p:xfrm>
        <a:graphic>
          <a:graphicData uri="http://schemas.openxmlformats.org/presentationml/2006/ole">
            <p:oleObj spid="_x0000_s11267" name="Equation" r:id="rId4" imgW="17017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percent carbon in acetic acid, HC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40.01% 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20.00% 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6.73% 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39.99% C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Convenient Ways of Counting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1 dozen eggs = 12 eggs</a:t>
            </a:r>
          </a:p>
          <a:p>
            <a:pPr>
              <a:buFont typeface="Arial" charset="0"/>
              <a:buChar char="•"/>
            </a:pPr>
            <a:r>
              <a:rPr lang="en-US" smtClean="0"/>
              <a:t>1 ream paper = 500 sheets</a:t>
            </a:r>
          </a:p>
          <a:p>
            <a:pPr>
              <a:buFont typeface="Arial" charset="0"/>
              <a:buChar char="•"/>
            </a:pPr>
            <a:r>
              <a:rPr lang="en-US" smtClean="0"/>
              <a:t>1 gross pencils = 144 pencils</a:t>
            </a:r>
          </a:p>
          <a:p>
            <a:endParaRPr lang="en-US" smtClean="0"/>
          </a:p>
          <a:p>
            <a:r>
              <a:rPr lang="en-US" smtClean="0"/>
              <a:t>How do chemists count </a:t>
            </a:r>
            <a:r>
              <a:rPr lang="en-US" i="1" smtClean="0"/>
              <a:t>really</a:t>
            </a:r>
            <a:r>
              <a:rPr lang="en-US" smtClean="0"/>
              <a:t>    small things, like atoms?</a:t>
            </a:r>
          </a:p>
          <a:p>
            <a:r>
              <a:rPr lang="en-US" b="1" smtClean="0"/>
              <a:t>1 mole atoms = 6.022×10</a:t>
            </a:r>
            <a:r>
              <a:rPr lang="en-US" b="1" baseline="30000" smtClean="0"/>
              <a:t>23</a:t>
            </a:r>
            <a:r>
              <a:rPr lang="en-US" b="1" smtClean="0"/>
              <a:t> atoms</a:t>
            </a:r>
          </a:p>
          <a:p>
            <a:r>
              <a:rPr lang="en-US" smtClean="0"/>
              <a:t>This number is known as </a:t>
            </a:r>
            <a:r>
              <a:rPr lang="en-US" b="1" smtClean="0"/>
              <a:t>Avogadro’s number.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00200"/>
            <a:ext cx="160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463" y="3276600"/>
            <a:ext cx="22494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4648200"/>
            <a:ext cx="2092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486150"/>
            <a:ext cx="1066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stCxn id="28680" idx="1"/>
            <a:endCxn id="28680" idx="3"/>
          </p:cNvCxnSpPr>
          <p:nvPr/>
        </p:nvCxnSpPr>
        <p:spPr>
          <a:xfrm rot="10800000" flipH="1">
            <a:off x="5334000" y="4029075"/>
            <a:ext cx="10668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45100" y="3429000"/>
            <a:ext cx="123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1×10 </a:t>
            </a:r>
            <a:r>
              <a:rPr lang="en-US" b="1" baseline="30000">
                <a:solidFill>
                  <a:schemeClr val="accent1"/>
                </a:solidFill>
              </a:rPr>
              <a:t>-10 </a:t>
            </a:r>
            <a:r>
              <a:rPr lang="en-US" b="1">
                <a:solidFill>
                  <a:schemeClr val="accent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6.00g sample of calcium sulfide is found to contain 3.33g of calcium.  What is the percent by mass of sulfur in the compound?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80.2% 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55.5% 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44.5% 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28.6% 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Empirical Formula versus </a:t>
            </a:r>
            <a:br>
              <a:rPr lang="en-US" dirty="0" smtClean="0"/>
            </a:br>
            <a:r>
              <a:rPr lang="en-US" dirty="0" smtClean="0"/>
              <a:t>Molecular Formula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6670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empirical formula </a:t>
            </a:r>
            <a:r>
              <a:rPr lang="en-US" sz="2800" dirty="0">
                <a:latin typeface="+mn-lt"/>
              </a:rPr>
              <a:t>is the </a:t>
            </a:r>
            <a:r>
              <a:rPr lang="en-US" sz="2800" i="1" dirty="0">
                <a:latin typeface="+mn-lt"/>
              </a:rPr>
              <a:t>lowest whole number ratio</a:t>
            </a:r>
            <a:r>
              <a:rPr lang="en-US" sz="2800" dirty="0">
                <a:latin typeface="+mn-lt"/>
              </a:rPr>
              <a:t> of atoms in a compound.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39000" y="1828800"/>
            <a:ext cx="1752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r>
              <a:rPr kumimoji="1" lang="en-US" sz="2800">
                <a:solidFill>
                  <a:srgbClr val="24038D"/>
                </a:solidFill>
                <a:latin typeface="+mn-lt"/>
              </a:rPr>
              <a:t>C</a:t>
            </a:r>
            <a:r>
              <a:rPr kumimoji="1" lang="en-US" sz="2800" baseline="-25000">
                <a:solidFill>
                  <a:srgbClr val="24038D"/>
                </a:solidFill>
                <a:latin typeface="+mn-lt"/>
              </a:rPr>
              <a:t>6</a:t>
            </a:r>
            <a:r>
              <a:rPr kumimoji="1" lang="en-US" sz="2800">
                <a:solidFill>
                  <a:srgbClr val="24038D"/>
                </a:solidFill>
                <a:latin typeface="+mn-lt"/>
              </a:rPr>
              <a:t>H</a:t>
            </a:r>
            <a:r>
              <a:rPr kumimoji="1" lang="en-US" sz="2800" baseline="-25000">
                <a:solidFill>
                  <a:srgbClr val="24038D"/>
                </a:solidFill>
                <a:latin typeface="+mn-lt"/>
              </a:rPr>
              <a:t>12</a:t>
            </a:r>
            <a:r>
              <a:rPr kumimoji="1" lang="en-US" sz="2800">
                <a:solidFill>
                  <a:srgbClr val="24038D"/>
                </a:solidFill>
                <a:latin typeface="+mn-lt"/>
              </a:rPr>
              <a:t>O</a:t>
            </a:r>
            <a:r>
              <a:rPr kumimoji="1" lang="en-US" sz="2800" baseline="-25000">
                <a:solidFill>
                  <a:srgbClr val="24038D"/>
                </a:solidFill>
                <a:latin typeface="+mn-lt"/>
              </a:rPr>
              <a:t>6</a:t>
            </a:r>
            <a:endParaRPr kumimoji="1" lang="en-US" sz="2800">
              <a:solidFill>
                <a:srgbClr val="24038D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endParaRPr lang="en-US" sz="2800">
              <a:latin typeface="+mn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15200" y="2895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24038D"/>
                </a:solidFill>
                <a:latin typeface="+mn-lt"/>
              </a:rPr>
              <a:t>CH</a:t>
            </a:r>
            <a:r>
              <a:rPr lang="en-US" sz="2800" baseline="-25000">
                <a:solidFill>
                  <a:srgbClr val="24038D"/>
                </a:solidFill>
                <a:latin typeface="+mn-lt"/>
              </a:rPr>
              <a:t>2</a:t>
            </a:r>
            <a:r>
              <a:rPr lang="en-US" sz="2800">
                <a:solidFill>
                  <a:srgbClr val="24038D"/>
                </a:solidFill>
                <a:latin typeface="+mn-lt"/>
              </a:rPr>
              <a:t>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39000" y="37338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24038D"/>
                </a:solidFill>
                <a:latin typeface="+mn-lt"/>
              </a:rPr>
              <a:t>(CH</a:t>
            </a:r>
            <a:r>
              <a:rPr lang="en-US" sz="2800" baseline="-25000" dirty="0">
                <a:solidFill>
                  <a:srgbClr val="24038D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24038D"/>
                </a:solidFill>
                <a:latin typeface="+mn-lt"/>
              </a:rPr>
              <a:t>O)</a:t>
            </a:r>
            <a:r>
              <a:rPr lang="en-US" sz="2800" b="1" baseline="-25000" dirty="0">
                <a:solidFill>
                  <a:schemeClr val="accent2"/>
                </a:solidFill>
                <a:latin typeface="+mn-lt"/>
              </a:rPr>
              <a:t>6</a:t>
            </a:r>
            <a:endParaRPr lang="en-US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04800" y="16002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en-US" sz="2800" dirty="0">
                <a:latin typeface="+mn-lt"/>
              </a:rPr>
              <a:t>The </a:t>
            </a:r>
            <a:r>
              <a:rPr kumimoji="1" lang="en-US" sz="2800" b="1" dirty="0">
                <a:solidFill>
                  <a:schemeClr val="accent1"/>
                </a:solidFill>
                <a:latin typeface="+mn-lt"/>
              </a:rPr>
              <a:t>molecular formula </a:t>
            </a:r>
            <a:r>
              <a:rPr kumimoji="1" lang="en-US" sz="2800" dirty="0">
                <a:latin typeface="+mn-lt"/>
              </a:rPr>
              <a:t>for a substance is the actual number of atoms of each element.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endParaRPr kumimoji="1" lang="en-US" sz="2800" dirty="0"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8600" y="37338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en-US" sz="2800" dirty="0">
                <a:latin typeface="+mn-lt"/>
              </a:rPr>
              <a:t>Note that the molecular formula is a whole number multiple of the empirical formula.  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8153400" y="4419600"/>
            <a:ext cx="3048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autoUpdateAnimBg="0"/>
      <p:bldP spid="9" grpId="0" autoUpdateAnimBg="0"/>
      <p:bldP spid="1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Empirical Formula versus </a:t>
            </a:r>
            <a:br>
              <a:rPr lang="en-US" dirty="0" smtClean="0"/>
            </a:br>
            <a:r>
              <a:rPr lang="en-US" dirty="0" smtClean="0"/>
              <a:t>Molecular Formula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is possible for several different molecules to have the same empirical formula.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2230" name="Picture 6" descr="table_07_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753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empirical formula for the compound P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10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10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</a:t>
            </a:r>
            <a:r>
              <a:rPr lang="en-US" baseline="-25000" dirty="0" smtClean="0"/>
              <a:t>2.5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Empirical Formulas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Steps for calculating an empirical formula: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Assume 100g of compound and express the mass of each element in grams.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Convert the grams of each element to moles.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Find the mole ratio of each element.  Round to nearest whole number if it is close to the whole number. 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If necessary, multiply the ratios by the smallest whole number that will convert them to a whole number.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Empirical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empirical formula of a compound that is 63.19% Mn and 36.81% O.</a:t>
            </a:r>
          </a:p>
          <a:p>
            <a:r>
              <a:rPr lang="en-US" smtClean="0"/>
              <a:t>1. Assume 100 g of material.</a:t>
            </a:r>
          </a:p>
          <a:p>
            <a:r>
              <a:rPr lang="en-US" smtClean="0"/>
              <a:t>	63.19 g Mn</a:t>
            </a:r>
          </a:p>
          <a:p>
            <a:r>
              <a:rPr lang="en-US" smtClean="0"/>
              <a:t>	36.81 g O</a:t>
            </a:r>
          </a:p>
          <a:p>
            <a:r>
              <a:rPr lang="en-US" smtClean="0"/>
              <a:t>2. Convert grams of each element to moles: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53200" y="22098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Mn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54.94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82625" y="4572000"/>
          <a:ext cx="5551488" cy="881063"/>
        </p:xfrm>
        <a:graphic>
          <a:graphicData uri="http://schemas.openxmlformats.org/presentationml/2006/ole">
            <p:oleObj spid="_x0000_s12290" name="Equation" r:id="rId3" imgW="2641320" imgH="419040" progId="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989013" y="5367338"/>
          <a:ext cx="4937125" cy="881062"/>
        </p:xfrm>
        <a:graphic>
          <a:graphicData uri="http://schemas.openxmlformats.org/presentationml/2006/ole">
            <p:oleObj spid="_x0000_s12291" name="Equation" r:id="rId4" imgW="2349360" imgH="419040" progId="">
              <p:embed/>
            </p:oleObj>
          </a:graphicData>
        </a:graphic>
      </p:graphicFrame>
      <p:sp>
        <p:nvSpPr>
          <p:cNvPr id="11" name="Line 60"/>
          <p:cNvSpPr>
            <a:spLocks noChangeShapeType="1"/>
          </p:cNvSpPr>
          <p:nvPr/>
        </p:nvSpPr>
        <p:spPr bwMode="auto">
          <a:xfrm flipV="1">
            <a:off x="3200400" y="59436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 flipV="1">
            <a:off x="1524000" y="57150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" name="Line 60"/>
          <p:cNvSpPr>
            <a:spLocks noChangeShapeType="1"/>
          </p:cNvSpPr>
          <p:nvPr/>
        </p:nvSpPr>
        <p:spPr bwMode="auto">
          <a:xfrm flipV="1">
            <a:off x="3200400" y="51054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1524000" y="48768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Empirical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3. Change the numbers of atoms to whole numbers by dividing by the smallest number.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	The simplest ratio of Mn:O is 1:2.</a:t>
            </a:r>
          </a:p>
          <a:p>
            <a:r>
              <a:rPr lang="en-US" smtClean="0"/>
              <a:t>	</a:t>
            </a:r>
          </a:p>
          <a:p>
            <a:r>
              <a:rPr lang="en-US" smtClean="0"/>
              <a:t>	Empirical formula = MnO</a:t>
            </a:r>
            <a:r>
              <a:rPr lang="en-US" baseline="-25000" smtClean="0"/>
              <a:t>2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800600" y="2743200"/>
          <a:ext cx="3659188" cy="827088"/>
        </p:xfrm>
        <a:graphic>
          <a:graphicData uri="http://schemas.openxmlformats.org/presentationml/2006/ole">
            <p:oleObj spid="_x0000_s13314" name="Equation" r:id="rId3" imgW="1739880" imgH="393480" progId="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52450" y="2819400"/>
          <a:ext cx="3898900" cy="827088"/>
        </p:xfrm>
        <a:graphic>
          <a:graphicData uri="http://schemas.openxmlformats.org/presentationml/2006/ole">
            <p:oleObj spid="_x0000_s13315" name="Equation" r:id="rId4" imgW="18540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Empirical Formulas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empirical formula of a compound that is 72.2% Mg and 27.8% N.</a:t>
            </a:r>
          </a:p>
          <a:p>
            <a:r>
              <a:rPr lang="en-US" smtClean="0"/>
              <a:t>1. Assume 100 g of material.</a:t>
            </a:r>
          </a:p>
          <a:p>
            <a:r>
              <a:rPr lang="en-US" smtClean="0"/>
              <a:t>	72.2 g Mg</a:t>
            </a:r>
          </a:p>
          <a:p>
            <a:r>
              <a:rPr lang="en-US" smtClean="0"/>
              <a:t>	27.8 g O</a:t>
            </a:r>
          </a:p>
          <a:p>
            <a:r>
              <a:rPr lang="en-US" smtClean="0"/>
              <a:t>2. Convert grams of each element to moles: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53200" y="22098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24.31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252538" y="4572000"/>
          <a:ext cx="5072062" cy="881063"/>
        </p:xfrm>
        <a:graphic>
          <a:graphicData uri="http://schemas.openxmlformats.org/presentationml/2006/ole">
            <p:oleObj spid="_x0000_s14338" name="Equation" r:id="rId3" imgW="2412720" imgH="419040" progId="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546225" y="5367338"/>
          <a:ext cx="4484688" cy="881062"/>
        </p:xfrm>
        <a:graphic>
          <a:graphicData uri="http://schemas.openxmlformats.org/presentationml/2006/ole">
            <p:oleObj spid="_x0000_s14339" name="Equation" r:id="rId4" imgW="2133360" imgH="419040" progId="">
              <p:embed/>
            </p:oleObj>
          </a:graphicData>
        </a:graphic>
      </p:graphicFrame>
      <p:sp>
        <p:nvSpPr>
          <p:cNvPr id="12" name="Line 60"/>
          <p:cNvSpPr>
            <a:spLocks noChangeShapeType="1"/>
          </p:cNvSpPr>
          <p:nvPr/>
        </p:nvSpPr>
        <p:spPr bwMode="auto">
          <a:xfrm flipV="1">
            <a:off x="3532188" y="51054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" name="Line 60"/>
          <p:cNvSpPr>
            <a:spLocks noChangeShapeType="1"/>
          </p:cNvSpPr>
          <p:nvPr/>
        </p:nvSpPr>
        <p:spPr bwMode="auto">
          <a:xfrm flipV="1">
            <a:off x="1855788" y="4876800"/>
            <a:ext cx="762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3608388" y="59436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1931988" y="57150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Empirical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3. Change the numbers of atoms to whole numbers by dividing by the smallest number.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4. Multiply by a number that will give whole numbers.	</a:t>
            </a:r>
          </a:p>
          <a:p>
            <a:r>
              <a:rPr lang="en-US" smtClean="0"/>
              <a:t>	Mg: (1.500)2 = 3.00		N:  (1.000)2 = 2.00</a:t>
            </a:r>
          </a:p>
          <a:p>
            <a:r>
              <a:rPr lang="en-US" sz="800" smtClean="0"/>
              <a:t> </a:t>
            </a:r>
          </a:p>
          <a:p>
            <a:r>
              <a:rPr lang="en-US" sz="800" smtClean="0"/>
              <a:t>	</a:t>
            </a:r>
            <a:r>
              <a:rPr lang="en-US" smtClean="0"/>
              <a:t>Empirical formula = Mg</a:t>
            </a:r>
            <a:r>
              <a:rPr lang="en-US" baseline="-25000" smtClean="0"/>
              <a:t>3</a:t>
            </a:r>
            <a:r>
              <a:rPr lang="en-US" smtClean="0"/>
              <a:t>N</a:t>
            </a:r>
            <a:r>
              <a:rPr lang="en-US" baseline="-25000" smtClean="0"/>
              <a:t>2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985838" y="2667000"/>
          <a:ext cx="3762375" cy="827088"/>
        </p:xfrm>
        <a:graphic>
          <a:graphicData uri="http://schemas.openxmlformats.org/presentationml/2006/ole">
            <p:oleObj spid="_x0000_s15362" name="Equation" r:id="rId3" imgW="1790640" imgH="393480" progId="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302250" y="2667000"/>
          <a:ext cx="3309938" cy="827088"/>
        </p:xfrm>
        <a:graphic>
          <a:graphicData uri="http://schemas.openxmlformats.org/presentationml/2006/ole">
            <p:oleObj spid="_x0000_s15363" name="Equation" r:id="rId4" imgW="157464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empirical formula of an alcohol that is 52.13% C, 13.15% H and 34.72% O.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r>
              <a:rPr lang="en-US" dirty="0" smtClean="0"/>
              <a:t>HO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O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53200" y="2209800"/>
          <a:ext cx="23622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 mole of anything contains </a:t>
            </a:r>
            <a:r>
              <a:rPr lang="en-US" b="1" dirty="0" smtClean="0"/>
              <a:t>Avogadro’s number </a:t>
            </a:r>
            <a:r>
              <a:rPr lang="en-US" dirty="0" smtClean="0"/>
              <a:t>(6.022</a:t>
            </a:r>
            <a:r>
              <a:rPr lang="en-US" b="1" dirty="0" smtClean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) of particles.</a:t>
            </a:r>
          </a:p>
          <a:p>
            <a:pPr>
              <a:defRPr/>
            </a:pPr>
            <a:r>
              <a:rPr lang="en-US" sz="800" dirty="0" smtClean="0"/>
              <a:t>     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1 mol atoms = 6.022</a:t>
            </a:r>
            <a:r>
              <a:rPr lang="en-US" b="1" dirty="0" smtClean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atoms</a:t>
            </a:r>
            <a:endParaRPr lang="en-US" sz="800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1 mol molecules = 6.022</a:t>
            </a:r>
            <a:r>
              <a:rPr lang="en-US" b="1" dirty="0" smtClean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molecules</a:t>
            </a:r>
            <a:endParaRPr lang="en-US" sz="800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1 mol ions = 6.022</a:t>
            </a:r>
            <a:r>
              <a:rPr lang="en-US" b="1" dirty="0" smtClean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ions</a:t>
            </a:r>
          </a:p>
          <a:p>
            <a:pPr>
              <a:defRPr/>
            </a:pPr>
            <a:endParaRPr lang="en-US" sz="1050" dirty="0" smtClean="0"/>
          </a:p>
          <a:p>
            <a:pPr>
              <a:defRPr/>
            </a:pPr>
            <a:r>
              <a:rPr lang="en-US" dirty="0" smtClean="0"/>
              <a:t>Avogadro’s number can be used as a </a:t>
            </a:r>
            <a:r>
              <a:rPr lang="en-US" b="1" dirty="0" smtClean="0"/>
              <a:t>conversion factor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320800" y="5241925"/>
          <a:ext cx="3054350" cy="854075"/>
        </p:xfrm>
        <a:graphic>
          <a:graphicData uri="http://schemas.openxmlformats.org/presentationml/2006/ole">
            <p:oleObj spid="_x0000_s1026" name="Equation" r:id="rId3" imgW="1498320" imgH="419040" progId="">
              <p:embed/>
            </p:oleObj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4738688" y="5216525"/>
          <a:ext cx="3051175" cy="854075"/>
        </p:xfrm>
        <a:graphic>
          <a:graphicData uri="http://schemas.openxmlformats.org/presentationml/2006/ole">
            <p:oleObj spid="_x0000_s1027" name="Equation" r:id="rId4" imgW="14983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Calculating the Molecular Formula</a:t>
            </a:r>
            <a:br>
              <a:rPr lang="en-US" dirty="0" smtClean="0"/>
            </a:br>
            <a:r>
              <a:rPr lang="en-US" dirty="0" smtClean="0"/>
              <a:t>from the Empirical Formula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861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2800" dirty="0">
                <a:latin typeface="+mn-lt"/>
              </a:rPr>
              <a:t>The molecular formula will be either equal to the empirical formula or some integer multiple of it.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2800" dirty="0">
                <a:latin typeface="+mn-lt"/>
              </a:rPr>
              <a:t>The ratio of the molecular mass to the mass predicted by the empirical formula tells us how many times larger the molecular formula is.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sz="900" dirty="0">
              <a:latin typeface="+mn-lt"/>
            </a:endParaRPr>
          </a:p>
        </p:txBody>
      </p:sp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455613" y="4495800"/>
          <a:ext cx="8459787" cy="881063"/>
        </p:xfrm>
        <a:graphic>
          <a:graphicData uri="http://schemas.openxmlformats.org/presentationml/2006/ole">
            <p:oleObj spid="_x0000_s16386" name="Equation" r:id="rId3" imgW="402588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Calculating the Molecular Formula</a:t>
            </a:r>
            <a:br>
              <a:rPr lang="en-US" dirty="0" smtClean="0"/>
            </a:br>
            <a:r>
              <a:rPr lang="en-US" dirty="0" smtClean="0"/>
              <a:t>from the Empirical Formula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861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2800" dirty="0">
                <a:latin typeface="+mn-lt"/>
              </a:rPr>
              <a:t>Determine the molecular formula for </a:t>
            </a:r>
            <a:r>
              <a:rPr lang="en-US" sz="2800" dirty="0" err="1">
                <a:latin typeface="+mn-lt"/>
              </a:rPr>
              <a:t>glyceraldehyde</a:t>
            </a:r>
            <a:r>
              <a:rPr lang="en-US" sz="2800" dirty="0">
                <a:latin typeface="+mn-lt"/>
              </a:rPr>
              <a:t> which has a molar mass of 90.08 g/mol and an empirical formula of CH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O.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914400" y="4311650"/>
          <a:ext cx="3733800" cy="1022350"/>
        </p:xfrm>
        <a:graphic>
          <a:graphicData uri="http://schemas.openxmlformats.org/presentationml/2006/ole">
            <p:oleObj spid="_x0000_s17410" name="Equation" r:id="rId3" imgW="1625400" imgH="44424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92700" y="4522788"/>
            <a:ext cx="3135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(CH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O)</a:t>
            </a:r>
            <a:r>
              <a:rPr lang="en-US" sz="2800" b="1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 = C</a:t>
            </a:r>
            <a:r>
              <a:rPr lang="en-US" sz="2800" b="1" baseline="-25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H</a:t>
            </a:r>
            <a:r>
              <a:rPr lang="en-US" sz="2800" b="1" baseline="-25000" dirty="0">
                <a:latin typeface="+mn-lt"/>
              </a:rPr>
              <a:t>6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 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2971800" y="3201988"/>
          <a:ext cx="3733800" cy="912812"/>
        </p:xfrm>
        <a:graphic>
          <a:graphicData uri="http://schemas.openxmlformats.org/presentationml/2006/ole">
            <p:oleObj spid="_x0000_s17411" name="Equation" r:id="rId4" imgW="17143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formula of a compound with the empirical formula CH</a:t>
            </a:r>
            <a:r>
              <a:rPr lang="en-US" baseline="-25000" dirty="0" smtClean="0"/>
              <a:t>2</a:t>
            </a:r>
            <a:r>
              <a:rPr lang="en-US" dirty="0" smtClean="0"/>
              <a:t>Cl and molar mass of       197.92 g/mol?  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Cl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Cl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 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911475"/>
          <a:ext cx="23622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35.45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formula of a substance that consists of 85.60% C and 14.40% H and has a molar mass of 28.08 g/mol?                      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911475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moles of </a:t>
            </a:r>
            <a:r>
              <a:rPr lang="en-US" dirty="0" err="1" smtClean="0"/>
              <a:t>HCl</a:t>
            </a:r>
            <a:r>
              <a:rPr lang="en-US" dirty="0" smtClean="0"/>
              <a:t> are present in 4.3×10</a:t>
            </a:r>
            <a:r>
              <a:rPr lang="en-US" baseline="30000" dirty="0" smtClean="0"/>
              <a:t>23</a:t>
            </a:r>
            <a:r>
              <a:rPr lang="en-US" dirty="0" smtClean="0"/>
              <a:t> molecules?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2.6×10</a:t>
            </a:r>
            <a:r>
              <a:rPr lang="en-US" baseline="30000" dirty="0" smtClean="0"/>
              <a:t>47</a:t>
            </a:r>
            <a:r>
              <a:rPr lang="en-US" dirty="0" smtClean="0"/>
              <a:t>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0.71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2.6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7.1×10</a:t>
            </a:r>
            <a:r>
              <a:rPr lang="en-US" baseline="30000" dirty="0" smtClean="0"/>
              <a:t>45</a:t>
            </a:r>
            <a:r>
              <a:rPr lang="en-US" dirty="0" smtClean="0"/>
              <a:t> mol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Counting Atoms with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Chemists count atoms by using mass since individual atoms are too small to count.</a:t>
            </a:r>
          </a:p>
          <a:p>
            <a:pPr>
              <a:buFont typeface="Arial" charset="0"/>
              <a:buChar char="•"/>
            </a:pPr>
            <a:r>
              <a:rPr lang="en-US" smtClean="0"/>
              <a:t>Average mass of an atom = atomic mass in amu</a:t>
            </a:r>
          </a:p>
          <a:p>
            <a:pPr>
              <a:buFont typeface="Arial" charset="0"/>
              <a:buChar char="•"/>
            </a:pPr>
            <a:r>
              <a:rPr lang="en-US" smtClean="0"/>
              <a:t>Average mass of 1 mole of atoms = atomic mass expressed in grams (</a:t>
            </a:r>
            <a:r>
              <a:rPr lang="en-US" b="1" smtClean="0"/>
              <a:t>molar mass</a:t>
            </a:r>
            <a:r>
              <a:rPr lang="en-US" smtClean="0"/>
              <a:t>).</a:t>
            </a:r>
          </a:p>
          <a:p>
            <a:pPr algn="ctr"/>
            <a:r>
              <a:rPr lang="en-US" b="1" smtClean="0"/>
              <a:t>1 mol atoms = atomic mass in grams</a:t>
            </a:r>
          </a:p>
          <a:p>
            <a:pPr algn="ctr"/>
            <a:r>
              <a:rPr lang="en-US" b="1" smtClean="0"/>
              <a:t>1 mol atoms = 6.022×10</a:t>
            </a:r>
            <a:r>
              <a:rPr lang="en-US" b="1" baseline="30000" smtClean="0"/>
              <a:t>23</a:t>
            </a:r>
            <a:r>
              <a:rPr lang="en-US" b="1" smtClean="0"/>
              <a:t> atoms </a:t>
            </a:r>
          </a:p>
          <a:p>
            <a:pPr algn="ctr"/>
            <a:r>
              <a:rPr lang="en-US" b="1" smtClean="0"/>
              <a:t>atomic mass in grams = 6.022×10</a:t>
            </a:r>
            <a:r>
              <a:rPr lang="en-US" b="1" baseline="30000" smtClean="0"/>
              <a:t>23</a:t>
            </a:r>
            <a:r>
              <a:rPr lang="en-US" b="1" smtClean="0"/>
              <a:t> atoms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these is </a:t>
            </a:r>
            <a:r>
              <a:rPr lang="en-US" b="1" dirty="0" smtClean="0"/>
              <a:t>not</a:t>
            </a:r>
            <a:r>
              <a:rPr lang="en-US" dirty="0" smtClean="0"/>
              <a:t> correct?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mass of 1 atom of C is 12.01 </a:t>
            </a:r>
            <a:r>
              <a:rPr lang="en-US" dirty="0" err="1" smtClean="0"/>
              <a:t>amu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mass of 1 mole of C atoms is 12.01 g.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Avogadro’s number of atoms has a mass of 12.01 </a:t>
            </a:r>
            <a:r>
              <a:rPr lang="en-US" dirty="0" err="1" smtClean="0"/>
              <a:t>amu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Avogadro’s number of atoms has a mass of 12.01 g.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7391400" y="1676400"/>
            <a:ext cx="1371600" cy="1387475"/>
            <a:chOff x="7391400" y="1676400"/>
            <a:chExt cx="1371600" cy="1387733"/>
          </a:xfrm>
        </p:grpSpPr>
        <p:sp>
          <p:nvSpPr>
            <p:cNvPr id="7" name="Rectangle 6"/>
            <p:cNvSpPr/>
            <p:nvPr/>
          </p:nvSpPr>
          <p:spPr>
            <a:xfrm>
              <a:off x="7391400" y="1676400"/>
              <a:ext cx="1371600" cy="1371855"/>
            </a:xfrm>
            <a:prstGeom prst="rect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/>
                <a:t>C</a:t>
              </a:r>
            </a:p>
          </p:txBody>
        </p:sp>
        <p:sp>
          <p:nvSpPr>
            <p:cNvPr id="37896" name="TextBox 7"/>
            <p:cNvSpPr txBox="1">
              <a:spLocks noChangeArrowheads="1"/>
            </p:cNvSpPr>
            <p:nvPr/>
          </p:nvSpPr>
          <p:spPr bwMode="auto">
            <a:xfrm>
              <a:off x="7467600" y="17526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6</a:t>
              </a:r>
            </a:p>
          </p:txBody>
        </p:sp>
        <p:sp>
          <p:nvSpPr>
            <p:cNvPr id="37897" name="TextBox 8"/>
            <p:cNvSpPr txBox="1">
              <a:spLocks noChangeArrowheads="1"/>
            </p:cNvSpPr>
            <p:nvPr/>
          </p:nvSpPr>
          <p:spPr bwMode="auto">
            <a:xfrm>
              <a:off x="7654889" y="2602468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12.01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correct set up to calculate number of moles of atoms contained in 3.52 g Al?</a:t>
            </a:r>
          </a:p>
          <a:p>
            <a:r>
              <a:rPr lang="en-US" smtClean="0"/>
              <a:t>a.</a:t>
            </a:r>
          </a:p>
          <a:p>
            <a:endParaRPr lang="en-US" smtClean="0"/>
          </a:p>
          <a:p>
            <a:r>
              <a:rPr lang="en-US" smtClean="0"/>
              <a:t>b.</a:t>
            </a:r>
          </a:p>
          <a:p>
            <a:endParaRPr lang="en-US" smtClean="0"/>
          </a:p>
          <a:p>
            <a:r>
              <a:rPr lang="en-US" smtClean="0"/>
              <a:t>c.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3375" y="2667000"/>
          <a:ext cx="2833688" cy="827088"/>
        </p:xfrm>
        <a:graphic>
          <a:graphicData uri="http://schemas.openxmlformats.org/presentationml/2006/ole">
            <p:oleObj spid="_x0000_s5122" name="Equation" r:id="rId3" imgW="1434960" imgH="419040" progId="">
              <p:embed/>
            </p:oleObj>
          </a:graphicData>
        </a:graphic>
      </p:graphicFrame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1603375" y="3694113"/>
          <a:ext cx="2759075" cy="776287"/>
        </p:xfrm>
        <a:graphic>
          <a:graphicData uri="http://schemas.openxmlformats.org/presentationml/2006/ole">
            <p:oleObj spid="_x0000_s5123" name="Equation" r:id="rId4" imgW="1396800" imgH="39348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665288" y="4648200"/>
          <a:ext cx="4140200" cy="863600"/>
        </p:xfrm>
        <a:graphic>
          <a:graphicData uri="http://schemas.openxmlformats.org/presentationml/2006/ole">
            <p:oleObj spid="_x0000_s5124" name="Equation" r:id="rId5" imgW="2133360" imgH="444240" progId="">
              <p:embed/>
            </p:oleObj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00800" y="2209800"/>
          <a:ext cx="23622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26.98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mass of 3.01 ×10</a:t>
            </a:r>
            <a:r>
              <a:rPr lang="en-US" baseline="30000" dirty="0" smtClean="0"/>
              <a:t>23</a:t>
            </a:r>
            <a:r>
              <a:rPr lang="en-US" dirty="0" smtClean="0"/>
              <a:t> atoms of lead?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104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414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0.500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1.04×10</a:t>
            </a:r>
            <a:r>
              <a:rPr lang="en-US" baseline="30000" dirty="0" smtClean="0"/>
              <a:t>48</a:t>
            </a:r>
            <a:r>
              <a:rPr lang="en-US" dirty="0" smtClean="0"/>
              <a:t> 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207.2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 gram of which of the following elements would contain the largest number of atoms?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nitrogen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hydrogen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phosphorus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30.97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1505</Words>
  <Application>Microsoft Office PowerPoint</Application>
  <PresentationFormat>On-screen Show (4:3)</PresentationFormat>
  <Paragraphs>358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Chapter 7</vt:lpstr>
      <vt:lpstr>Convenient Ways of Counting Items</vt:lpstr>
      <vt:lpstr>The Mole</vt:lpstr>
      <vt:lpstr>Your Turn!</vt:lpstr>
      <vt:lpstr>Counting Atoms with Mass</vt:lpstr>
      <vt:lpstr>Your Turn!</vt:lpstr>
      <vt:lpstr>Your Turn!</vt:lpstr>
      <vt:lpstr>Your Turn!</vt:lpstr>
      <vt:lpstr>Your Turn!</vt:lpstr>
      <vt:lpstr>Molar Mass of Compounds</vt:lpstr>
      <vt:lpstr>Your Turn!</vt:lpstr>
      <vt:lpstr>Your Turn!</vt:lpstr>
      <vt:lpstr>Your Turn!</vt:lpstr>
      <vt:lpstr>Your Turn!</vt:lpstr>
      <vt:lpstr>Your Turn!</vt:lpstr>
      <vt:lpstr>Percent Composition of Compounds</vt:lpstr>
      <vt:lpstr>Slide 17</vt:lpstr>
      <vt:lpstr>Calculating Percent Composition</vt:lpstr>
      <vt:lpstr>Your Turn!</vt:lpstr>
      <vt:lpstr>Your Turn!</vt:lpstr>
      <vt:lpstr>Empirical Formula versus  Molecular Formula</vt:lpstr>
      <vt:lpstr>Empirical Formula versus  Molecular Formula</vt:lpstr>
      <vt:lpstr>Your Turn!</vt:lpstr>
      <vt:lpstr>Calculating Empirical Formulas</vt:lpstr>
      <vt:lpstr>Calculating Empirical Formulas</vt:lpstr>
      <vt:lpstr>Calculating Empirical Formulas</vt:lpstr>
      <vt:lpstr>Calculating Empirical Formulas</vt:lpstr>
      <vt:lpstr>Calculating Empirical Formulas</vt:lpstr>
      <vt:lpstr>Your Turn!</vt:lpstr>
      <vt:lpstr>Calculating the Molecular Formula from the Empirical Formula</vt:lpstr>
      <vt:lpstr>Calculating the Molecular Formula from the Empirical Formula</vt:lpstr>
      <vt:lpstr>Your Turn!</vt:lpstr>
      <vt:lpstr>Your Turn!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Quantitative Composition</dc:subject>
  <dc:creator>Karen Sanchez</dc:creator>
  <cp:lastModifiedBy>Amanda L. Houchens</cp:lastModifiedBy>
  <cp:revision>122</cp:revision>
  <dcterms:created xsi:type="dcterms:W3CDTF">2009-04-24T10:50:53Z</dcterms:created>
  <dcterms:modified xsi:type="dcterms:W3CDTF">2019-07-24T00:22:17Z</dcterms:modified>
</cp:coreProperties>
</file>