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256" r:id="rId2"/>
    <p:sldId id="315" r:id="rId3"/>
    <p:sldId id="316" r:id="rId4"/>
    <p:sldId id="321" r:id="rId5"/>
    <p:sldId id="367" r:id="rId6"/>
    <p:sldId id="322" r:id="rId7"/>
    <p:sldId id="323" r:id="rId8"/>
    <p:sldId id="324" r:id="rId9"/>
    <p:sldId id="326" r:id="rId10"/>
    <p:sldId id="327" r:id="rId11"/>
    <p:sldId id="368" r:id="rId12"/>
    <p:sldId id="317" r:id="rId13"/>
    <p:sldId id="328" r:id="rId14"/>
    <p:sldId id="333" r:id="rId15"/>
    <p:sldId id="335" r:id="rId16"/>
    <p:sldId id="318" r:id="rId17"/>
    <p:sldId id="334" r:id="rId18"/>
    <p:sldId id="338" r:id="rId19"/>
    <p:sldId id="339" r:id="rId20"/>
    <p:sldId id="341" r:id="rId21"/>
    <p:sldId id="345" r:id="rId22"/>
    <p:sldId id="346" r:id="rId23"/>
    <p:sldId id="347" r:id="rId24"/>
    <p:sldId id="348" r:id="rId25"/>
    <p:sldId id="349" r:id="rId26"/>
    <p:sldId id="351" r:id="rId27"/>
    <p:sldId id="319" r:id="rId28"/>
    <p:sldId id="356" r:id="rId29"/>
    <p:sldId id="357" r:id="rId30"/>
    <p:sldId id="358" r:id="rId31"/>
    <p:sldId id="359" r:id="rId32"/>
    <p:sldId id="320" r:id="rId33"/>
    <p:sldId id="365" r:id="rId34"/>
    <p:sldId id="355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6F37"/>
    <a:srgbClr val="0000FF"/>
    <a:srgbClr val="28724F"/>
    <a:srgbClr val="1D754D"/>
    <a:srgbClr val="12DE6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650008E-0125-4A3A-AED9-6300026AAE37}" type="datetimeFigureOut">
              <a:rPr lang="en-US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A19C7A4-9079-411C-86DD-627633EE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6DA050-2F75-475D-85FF-EC8E34BF7DA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E347E-6E29-412F-A9E0-93B059ABF3BA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6-</a:t>
            </a:r>
            <a:fld id="{A29ACFFA-0B11-42A9-9D32-4A80B6121F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1186D-7ACD-48A2-B5B7-578D8F0BF1C5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7D119-0A57-4951-89E0-6E5B98287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4A1B4-5D5A-455E-8009-AE55130061C8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CDB2B-CF0C-4794-965A-45B69EEE6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53FE6-C35E-47E5-8E75-CE733B991946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6-</a:t>
            </a:r>
            <a:fld id="{E2586B16-279C-4A79-9293-8C6F8F0B5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E753B-2AEC-455F-BB03-C5C3308A1E84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69DB9-9126-46AF-9AC3-932FD7C0E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C78B0-887C-483E-A2C9-FF4D796DA289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1CAF1-E2C7-44DA-AD95-FFD19D64D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4B645-7F90-48D6-95C0-22F05751A57C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41E9B-849F-4BE9-BEE2-DF3F13649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D0560-5322-4F3E-9E11-CD7342975CA4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321CE-1A86-4831-9589-744E326AE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F9FCF-1B23-4EEF-B5C1-E02156662FE8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641F4-8570-4E66-B402-DA97C2DD6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624DD-0130-40E1-A605-7E09AC16C336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AD4A6-BB95-45CC-B98F-CF8CC0055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2D0B2-5FD1-4505-A8DD-C570992F1D03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87156-CBCB-477C-A3E0-9343B5966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0F3C78-4843-4134-8638-B0AD9E53F822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6-</a:t>
            </a:r>
            <a:fld id="{40C47705-024F-4AE6-A091-A075787D1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6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12414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Britannic Bold" pitchFamily="34" charset="0"/>
              </a:rPr>
              <a:t>Chapter 6</a:t>
            </a:r>
            <a:endParaRPr lang="en-US" sz="6000" dirty="0">
              <a:solidFill>
                <a:schemeClr val="tx2">
                  <a:lumMod val="7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38800"/>
            <a:ext cx="6400800" cy="1219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Introduction to General, Organic, and Biochemistry 10e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John Wiley &amp; Sons, Inc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Morris Hein, Scott Pattison, and Susan Arena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1600200"/>
            <a:ext cx="8915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Nomenclature of Inorganic Compounds</a:t>
            </a: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1" y="2279660"/>
            <a:ext cx="3809999" cy="343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28600" y="2286000"/>
            <a:ext cx="2514600" cy="381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accent2"/>
                </a:solidFill>
              </a:rPr>
              <a:t>This seashell is formed from the chemical calcium carbonate, commonly called limestone. It is the same chemical used in many calcium supplements for our diets.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Phosphorus is a nonmetal in group 5A. The charge on the phosphide ion is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-3 because the element lost 3 electrons.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-3 because the element gained 3 electrons.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+3 because the element lost 3 electrons.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+3 because the element gained 3 electrons.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Ionic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/>
              <a:t>Compounds are held together by the attractive forces between the </a:t>
            </a:r>
            <a:r>
              <a:rPr lang="en-US" b="1" smtClean="0"/>
              <a:t>cations</a:t>
            </a:r>
            <a:r>
              <a:rPr lang="en-US" smtClean="0"/>
              <a:t> (positive ions) and the </a:t>
            </a:r>
            <a:r>
              <a:rPr lang="en-US" b="1" smtClean="0"/>
              <a:t>anions</a:t>
            </a:r>
            <a:r>
              <a:rPr lang="en-US" smtClean="0"/>
              <a:t> (negative ions).</a:t>
            </a:r>
          </a:p>
          <a:p>
            <a:pPr>
              <a:buFont typeface="Arial" charset="0"/>
              <a:buChar char="•"/>
            </a:pPr>
            <a:r>
              <a:rPr lang="en-US" smtClean="0"/>
              <a:t>Formulas are the simplest whole number ratio of each element.</a:t>
            </a:r>
          </a:p>
          <a:p>
            <a:pPr>
              <a:buFont typeface="Arial" charset="0"/>
              <a:buChar char="•"/>
            </a:pPr>
            <a:r>
              <a:rPr lang="en-US" smtClean="0"/>
              <a:t>Solids at room temperature.</a:t>
            </a:r>
          </a:p>
          <a:p>
            <a:pPr>
              <a:buFont typeface="Arial" charset="0"/>
              <a:buChar char="•"/>
            </a:pPr>
            <a:r>
              <a:rPr lang="en-US" smtClean="0"/>
              <a:t>Conduct electricity when molten.</a:t>
            </a:r>
          </a:p>
        </p:txBody>
      </p:sp>
      <p:sp>
        <p:nvSpPr>
          <p:cNvPr id="4710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600200"/>
            <a:ext cx="293846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572000"/>
            <a:ext cx="16764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TextBox 7"/>
          <p:cNvSpPr txBox="1">
            <a:spLocks noChangeArrowheads="1"/>
          </p:cNvSpPr>
          <p:nvPr/>
        </p:nvSpPr>
        <p:spPr bwMode="auto">
          <a:xfrm>
            <a:off x="5105400" y="4495800"/>
            <a:ext cx="984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NaCl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Writing Formulas for Ionic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Write the formula for the metal ion followed by the formula for the nonmetal ion.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Combine the smallest numbers of each ion needed to give the charge sum equal to zero.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Write the formula for the compound as the symbol for the metal and nonmetal each followed by a subscript of the number determined in step 2.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Writing Formulas for Ionic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Write the formulas for the compounds containing the following ions: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Al</a:t>
            </a:r>
            <a:r>
              <a:rPr lang="en-US" baseline="30000" dirty="0" smtClean="0"/>
              <a:t>3+</a:t>
            </a:r>
            <a:r>
              <a:rPr lang="en-US" dirty="0" smtClean="0"/>
              <a:t> and F</a:t>
            </a:r>
            <a:r>
              <a:rPr lang="en-US" baseline="30000" dirty="0" smtClean="0"/>
              <a:t>-</a:t>
            </a: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Ca</a:t>
            </a:r>
            <a:r>
              <a:rPr lang="en-US" baseline="30000" dirty="0" smtClean="0"/>
              <a:t>2+</a:t>
            </a:r>
            <a:r>
              <a:rPr lang="en-US" dirty="0" smtClean="0"/>
              <a:t> and N</a:t>
            </a:r>
            <a:r>
              <a:rPr lang="en-US" baseline="30000" dirty="0" smtClean="0"/>
              <a:t>3-</a:t>
            </a: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K</a:t>
            </a:r>
            <a:r>
              <a:rPr lang="en-US" baseline="30000" dirty="0" smtClean="0"/>
              <a:t>+</a:t>
            </a:r>
            <a:r>
              <a:rPr lang="en-US" dirty="0" smtClean="0"/>
              <a:t> and </a:t>
            </a:r>
            <a:r>
              <a:rPr lang="en-US" dirty="0" err="1" smtClean="0"/>
              <a:t>Cl</a:t>
            </a:r>
            <a:r>
              <a:rPr lang="en-US" baseline="30000" dirty="0" smtClean="0"/>
              <a:t>-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Mg</a:t>
            </a:r>
            <a:r>
              <a:rPr lang="en-US" baseline="30000" dirty="0" smtClean="0"/>
              <a:t>2+</a:t>
            </a:r>
            <a:r>
              <a:rPr lang="en-US" dirty="0" smtClean="0"/>
              <a:t> and I</a:t>
            </a:r>
            <a:r>
              <a:rPr lang="en-US" baseline="30000" dirty="0" smtClean="0"/>
              <a:t>-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 dirty="0"/>
          </a:p>
        </p:txBody>
      </p:sp>
      <p:sp>
        <p:nvSpPr>
          <p:cNvPr id="9" name="Line 29"/>
          <p:cNvSpPr>
            <a:spLocks noChangeShapeType="1"/>
          </p:cNvSpPr>
          <p:nvPr/>
        </p:nvSpPr>
        <p:spPr bwMode="auto">
          <a:xfrm>
            <a:off x="3276600" y="2828925"/>
            <a:ext cx="8382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4495800" y="2600325"/>
            <a:ext cx="434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AlF</a:t>
            </a:r>
            <a:r>
              <a:rPr lang="en-US" sz="2800" baseline="-25000" dirty="0">
                <a:solidFill>
                  <a:schemeClr val="tx2"/>
                </a:solidFill>
                <a:latin typeface="+mn-lt"/>
              </a:rPr>
              <a:t>3   	</a:t>
            </a:r>
            <a:endParaRPr lang="en-US" sz="2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" name="Line 34"/>
          <p:cNvSpPr>
            <a:spLocks noChangeShapeType="1"/>
          </p:cNvSpPr>
          <p:nvPr/>
        </p:nvSpPr>
        <p:spPr bwMode="auto">
          <a:xfrm>
            <a:off x="3276600" y="3352800"/>
            <a:ext cx="8382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4495800" y="3148013"/>
            <a:ext cx="41148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Ca</a:t>
            </a:r>
            <a:r>
              <a:rPr lang="en-US" sz="2800" baseline="-25000" dirty="0">
                <a:solidFill>
                  <a:schemeClr val="tx2"/>
                </a:solidFill>
                <a:latin typeface="+mn-lt"/>
              </a:rPr>
              <a:t>3</a:t>
            </a:r>
            <a:r>
              <a:rPr lang="en-US" sz="2800" dirty="0">
                <a:solidFill>
                  <a:schemeClr val="tx2"/>
                </a:solidFill>
                <a:latin typeface="+mn-lt"/>
              </a:rPr>
              <a:t>N</a:t>
            </a:r>
            <a:r>
              <a:rPr lang="en-US" sz="2800" baseline="-25000" dirty="0">
                <a:solidFill>
                  <a:schemeClr val="tx2"/>
                </a:solidFill>
                <a:latin typeface="+mn-lt"/>
              </a:rPr>
              <a:t>2</a:t>
            </a:r>
            <a:endParaRPr lang="en-US" sz="2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9" name="Line 39"/>
          <p:cNvSpPr>
            <a:spLocks noChangeShapeType="1"/>
          </p:cNvSpPr>
          <p:nvPr/>
        </p:nvSpPr>
        <p:spPr bwMode="auto">
          <a:xfrm>
            <a:off x="3276600" y="4429125"/>
            <a:ext cx="8382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0" name="Text Box 40"/>
          <p:cNvSpPr txBox="1">
            <a:spLocks noChangeArrowheads="1"/>
          </p:cNvSpPr>
          <p:nvPr/>
        </p:nvSpPr>
        <p:spPr bwMode="auto">
          <a:xfrm>
            <a:off x="4495800" y="4200525"/>
            <a:ext cx="411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MgI</a:t>
            </a:r>
            <a:r>
              <a:rPr lang="en-US" sz="2800" baseline="-25000" dirty="0">
                <a:solidFill>
                  <a:schemeClr val="tx2"/>
                </a:solidFill>
                <a:latin typeface="+mn-lt"/>
              </a:rPr>
              <a:t>2</a:t>
            </a:r>
            <a:endParaRPr lang="en-US" sz="2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6" name="Line 39"/>
          <p:cNvSpPr>
            <a:spLocks noChangeShapeType="1"/>
          </p:cNvSpPr>
          <p:nvPr/>
        </p:nvSpPr>
        <p:spPr bwMode="auto">
          <a:xfrm>
            <a:off x="3276600" y="3886200"/>
            <a:ext cx="8382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7" name="Text Box 40"/>
          <p:cNvSpPr txBox="1">
            <a:spLocks noChangeArrowheads="1"/>
          </p:cNvSpPr>
          <p:nvPr/>
        </p:nvSpPr>
        <p:spPr bwMode="auto">
          <a:xfrm>
            <a:off x="4495800" y="3657600"/>
            <a:ext cx="464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 err="1">
                <a:solidFill>
                  <a:schemeClr val="tx2"/>
                </a:solidFill>
                <a:latin typeface="+mn-lt"/>
              </a:rPr>
              <a:t>KCl</a:t>
            </a:r>
            <a:endParaRPr lang="en-US" sz="2800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9829800" y="18288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5" grpId="0" autoUpdateAnimBg="0"/>
      <p:bldP spid="20" grpId="0" autoUpdateAnimBg="0"/>
      <p:bldP spid="2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the correct formula for the compound beryllium fluoride?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err="1" smtClean="0"/>
              <a:t>BeF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Be</a:t>
            </a:r>
            <a:r>
              <a:rPr lang="en-US" baseline="-25000" dirty="0" smtClean="0"/>
              <a:t>2</a:t>
            </a:r>
            <a:r>
              <a:rPr lang="en-US" dirty="0" smtClean="0"/>
              <a:t>F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BeF</a:t>
            </a:r>
            <a:r>
              <a:rPr lang="en-US" baseline="-25000" dirty="0" smtClean="0"/>
              <a:t>2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Be</a:t>
            </a:r>
            <a:r>
              <a:rPr lang="en-US" baseline="-25000" dirty="0" smtClean="0"/>
              <a:t>2</a:t>
            </a:r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the correct formula for the compound silver sulfide?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err="1" smtClean="0"/>
              <a:t>AgS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AgS</a:t>
            </a:r>
            <a:r>
              <a:rPr lang="en-US" baseline="-25000" dirty="0" smtClean="0"/>
              <a:t>2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Ag</a:t>
            </a:r>
            <a:r>
              <a:rPr lang="en-US" baseline="-25000" dirty="0" smtClean="0"/>
              <a:t>2</a:t>
            </a:r>
            <a:r>
              <a:rPr lang="en-US" dirty="0" smtClean="0"/>
              <a:t>S</a:t>
            </a:r>
            <a:endParaRPr lang="en-US" baseline="-25000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2AgS</a:t>
            </a:r>
            <a:endParaRPr lang="en-US" baseline="-25000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Naming Binary Ionic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8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Binary ionic </a:t>
            </a:r>
            <a:r>
              <a:rPr lang="en-US" dirty="0" smtClean="0"/>
              <a:t>compounds contain only two elements: a metal and a nonmetal.</a:t>
            </a:r>
          </a:p>
          <a:p>
            <a:pPr>
              <a:defRPr/>
            </a:pPr>
            <a:r>
              <a:rPr lang="en-US" b="1" dirty="0" smtClean="0"/>
              <a:t>Compounds containing a metal that forms only one type of cation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Write the name of the cation.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Write the name of the anion with the -</a:t>
            </a:r>
            <a:r>
              <a:rPr lang="en-US" i="1" dirty="0" err="1" smtClean="0"/>
              <a:t>ide</a:t>
            </a:r>
            <a:r>
              <a:rPr lang="en-US" dirty="0" smtClean="0"/>
              <a:t> ending.</a:t>
            </a:r>
          </a:p>
          <a:p>
            <a:pPr marL="514350" indent="-514350">
              <a:defRPr/>
            </a:pPr>
            <a:r>
              <a:rPr lang="en-US" dirty="0" smtClean="0"/>
              <a:t>	 AlF</a:t>
            </a:r>
            <a:r>
              <a:rPr lang="en-US" baseline="-25000" dirty="0" smtClean="0"/>
              <a:t>3   	</a:t>
            </a:r>
            <a:r>
              <a:rPr lang="en-US" dirty="0" smtClean="0"/>
              <a:t> </a:t>
            </a:r>
          </a:p>
          <a:p>
            <a:pPr marL="514350" indent="-514350">
              <a:defRPr/>
            </a:pPr>
            <a:r>
              <a:rPr lang="en-US" dirty="0" smtClean="0"/>
              <a:t>	 Ca</a:t>
            </a:r>
            <a:r>
              <a:rPr lang="en-US" baseline="-25000" dirty="0" smtClean="0"/>
              <a:t>3</a:t>
            </a:r>
            <a:r>
              <a:rPr lang="en-US" dirty="0" smtClean="0"/>
              <a:t>N</a:t>
            </a:r>
            <a:r>
              <a:rPr lang="en-US" baseline="-25000" dirty="0" smtClean="0"/>
              <a:t>2 </a:t>
            </a:r>
          </a:p>
          <a:p>
            <a:pPr marL="514350" indent="-514350">
              <a:defRPr/>
            </a:pPr>
            <a:r>
              <a:rPr lang="en-US" baseline="-25000" dirty="0" smtClean="0"/>
              <a:t>	</a:t>
            </a:r>
            <a:r>
              <a:rPr lang="en-US" dirty="0" smtClean="0"/>
              <a:t> </a:t>
            </a:r>
            <a:r>
              <a:rPr lang="en-US" dirty="0" err="1" smtClean="0"/>
              <a:t>KCl</a:t>
            </a:r>
            <a:r>
              <a:rPr lang="en-US" dirty="0" smtClean="0"/>
              <a:t> </a:t>
            </a:r>
          </a:p>
          <a:p>
            <a:pPr marL="514350" indent="-514350">
              <a:defRPr/>
            </a:pPr>
            <a:r>
              <a:rPr lang="en-US" baseline="-25000" dirty="0" smtClean="0"/>
              <a:t>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2133600" y="4505325"/>
            <a:ext cx="434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aluminum fluoride</a:t>
            </a:r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2133600" y="5038725"/>
            <a:ext cx="411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calcium nitride</a:t>
            </a:r>
            <a:endParaRPr lang="en-US" sz="2800" dirty="0">
              <a:latin typeface="+mn-lt"/>
            </a:endParaRPr>
          </a:p>
        </p:txBody>
      </p:sp>
      <p:sp>
        <p:nvSpPr>
          <p:cNvPr id="10" name="Text Box 40"/>
          <p:cNvSpPr txBox="1">
            <a:spLocks noChangeArrowheads="1"/>
          </p:cNvSpPr>
          <p:nvPr/>
        </p:nvSpPr>
        <p:spPr bwMode="auto">
          <a:xfrm>
            <a:off x="2133600" y="5572125"/>
            <a:ext cx="464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potassium chloride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1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Naming Binary Ionic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4525962"/>
          </a:xfrm>
        </p:spPr>
        <p:txBody>
          <a:bodyPr/>
          <a:lstStyle/>
          <a:p>
            <a:pPr marL="514350" indent="-514350">
              <a:defRPr/>
            </a:pPr>
            <a:r>
              <a:rPr lang="en-US" b="1" dirty="0" smtClean="0"/>
              <a:t>Common metals with only one type of cation</a:t>
            </a:r>
            <a:r>
              <a:rPr lang="en-US" dirty="0" smtClean="0"/>
              <a:t>:  All metals in Group 1A, Group 2A, Al, Zn, Ag and </a:t>
            </a:r>
            <a:r>
              <a:rPr lang="en-US" dirty="0" err="1" smtClean="0"/>
              <a:t>Cd</a:t>
            </a:r>
            <a:r>
              <a:rPr lang="en-US" dirty="0" smtClean="0"/>
              <a:t>.  Their charge is the group number.</a:t>
            </a:r>
          </a:p>
          <a:p>
            <a:pPr marL="514350" indent="-514350">
              <a:defRPr/>
            </a:pPr>
            <a:r>
              <a:rPr lang="en-US" b="1" dirty="0" smtClean="0"/>
              <a:t>Name these compounds:</a:t>
            </a:r>
          </a:p>
          <a:p>
            <a:pPr marL="746125" indent="-465138">
              <a:buFont typeface="+mj-lt"/>
              <a:buAutoNum type="arabicPeriod"/>
              <a:defRPr/>
            </a:pPr>
            <a:r>
              <a:rPr lang="en-US" dirty="0" smtClean="0"/>
              <a:t>BaI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marL="746125" indent="-465138">
              <a:buFont typeface="+mj-lt"/>
              <a:buAutoNum type="arabicPeriod"/>
              <a:defRPr/>
            </a:pPr>
            <a:r>
              <a:rPr lang="en-US" dirty="0" smtClean="0"/>
              <a:t>Li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 marL="746125" indent="-465138">
              <a:buFont typeface="+mj-lt"/>
              <a:buAutoNum type="arabicPeriod"/>
              <a:defRPr/>
            </a:pPr>
            <a:r>
              <a:rPr lang="en-US" dirty="0" smtClean="0"/>
              <a:t>CaC</a:t>
            </a:r>
            <a:r>
              <a:rPr lang="en-US" baseline="-25000" dirty="0" smtClean="0"/>
              <a:t>2</a:t>
            </a:r>
          </a:p>
          <a:p>
            <a:pPr marL="746125" indent="-465138">
              <a:buFont typeface="+mj-lt"/>
              <a:buAutoNum type="arabicPeriod"/>
              <a:defRPr/>
            </a:pPr>
            <a:r>
              <a:rPr lang="en-US" dirty="0" smtClean="0"/>
              <a:t>Ag</a:t>
            </a:r>
            <a:r>
              <a:rPr lang="en-US" baseline="-25000" dirty="0" smtClean="0"/>
              <a:t>2</a:t>
            </a:r>
            <a:r>
              <a:rPr lang="en-US" dirty="0" smtClean="0"/>
              <a:t>S</a:t>
            </a:r>
          </a:p>
          <a:p>
            <a:pPr marL="746125" indent="-465138">
              <a:buFont typeface="+mj-lt"/>
              <a:buAutoNum type="arabicPeriod"/>
              <a:defRPr/>
            </a:pPr>
            <a:r>
              <a:rPr lang="en-US" dirty="0" smtClean="0"/>
              <a:t>Rb</a:t>
            </a:r>
            <a:r>
              <a:rPr lang="en-US" baseline="-25000" dirty="0" smtClean="0"/>
              <a:t>3</a:t>
            </a:r>
            <a:r>
              <a:rPr lang="en-US" dirty="0" smtClean="0"/>
              <a:t>N</a:t>
            </a:r>
            <a:endParaRPr lang="en-US" baseline="-25000" dirty="0" smtClean="0"/>
          </a:p>
          <a:p>
            <a:pPr marL="514350" indent="-514350"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33600" y="3535363"/>
            <a:ext cx="21875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barium iodide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4044950"/>
            <a:ext cx="21066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lithium oxide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3600" y="4554538"/>
            <a:ext cx="24622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calcium carbide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33600" y="5064125"/>
            <a:ext cx="20478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silver sulfide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3600" y="5572125"/>
            <a:ext cx="25273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rubidium nitride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Naming Binary Ionic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Write the name of the cation.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Write the charge on the cation as a Roman numeral in parenthesis.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Write the name of the anion with suffix –</a:t>
            </a:r>
            <a:r>
              <a:rPr lang="en-US" i="1" dirty="0" err="1" smtClean="0"/>
              <a:t>ide</a:t>
            </a:r>
            <a:r>
              <a:rPr lang="en-US" dirty="0" smtClean="0"/>
              <a:t>.</a:t>
            </a:r>
          </a:p>
          <a:p>
            <a:pPr marL="514350" indent="-514350">
              <a:defRPr/>
            </a:pPr>
            <a:r>
              <a:rPr lang="en-US" dirty="0" smtClean="0"/>
              <a:t>	CoCl</a:t>
            </a:r>
            <a:r>
              <a:rPr lang="en-US" baseline="-25000" dirty="0" smtClean="0"/>
              <a:t>3   	</a:t>
            </a:r>
            <a:r>
              <a:rPr lang="en-US" dirty="0" smtClean="0"/>
              <a:t> </a:t>
            </a:r>
          </a:p>
          <a:p>
            <a:pPr marL="514350" indent="-514350">
              <a:defRPr/>
            </a:pPr>
            <a:r>
              <a:rPr lang="en-US" dirty="0" smtClean="0"/>
              <a:t>	Fe</a:t>
            </a:r>
            <a:r>
              <a:rPr lang="en-US" baseline="-25000" dirty="0" smtClean="0"/>
              <a:t>3</a:t>
            </a:r>
            <a:r>
              <a:rPr lang="en-US" dirty="0" smtClean="0"/>
              <a:t>P</a:t>
            </a:r>
            <a:r>
              <a:rPr lang="en-US" baseline="-25000" dirty="0" smtClean="0"/>
              <a:t>2 </a:t>
            </a:r>
          </a:p>
          <a:p>
            <a:pPr marL="514350" indent="-514350">
              <a:defRPr/>
            </a:pPr>
            <a:r>
              <a:rPr lang="en-US" baseline="-25000" dirty="0" smtClean="0"/>
              <a:t>	</a:t>
            </a:r>
            <a:r>
              <a:rPr lang="en-US" dirty="0" err="1" smtClean="0"/>
              <a:t>CuO</a:t>
            </a:r>
            <a:r>
              <a:rPr lang="en-US" dirty="0" smtClean="0"/>
              <a:t> </a:t>
            </a:r>
          </a:p>
          <a:p>
            <a:pPr marL="514350" indent="-514350">
              <a:defRPr/>
            </a:pPr>
            <a:r>
              <a:rPr lang="en-US" baseline="-25000" dirty="0" smtClean="0"/>
              <a:t>	</a:t>
            </a:r>
            <a:r>
              <a:rPr lang="en-US" dirty="0" smtClean="0"/>
              <a:t>SnBr</a:t>
            </a:r>
            <a:r>
              <a:rPr lang="en-US" baseline="-25000" dirty="0" smtClean="0"/>
              <a:t>4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endParaRPr lang="en-US" baseline="-25000" dirty="0" smtClean="0"/>
          </a:p>
          <a:p>
            <a:pPr marL="514350" indent="-514350"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2133600" y="3581400"/>
            <a:ext cx="434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cobalt(III) chloride</a:t>
            </a: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2133600" y="4114800"/>
            <a:ext cx="411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iron(II) phosphide</a:t>
            </a:r>
            <a:endParaRPr lang="en-US" sz="2800" dirty="0">
              <a:latin typeface="+mn-lt"/>
            </a:endParaRPr>
          </a:p>
        </p:txBody>
      </p:sp>
      <p:sp>
        <p:nvSpPr>
          <p:cNvPr id="8" name="Text Box 40"/>
          <p:cNvSpPr txBox="1">
            <a:spLocks noChangeArrowheads="1"/>
          </p:cNvSpPr>
          <p:nvPr/>
        </p:nvSpPr>
        <p:spPr bwMode="auto">
          <a:xfrm>
            <a:off x="2133600" y="5181600"/>
            <a:ext cx="411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tin(IV) bromide</a:t>
            </a:r>
            <a:endParaRPr lang="en-US" sz="2800" dirty="0">
              <a:latin typeface="+mn-lt"/>
            </a:endParaRPr>
          </a:p>
        </p:txBody>
      </p:sp>
      <p:sp>
        <p:nvSpPr>
          <p:cNvPr id="9" name="Text Box 40"/>
          <p:cNvSpPr txBox="1">
            <a:spLocks noChangeArrowheads="1"/>
          </p:cNvSpPr>
          <p:nvPr/>
        </p:nvSpPr>
        <p:spPr bwMode="auto">
          <a:xfrm>
            <a:off x="2133600" y="4648200"/>
            <a:ext cx="464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copper(II) oxide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  <p:bldP spid="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Naming Binary Ionic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defRPr/>
            </a:pPr>
            <a:r>
              <a:rPr lang="en-US" b="1" dirty="0" smtClean="0"/>
              <a:t>More Practice</a:t>
            </a:r>
            <a:r>
              <a:rPr lang="en-US" dirty="0" smtClean="0"/>
              <a:t>	</a:t>
            </a:r>
          </a:p>
          <a:p>
            <a:pPr marL="573088" indent="-573088">
              <a:buFont typeface="+mj-lt"/>
              <a:buAutoNum type="arabicPeriod"/>
              <a:defRPr/>
            </a:pPr>
            <a:r>
              <a:rPr lang="en-US" dirty="0" smtClean="0"/>
              <a:t>CoCl</a:t>
            </a:r>
            <a:r>
              <a:rPr lang="en-US" baseline="-25000" dirty="0" smtClean="0"/>
              <a:t>3   	</a:t>
            </a:r>
            <a:r>
              <a:rPr lang="en-US" dirty="0" smtClean="0"/>
              <a:t> </a:t>
            </a:r>
          </a:p>
          <a:p>
            <a:pPr marL="573088" indent="-573088">
              <a:buFont typeface="+mj-lt"/>
              <a:buAutoNum type="arabicPeriod"/>
              <a:defRPr/>
            </a:pPr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S</a:t>
            </a:r>
          </a:p>
          <a:p>
            <a:pPr marL="573088" indent="-573088">
              <a:buFont typeface="+mj-lt"/>
              <a:buAutoNum type="arabicPeriod"/>
              <a:defRPr/>
            </a:pPr>
            <a:r>
              <a:rPr lang="en-US" dirty="0" smtClean="0"/>
              <a:t>HgF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marL="573088" indent="-573088">
              <a:buFont typeface="+mj-lt"/>
              <a:buAutoNum type="arabicPeriod"/>
              <a:defRPr/>
            </a:pPr>
            <a:r>
              <a:rPr lang="en-US" dirty="0" err="1" smtClean="0"/>
              <a:t>AgBr</a:t>
            </a:r>
            <a:r>
              <a:rPr lang="en-US" dirty="0" smtClean="0"/>
              <a:t> </a:t>
            </a:r>
          </a:p>
          <a:p>
            <a:pPr marL="573088" indent="-573088">
              <a:buFont typeface="+mj-lt"/>
              <a:buAutoNum type="arabicPeriod"/>
              <a:defRPr/>
            </a:pPr>
            <a:r>
              <a:rPr lang="en-US" dirty="0" smtClean="0"/>
              <a:t>Fe</a:t>
            </a:r>
            <a:r>
              <a:rPr lang="en-US" baseline="-25000" dirty="0" smtClean="0"/>
              <a:t>3</a:t>
            </a:r>
            <a:r>
              <a:rPr lang="en-US" dirty="0" smtClean="0"/>
              <a:t>P</a:t>
            </a:r>
            <a:r>
              <a:rPr lang="en-US" baseline="-25000" dirty="0" smtClean="0"/>
              <a:t>2 </a:t>
            </a:r>
          </a:p>
          <a:p>
            <a:pPr marL="573088" indent="-573088">
              <a:buFont typeface="+mj-lt"/>
              <a:buAutoNum type="arabicPeriod"/>
              <a:defRPr/>
            </a:pPr>
            <a:r>
              <a:rPr lang="en-US" dirty="0" smtClean="0"/>
              <a:t>PbI</a:t>
            </a:r>
            <a:r>
              <a:rPr lang="en-US" baseline="-25000" dirty="0" smtClean="0"/>
              <a:t>4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endParaRPr lang="en-US" baseline="-25000" dirty="0" smtClean="0"/>
          </a:p>
          <a:p>
            <a:pPr marL="514350" indent="-514350"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2133600" y="2143125"/>
            <a:ext cx="434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cobalt(III) chloride</a:t>
            </a: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2133600" y="2646363"/>
            <a:ext cx="411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potassium sulfide</a:t>
            </a:r>
            <a:endParaRPr lang="en-US" sz="2800" dirty="0">
              <a:latin typeface="+mn-lt"/>
            </a:endParaRPr>
          </a:p>
        </p:txBody>
      </p:sp>
      <p:sp>
        <p:nvSpPr>
          <p:cNvPr id="9" name="Text Box 40"/>
          <p:cNvSpPr txBox="1">
            <a:spLocks noChangeArrowheads="1"/>
          </p:cNvSpPr>
          <p:nvPr/>
        </p:nvSpPr>
        <p:spPr bwMode="auto">
          <a:xfrm>
            <a:off x="2133600" y="3149600"/>
            <a:ext cx="464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mercury(II) fluoride</a:t>
            </a:r>
          </a:p>
        </p:txBody>
      </p:sp>
      <p:sp>
        <p:nvSpPr>
          <p:cNvPr id="10" name="Text Box 40"/>
          <p:cNvSpPr txBox="1">
            <a:spLocks noChangeArrowheads="1"/>
          </p:cNvSpPr>
          <p:nvPr/>
        </p:nvSpPr>
        <p:spPr bwMode="auto">
          <a:xfrm>
            <a:off x="2133600" y="4156075"/>
            <a:ext cx="4114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iron(II) phosphide</a:t>
            </a:r>
            <a:endParaRPr lang="en-US" sz="2800" dirty="0">
              <a:latin typeface="+mn-lt"/>
            </a:endParaRPr>
          </a:p>
        </p:txBody>
      </p:sp>
      <p:sp>
        <p:nvSpPr>
          <p:cNvPr id="11" name="Text Box 40"/>
          <p:cNvSpPr txBox="1">
            <a:spLocks noChangeArrowheads="1"/>
          </p:cNvSpPr>
          <p:nvPr/>
        </p:nvSpPr>
        <p:spPr bwMode="auto">
          <a:xfrm>
            <a:off x="2133600" y="3652838"/>
            <a:ext cx="46482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silver bromide</a:t>
            </a:r>
          </a:p>
        </p:txBody>
      </p:sp>
      <p:sp>
        <p:nvSpPr>
          <p:cNvPr id="12" name="Text Box 40"/>
          <p:cNvSpPr txBox="1">
            <a:spLocks noChangeArrowheads="1"/>
          </p:cNvSpPr>
          <p:nvPr/>
        </p:nvSpPr>
        <p:spPr bwMode="auto">
          <a:xfrm>
            <a:off x="2133600" y="4657725"/>
            <a:ext cx="411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lead(IV) iodide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9" grpId="0" autoUpdateAnimBg="0"/>
      <p:bldP spid="10" grpId="0" autoUpdateAnimBg="0"/>
      <p:bldP spid="11" grpId="0" autoUpdateAnimBg="0"/>
      <p:bldP spid="1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and Systematic Names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Common names </a:t>
            </a:r>
            <a:r>
              <a:rPr lang="en-US" smtClean="0"/>
              <a:t>are arbitrary and are often related to the physical or chemical properties of the compound.</a:t>
            </a:r>
          </a:p>
          <a:p>
            <a:r>
              <a:rPr lang="en-US" b="1" smtClean="0"/>
              <a:t>Systematic names </a:t>
            </a:r>
            <a:r>
              <a:rPr lang="en-US" smtClean="0"/>
              <a:t>precisely identify the chemical composition of the compound.</a:t>
            </a:r>
          </a:p>
          <a:p>
            <a:r>
              <a:rPr lang="en-US" b="1" smtClean="0"/>
              <a:t>Formula	Common Name	Systematic Name</a:t>
            </a:r>
          </a:p>
          <a:p>
            <a:r>
              <a:rPr lang="en-US" smtClean="0"/>
              <a:t>N</a:t>
            </a:r>
            <a:r>
              <a:rPr lang="en-US" baseline="-25000" smtClean="0"/>
              <a:t>2</a:t>
            </a:r>
            <a:r>
              <a:rPr lang="en-US" smtClean="0"/>
              <a:t>O		laughing gas		dinitrogen monoxide</a:t>
            </a:r>
          </a:p>
          <a:p>
            <a:r>
              <a:rPr lang="en-US" smtClean="0"/>
              <a:t>HCl		muriatic acid	hydrochloric acid</a:t>
            </a:r>
          </a:p>
          <a:p>
            <a:r>
              <a:rPr lang="en-US" smtClean="0"/>
              <a:t>CaCO</a:t>
            </a:r>
            <a:r>
              <a:rPr lang="en-US" baseline="-25000" smtClean="0"/>
              <a:t>3	</a:t>
            </a:r>
            <a:r>
              <a:rPr lang="en-US" smtClean="0"/>
              <a:t>limestone		calcium carbonate</a:t>
            </a:r>
          </a:p>
          <a:p>
            <a:r>
              <a:rPr lang="en-US" smtClean="0"/>
              <a:t>NaCl		table salt		sodium chloride</a:t>
            </a:r>
            <a:endParaRPr lang="en-US" baseline="-25000" smtClean="0"/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Naming Binary Ionic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defRPr/>
            </a:pPr>
            <a:r>
              <a:rPr lang="en-US" b="1" dirty="0" smtClean="0"/>
              <a:t>Classic System:  </a:t>
            </a:r>
            <a:r>
              <a:rPr lang="en-US" dirty="0" smtClean="0"/>
              <a:t>the Latin name of the metal is modified with the suffixes </a:t>
            </a:r>
            <a:r>
              <a:rPr lang="en-US" i="1" dirty="0" smtClean="0"/>
              <a:t>–</a:t>
            </a:r>
            <a:r>
              <a:rPr lang="en-US" i="1" dirty="0" err="1" smtClean="0"/>
              <a:t>ous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–</a:t>
            </a:r>
            <a:r>
              <a:rPr lang="en-US" i="1" dirty="0" err="1" smtClean="0"/>
              <a:t>ic</a:t>
            </a:r>
            <a:r>
              <a:rPr lang="en-US" i="1" dirty="0" smtClean="0"/>
              <a:t> </a:t>
            </a:r>
            <a:r>
              <a:rPr lang="en-US" dirty="0" smtClean="0"/>
              <a:t>depending on the metal charge</a:t>
            </a:r>
          </a:p>
          <a:p>
            <a:pPr marL="514350" indent="-514350">
              <a:defRPr/>
            </a:pPr>
            <a:r>
              <a:rPr lang="en-US" dirty="0" smtClean="0"/>
              <a:t>	Fe</a:t>
            </a:r>
            <a:r>
              <a:rPr lang="en-US" baseline="30000" dirty="0" smtClean="0"/>
              <a:t>2+</a:t>
            </a:r>
            <a:r>
              <a:rPr lang="en-US" dirty="0" smtClean="0"/>
              <a:t>	ferrous		Cu</a:t>
            </a:r>
            <a:r>
              <a:rPr lang="en-US" baseline="30000" dirty="0" smtClean="0"/>
              <a:t>+</a:t>
            </a:r>
            <a:r>
              <a:rPr lang="en-US" dirty="0" smtClean="0"/>
              <a:t>	cuprous</a:t>
            </a:r>
          </a:p>
          <a:p>
            <a:pPr marL="514350" indent="-514350">
              <a:defRPr/>
            </a:pPr>
            <a:r>
              <a:rPr lang="en-US" dirty="0" smtClean="0"/>
              <a:t>	Fe</a:t>
            </a:r>
            <a:r>
              <a:rPr lang="en-US" baseline="30000" dirty="0" smtClean="0"/>
              <a:t>3+</a:t>
            </a:r>
            <a:r>
              <a:rPr lang="en-US" dirty="0" smtClean="0"/>
              <a:t>	ferric			Cu</a:t>
            </a:r>
            <a:r>
              <a:rPr lang="en-US" baseline="30000" dirty="0" smtClean="0"/>
              <a:t>2+</a:t>
            </a:r>
            <a:r>
              <a:rPr lang="en-US" dirty="0" smtClean="0"/>
              <a:t>	cupric</a:t>
            </a:r>
          </a:p>
          <a:p>
            <a:pPr marL="514350" indent="-514350">
              <a:defRPr/>
            </a:pPr>
            <a:r>
              <a:rPr lang="en-US" dirty="0" smtClean="0"/>
              <a:t>	Sn</a:t>
            </a:r>
            <a:r>
              <a:rPr lang="en-US" baseline="30000" dirty="0" smtClean="0"/>
              <a:t>2+</a:t>
            </a:r>
            <a:r>
              <a:rPr lang="en-US" dirty="0" smtClean="0"/>
              <a:t>	stannous		Pb</a:t>
            </a:r>
            <a:r>
              <a:rPr lang="en-US" baseline="30000" dirty="0" smtClean="0"/>
              <a:t>2+</a:t>
            </a:r>
            <a:r>
              <a:rPr lang="en-US" dirty="0" smtClean="0"/>
              <a:t>	</a:t>
            </a:r>
            <a:r>
              <a:rPr lang="en-US" dirty="0" err="1" smtClean="0"/>
              <a:t>plumbous</a:t>
            </a:r>
            <a:endParaRPr lang="en-US" dirty="0" smtClean="0"/>
          </a:p>
          <a:p>
            <a:pPr marL="514350" indent="-514350">
              <a:defRPr/>
            </a:pPr>
            <a:r>
              <a:rPr lang="en-US" dirty="0" smtClean="0"/>
              <a:t>	Sn</a:t>
            </a:r>
            <a:r>
              <a:rPr lang="en-US" baseline="30000" dirty="0" smtClean="0"/>
              <a:t>4+</a:t>
            </a:r>
            <a:r>
              <a:rPr lang="en-US" dirty="0" smtClean="0"/>
              <a:t>	stannic		Pb</a:t>
            </a:r>
            <a:r>
              <a:rPr lang="en-US" baseline="30000" dirty="0" smtClean="0"/>
              <a:t>4+</a:t>
            </a:r>
            <a:r>
              <a:rPr lang="en-US" dirty="0" smtClean="0"/>
              <a:t>  plumbic</a:t>
            </a:r>
          </a:p>
          <a:p>
            <a:pPr>
              <a:defRPr/>
            </a:pPr>
            <a:r>
              <a:rPr lang="en-US" b="1" dirty="0" smtClean="0"/>
              <a:t>SnF</a:t>
            </a:r>
            <a:r>
              <a:rPr lang="en-US" b="1" baseline="-25000" dirty="0" smtClean="0"/>
              <a:t>2 	</a:t>
            </a:r>
            <a:r>
              <a:rPr lang="en-US" dirty="0" smtClean="0">
                <a:solidFill>
                  <a:schemeClr val="tx2"/>
                </a:solidFill>
              </a:rPr>
              <a:t>	</a:t>
            </a:r>
            <a:endParaRPr lang="en-US" baseline="-25000" dirty="0" smtClean="0">
              <a:solidFill>
                <a:schemeClr val="tx2"/>
              </a:solidFill>
            </a:endParaRPr>
          </a:p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00200" y="5105400"/>
            <a:ext cx="26654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stannous fluoride</a:t>
            </a:r>
            <a:endParaRPr lang="en-US" sz="28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5105400"/>
            <a:ext cx="10826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atin typeface="+mn-lt"/>
              </a:rPr>
              <a:t>Fe</a:t>
            </a:r>
            <a:r>
              <a:rPr lang="en-US" sz="2800" b="1" baseline="-25000" dirty="0">
                <a:latin typeface="+mn-lt"/>
              </a:rPr>
              <a:t>2</a:t>
            </a:r>
            <a:r>
              <a:rPr lang="en-US" sz="2800" b="1" dirty="0">
                <a:latin typeface="+mn-lt"/>
              </a:rPr>
              <a:t>O</a:t>
            </a:r>
            <a:r>
              <a:rPr lang="en-US" sz="2800" b="1" baseline="-25000" dirty="0">
                <a:latin typeface="+mn-lt"/>
              </a:rPr>
              <a:t>3</a:t>
            </a:r>
            <a:endParaRPr lang="en-US" sz="28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5105400"/>
            <a:ext cx="18478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ferric oxide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Naming Binary Molecular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6705600" cy="4525963"/>
          </a:xfrm>
        </p:spPr>
        <p:txBody>
          <a:bodyPr/>
          <a:lstStyle/>
          <a:p>
            <a:pPr marL="514350" indent="-514350"/>
            <a:r>
              <a:rPr lang="en-US" smtClean="0"/>
              <a:t>Binary molecular compounds contain two nonmetals or a nonmetal and a metalloid.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Write the name for the first element using a prefix if there is more than one atom of this element.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Write the stem of the second element with the suffix </a:t>
            </a:r>
            <a:r>
              <a:rPr lang="en-US" i="1" smtClean="0"/>
              <a:t>–ide</a:t>
            </a:r>
            <a:r>
              <a:rPr lang="en-US" smtClean="0"/>
              <a:t>.  Use a prefix to indicate the number of atoms for the second element.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934200" y="1600200"/>
            <a:ext cx="1066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>
                <a:latin typeface="+mn-lt"/>
              </a:rPr>
              <a:t>Atoms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latin typeface="+mn-lt"/>
              </a:rPr>
              <a:t>1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latin typeface="+mn-lt"/>
              </a:rPr>
              <a:t>2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latin typeface="+mn-lt"/>
              </a:rPr>
              <a:t>3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latin typeface="+mn-lt"/>
              </a:rPr>
              <a:t>4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latin typeface="+mn-lt"/>
              </a:rPr>
              <a:t>5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latin typeface="+mn-lt"/>
              </a:rPr>
              <a:t>6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latin typeface="+mn-lt"/>
              </a:rPr>
              <a:t>7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latin typeface="+mn-lt"/>
              </a:rPr>
              <a:t>8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latin typeface="+mn-lt"/>
              </a:rPr>
              <a:t>9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latin typeface="+mn-lt"/>
              </a:rPr>
              <a:t>10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400" dirty="0">
              <a:latin typeface="+mn-lt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848600" y="1600200"/>
            <a:ext cx="1295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2400" b="1" dirty="0">
                <a:latin typeface="+mn-lt"/>
              </a:rPr>
              <a:t>Prefixes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2400" dirty="0">
                <a:latin typeface="+mn-lt"/>
              </a:rPr>
              <a:t>mono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2400" dirty="0" err="1">
                <a:latin typeface="+mn-lt"/>
              </a:rPr>
              <a:t>di</a:t>
            </a:r>
            <a:endParaRPr lang="en-US" sz="2400" dirty="0">
              <a:latin typeface="+mn-lt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2400" dirty="0">
                <a:latin typeface="+mn-lt"/>
              </a:rPr>
              <a:t>tri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2400" dirty="0">
                <a:latin typeface="+mn-lt"/>
              </a:rPr>
              <a:t>tetra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2400" dirty="0" err="1">
                <a:latin typeface="+mn-lt"/>
              </a:rPr>
              <a:t>penta</a:t>
            </a:r>
            <a:endParaRPr lang="en-US" sz="2400" dirty="0">
              <a:latin typeface="+mn-lt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2400" dirty="0" err="1">
                <a:latin typeface="+mn-lt"/>
              </a:rPr>
              <a:t>hexa</a:t>
            </a:r>
            <a:endParaRPr lang="en-US" sz="2400" dirty="0">
              <a:latin typeface="+mn-lt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2400" dirty="0" err="1">
                <a:latin typeface="+mn-lt"/>
              </a:rPr>
              <a:t>hepta</a:t>
            </a:r>
            <a:endParaRPr lang="en-US" sz="2400" dirty="0">
              <a:latin typeface="+mn-lt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2400" dirty="0" err="1">
                <a:latin typeface="+mn-lt"/>
              </a:rPr>
              <a:t>octa</a:t>
            </a:r>
            <a:endParaRPr lang="en-US" sz="2400" dirty="0">
              <a:latin typeface="+mn-lt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2400" dirty="0" err="1">
                <a:latin typeface="+mn-lt"/>
              </a:rPr>
              <a:t>nona</a:t>
            </a:r>
            <a:endParaRPr lang="en-US" sz="2400" dirty="0">
              <a:latin typeface="+mn-lt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2400" dirty="0" err="1">
                <a:latin typeface="+mn-lt"/>
              </a:rPr>
              <a:t>deca</a:t>
            </a:r>
            <a:endParaRPr lang="en-US" sz="2400" dirty="0">
              <a:latin typeface="+mn-lt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endParaRPr lang="en-US" sz="24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5791200"/>
            <a:ext cx="68183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CO  </a:t>
            </a:r>
            <a:r>
              <a:rPr lang="en-US" sz="2800" dirty="0">
                <a:solidFill>
                  <a:schemeClr val="tx2"/>
                </a:solidFill>
                <a:latin typeface="+mn-lt"/>
              </a:rPr>
              <a:t>carbon monoxide 	</a:t>
            </a:r>
            <a:r>
              <a:rPr lang="en-US" sz="2800" dirty="0">
                <a:latin typeface="+mn-lt"/>
              </a:rPr>
              <a:t>CO</a:t>
            </a:r>
            <a:r>
              <a:rPr lang="en-US" sz="2800" baseline="-25000" dirty="0">
                <a:latin typeface="+mn-lt"/>
              </a:rPr>
              <a:t>2</a:t>
            </a:r>
            <a:r>
              <a:rPr lang="en-US" sz="2800" dirty="0">
                <a:latin typeface="+mn-lt"/>
              </a:rPr>
              <a:t>  </a:t>
            </a:r>
            <a:r>
              <a:rPr lang="en-US" sz="2800" dirty="0">
                <a:solidFill>
                  <a:schemeClr val="tx2"/>
                </a:solidFill>
                <a:latin typeface="+mn-lt"/>
              </a:rPr>
              <a:t>carbon dioxide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Name the following compounds: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P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5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NO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SF</a:t>
            </a:r>
            <a:r>
              <a:rPr lang="en-US" baseline="-25000" dirty="0" smtClean="0"/>
              <a:t>6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Cl</a:t>
            </a:r>
            <a:r>
              <a:rPr lang="en-US" baseline="-25000" dirty="0" smtClean="0"/>
              <a:t>2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SiCl</a:t>
            </a:r>
            <a:r>
              <a:rPr lang="en-US" baseline="-25000" dirty="0" smtClean="0"/>
              <a:t>4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Naming Binary Molecular Compounds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934200" y="1600200"/>
            <a:ext cx="1066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>
                <a:latin typeface="+mn-lt"/>
              </a:rPr>
              <a:t>Atoms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latin typeface="+mn-lt"/>
              </a:rPr>
              <a:t>1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latin typeface="+mn-lt"/>
              </a:rPr>
              <a:t>2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latin typeface="+mn-lt"/>
              </a:rPr>
              <a:t>3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latin typeface="+mn-lt"/>
              </a:rPr>
              <a:t>4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latin typeface="+mn-lt"/>
              </a:rPr>
              <a:t>5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latin typeface="+mn-lt"/>
              </a:rPr>
              <a:t>6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latin typeface="+mn-lt"/>
              </a:rPr>
              <a:t>7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latin typeface="+mn-lt"/>
              </a:rPr>
              <a:t>8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latin typeface="+mn-lt"/>
              </a:rPr>
              <a:t>9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latin typeface="+mn-lt"/>
              </a:rPr>
              <a:t>10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400" dirty="0">
              <a:latin typeface="+mn-lt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848600" y="1600200"/>
            <a:ext cx="1295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2400" b="1" dirty="0">
                <a:latin typeface="+mn-lt"/>
              </a:rPr>
              <a:t>Prefixes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2400" dirty="0">
                <a:latin typeface="+mn-lt"/>
              </a:rPr>
              <a:t>mono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2400" dirty="0" err="1">
                <a:latin typeface="+mn-lt"/>
              </a:rPr>
              <a:t>di</a:t>
            </a:r>
            <a:endParaRPr lang="en-US" sz="2400" dirty="0">
              <a:latin typeface="+mn-lt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2400" dirty="0">
                <a:latin typeface="+mn-lt"/>
              </a:rPr>
              <a:t>tri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2400" dirty="0">
                <a:latin typeface="+mn-lt"/>
              </a:rPr>
              <a:t>tetra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2400" dirty="0" err="1">
                <a:latin typeface="+mn-lt"/>
              </a:rPr>
              <a:t>penta</a:t>
            </a:r>
            <a:endParaRPr lang="en-US" sz="2400" dirty="0">
              <a:latin typeface="+mn-lt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2400" dirty="0" err="1">
                <a:latin typeface="+mn-lt"/>
              </a:rPr>
              <a:t>hexa</a:t>
            </a:r>
            <a:endParaRPr lang="en-US" sz="2400" dirty="0">
              <a:latin typeface="+mn-lt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2400" dirty="0" err="1">
                <a:latin typeface="+mn-lt"/>
              </a:rPr>
              <a:t>hepta</a:t>
            </a:r>
            <a:endParaRPr lang="en-US" sz="2400" dirty="0">
              <a:latin typeface="+mn-lt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2400" dirty="0" err="1">
                <a:latin typeface="+mn-lt"/>
              </a:rPr>
              <a:t>octa</a:t>
            </a:r>
            <a:endParaRPr lang="en-US" sz="2400" dirty="0">
              <a:latin typeface="+mn-lt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2400" dirty="0" err="1">
                <a:latin typeface="+mn-lt"/>
              </a:rPr>
              <a:t>nona</a:t>
            </a:r>
            <a:endParaRPr lang="en-US" sz="2400" dirty="0">
              <a:latin typeface="+mn-lt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sz="2400" dirty="0" err="1">
                <a:latin typeface="+mn-lt"/>
              </a:rPr>
              <a:t>deca</a:t>
            </a:r>
            <a:endParaRPr lang="en-US" sz="2400" dirty="0">
              <a:latin typeface="+mn-lt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endParaRPr lang="en-US" sz="2400" dirty="0">
              <a:latin typeface="+mn-lt"/>
            </a:endParaRPr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2133600" y="2143125"/>
            <a:ext cx="434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diphosphorus </a:t>
            </a:r>
            <a:r>
              <a:rPr lang="en-US" sz="2800" dirty="0" err="1">
                <a:solidFill>
                  <a:schemeClr val="tx2"/>
                </a:solidFill>
                <a:latin typeface="+mn-lt"/>
              </a:rPr>
              <a:t>pentoxide</a:t>
            </a:r>
            <a:endParaRPr lang="en-US" sz="2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2133600" y="2662238"/>
            <a:ext cx="41148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 err="1">
                <a:solidFill>
                  <a:schemeClr val="tx2"/>
                </a:solidFill>
                <a:latin typeface="+mn-lt"/>
              </a:rPr>
              <a:t>dinitrogen</a:t>
            </a:r>
            <a:r>
              <a:rPr lang="en-US" sz="2800" dirty="0">
                <a:solidFill>
                  <a:schemeClr val="tx2"/>
                </a:solidFill>
                <a:latin typeface="+mn-lt"/>
              </a:rPr>
              <a:t> monoxide</a:t>
            </a:r>
            <a:endParaRPr lang="en-US" sz="2800" dirty="0">
              <a:latin typeface="+mn-lt"/>
            </a:endParaRPr>
          </a:p>
        </p:txBody>
      </p:sp>
      <p:sp>
        <p:nvSpPr>
          <p:cNvPr id="12" name="Text Box 40"/>
          <p:cNvSpPr txBox="1">
            <a:spLocks noChangeArrowheads="1"/>
          </p:cNvSpPr>
          <p:nvPr/>
        </p:nvSpPr>
        <p:spPr bwMode="auto">
          <a:xfrm>
            <a:off x="2133600" y="3698875"/>
            <a:ext cx="46482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sulfur hexafluoride</a:t>
            </a:r>
          </a:p>
        </p:txBody>
      </p:sp>
      <p:sp>
        <p:nvSpPr>
          <p:cNvPr id="13" name="Text Box 40"/>
          <p:cNvSpPr txBox="1">
            <a:spLocks noChangeArrowheads="1"/>
          </p:cNvSpPr>
          <p:nvPr/>
        </p:nvSpPr>
        <p:spPr bwMode="auto">
          <a:xfrm>
            <a:off x="2133600" y="4733925"/>
            <a:ext cx="411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silicon tetrachloride</a:t>
            </a:r>
            <a:endParaRPr lang="en-US" sz="2800" dirty="0">
              <a:latin typeface="+mn-lt"/>
            </a:endParaRPr>
          </a:p>
        </p:txBody>
      </p:sp>
      <p:sp>
        <p:nvSpPr>
          <p:cNvPr id="14" name="Text Box 40"/>
          <p:cNvSpPr txBox="1">
            <a:spLocks noChangeArrowheads="1"/>
          </p:cNvSpPr>
          <p:nvPr/>
        </p:nvSpPr>
        <p:spPr bwMode="auto">
          <a:xfrm>
            <a:off x="2133600" y="4216400"/>
            <a:ext cx="464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 err="1">
                <a:solidFill>
                  <a:schemeClr val="tx2"/>
                </a:solidFill>
                <a:latin typeface="+mn-lt"/>
              </a:rPr>
              <a:t>disulfur</a:t>
            </a:r>
            <a:r>
              <a:rPr lang="en-US" sz="2800" dirty="0">
                <a:solidFill>
                  <a:schemeClr val="tx2"/>
                </a:solidFill>
                <a:latin typeface="+mn-lt"/>
              </a:rPr>
              <a:t> dichloride</a:t>
            </a:r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2133600" y="3179763"/>
            <a:ext cx="411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nitrogen dioxide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Arsenic </a:t>
            </a:r>
            <a:r>
              <a:rPr lang="en-US" dirty="0" err="1" smtClean="0"/>
              <a:t>pentachloride</a:t>
            </a:r>
            <a:r>
              <a:rPr lang="en-US" dirty="0" smtClean="0"/>
              <a:t> is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AsCl</a:t>
            </a:r>
            <a:r>
              <a:rPr lang="en-US" baseline="-25000" dirty="0" smtClean="0"/>
              <a:t>5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As</a:t>
            </a:r>
            <a:r>
              <a:rPr lang="en-US" baseline="-25000" dirty="0" smtClean="0"/>
              <a:t>5</a:t>
            </a:r>
            <a:r>
              <a:rPr lang="en-US" dirty="0" smtClean="0"/>
              <a:t>Cl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As</a:t>
            </a:r>
            <a:r>
              <a:rPr lang="en-US" baseline="-25000" dirty="0" smtClean="0"/>
              <a:t>2</a:t>
            </a:r>
            <a:r>
              <a:rPr lang="en-US" dirty="0" smtClean="0"/>
              <a:t>Cl</a:t>
            </a:r>
            <a:r>
              <a:rPr lang="en-US" baseline="-25000" dirty="0" smtClean="0"/>
              <a:t>5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err="1" smtClean="0"/>
              <a:t>AsCl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Acids Derived from Binary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Acid formulas begin with the element hydrogen.</a:t>
            </a:r>
          </a:p>
          <a:p>
            <a:pPr>
              <a:defRPr/>
            </a:pPr>
            <a:r>
              <a:rPr lang="en-US" dirty="0" smtClean="0"/>
              <a:t>The acid name refers to a solution while the pure substance is named using the previous rules.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dirty="0" smtClean="0"/>
              <a:t>To name binary acids in the aqueous phase: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Write the prefix </a:t>
            </a:r>
            <a:r>
              <a:rPr lang="en-US" i="1" dirty="0" smtClean="0"/>
              <a:t>hydro-</a:t>
            </a:r>
            <a:r>
              <a:rPr lang="en-US" dirty="0" smtClean="0"/>
              <a:t> followed by the stem of the second element and add the suffix </a:t>
            </a:r>
            <a:r>
              <a:rPr lang="en-US" i="1" dirty="0" smtClean="0"/>
              <a:t>–</a:t>
            </a:r>
            <a:r>
              <a:rPr lang="en-US" i="1" dirty="0" err="1" smtClean="0"/>
              <a:t>ic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Write the word </a:t>
            </a:r>
            <a:r>
              <a:rPr lang="en-US" i="1" dirty="0" smtClean="0"/>
              <a:t>acid</a:t>
            </a:r>
            <a:r>
              <a:rPr lang="en-US" dirty="0" smtClean="0"/>
              <a:t>.</a:t>
            </a:r>
          </a:p>
          <a:p>
            <a:pPr marL="514350" indent="-514350">
              <a:defRPr/>
            </a:pPr>
            <a:r>
              <a:rPr lang="en-US" dirty="0" smtClean="0"/>
              <a:t>	</a:t>
            </a:r>
            <a:r>
              <a:rPr lang="en-US" dirty="0" err="1" smtClean="0"/>
              <a:t>HCl</a:t>
            </a:r>
            <a:r>
              <a:rPr lang="en-US" baseline="-25000" dirty="0" smtClean="0"/>
              <a:t>(</a:t>
            </a:r>
            <a:r>
              <a:rPr lang="en-US" baseline="-25000" dirty="0" err="1" smtClean="0"/>
              <a:t>aq</a:t>
            </a:r>
            <a:r>
              <a:rPr lang="en-US" baseline="-25000" dirty="0" smtClean="0"/>
              <a:t>)</a:t>
            </a:r>
            <a:r>
              <a:rPr lang="en-US" dirty="0" smtClean="0"/>
              <a:t>	</a:t>
            </a:r>
            <a:r>
              <a:rPr lang="en-US" dirty="0" smtClean="0">
                <a:solidFill>
                  <a:schemeClr val="tx2"/>
                </a:solidFill>
              </a:rPr>
              <a:t>hydrochloric acid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Acids Derived from Binary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Name the following compounds: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 smtClean="0"/>
              <a:t>HBr</a:t>
            </a:r>
            <a:r>
              <a:rPr lang="en-US" baseline="-25000" dirty="0" smtClean="0"/>
              <a:t>(g)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 smtClean="0"/>
              <a:t>HBr</a:t>
            </a:r>
            <a:r>
              <a:rPr lang="en-US" baseline="-25000" dirty="0" smtClean="0"/>
              <a:t>(</a:t>
            </a:r>
            <a:r>
              <a:rPr lang="en-US" baseline="-25000" dirty="0" err="1" smtClean="0"/>
              <a:t>aq</a:t>
            </a:r>
            <a:r>
              <a:rPr lang="en-US" baseline="-25000" dirty="0" smtClean="0"/>
              <a:t>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S</a:t>
            </a:r>
            <a:r>
              <a:rPr lang="en-US" baseline="-25000" dirty="0" smtClean="0"/>
              <a:t>(</a:t>
            </a:r>
            <a:r>
              <a:rPr lang="en-US" baseline="-25000" dirty="0" err="1" smtClean="0"/>
              <a:t>aq</a:t>
            </a:r>
            <a:r>
              <a:rPr lang="en-US" baseline="-25000" dirty="0" smtClean="0"/>
              <a:t>)</a:t>
            </a: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HF</a:t>
            </a:r>
            <a:r>
              <a:rPr lang="en-US" baseline="-25000" dirty="0" smtClean="0"/>
              <a:t>(</a:t>
            </a:r>
            <a:r>
              <a:rPr lang="en-US" baseline="-25000" dirty="0" err="1" smtClean="0"/>
              <a:t>aq</a:t>
            </a:r>
            <a:r>
              <a:rPr lang="en-US" baseline="-25000" dirty="0" smtClean="0"/>
              <a:t>)</a:t>
            </a: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HI</a:t>
            </a:r>
            <a:r>
              <a:rPr lang="en-US" baseline="-25000" dirty="0" smtClean="0"/>
              <a:t>(</a:t>
            </a:r>
            <a:r>
              <a:rPr lang="en-US" baseline="-25000" dirty="0" err="1" smtClean="0"/>
              <a:t>aq</a:t>
            </a:r>
            <a:r>
              <a:rPr lang="en-US" baseline="-25000" dirty="0" smtClean="0"/>
              <a:t>)</a:t>
            </a: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2133600" y="2143125"/>
            <a:ext cx="434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hydrogen bromide gas</a:t>
            </a: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2133600" y="2660650"/>
            <a:ext cx="411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 err="1">
                <a:solidFill>
                  <a:schemeClr val="tx2"/>
                </a:solidFill>
                <a:latin typeface="+mn-lt"/>
              </a:rPr>
              <a:t>hydrobromic</a:t>
            </a:r>
            <a:r>
              <a:rPr lang="en-US" sz="2800" dirty="0">
                <a:solidFill>
                  <a:schemeClr val="tx2"/>
                </a:solidFill>
                <a:latin typeface="+mn-lt"/>
              </a:rPr>
              <a:t> acid</a:t>
            </a:r>
            <a:endParaRPr lang="en-US" sz="2800" dirty="0">
              <a:latin typeface="+mn-lt"/>
            </a:endParaRPr>
          </a:p>
        </p:txBody>
      </p:sp>
      <p:sp>
        <p:nvSpPr>
          <p:cNvPr id="8" name="Text Box 40"/>
          <p:cNvSpPr txBox="1">
            <a:spLocks noChangeArrowheads="1"/>
          </p:cNvSpPr>
          <p:nvPr/>
        </p:nvSpPr>
        <p:spPr bwMode="auto">
          <a:xfrm>
            <a:off x="2133600" y="3694113"/>
            <a:ext cx="464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hydrofluoric acid</a:t>
            </a:r>
          </a:p>
        </p:txBody>
      </p:sp>
      <p:sp>
        <p:nvSpPr>
          <p:cNvPr id="9" name="Text Box 40"/>
          <p:cNvSpPr txBox="1">
            <a:spLocks noChangeArrowheads="1"/>
          </p:cNvSpPr>
          <p:nvPr/>
        </p:nvSpPr>
        <p:spPr bwMode="auto">
          <a:xfrm>
            <a:off x="2133600" y="4211638"/>
            <a:ext cx="46482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 err="1">
                <a:solidFill>
                  <a:schemeClr val="tx2"/>
                </a:solidFill>
                <a:latin typeface="+mn-lt"/>
              </a:rPr>
              <a:t>hydroiodic</a:t>
            </a:r>
            <a:r>
              <a:rPr lang="en-US" sz="2800" dirty="0">
                <a:solidFill>
                  <a:schemeClr val="tx2"/>
                </a:solidFill>
                <a:latin typeface="+mn-lt"/>
              </a:rPr>
              <a:t> acid</a:t>
            </a:r>
          </a:p>
        </p:txBody>
      </p:sp>
      <p:sp>
        <p:nvSpPr>
          <p:cNvPr id="10" name="Text Box 35"/>
          <p:cNvSpPr txBox="1">
            <a:spLocks noChangeArrowheads="1"/>
          </p:cNvSpPr>
          <p:nvPr/>
        </p:nvSpPr>
        <p:spPr bwMode="auto">
          <a:xfrm>
            <a:off x="2133600" y="3178175"/>
            <a:ext cx="4114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 err="1">
                <a:solidFill>
                  <a:schemeClr val="tx2"/>
                </a:solidFill>
                <a:latin typeface="+mn-lt"/>
              </a:rPr>
              <a:t>hydrosulfuric</a:t>
            </a:r>
            <a:r>
              <a:rPr lang="en-US" sz="2800" dirty="0">
                <a:solidFill>
                  <a:schemeClr val="tx2"/>
                </a:solidFill>
                <a:latin typeface="+mn-lt"/>
              </a:rPr>
              <a:t> acid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Naming Binary Compounds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5018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" y="1600200"/>
            <a:ext cx="76009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Polyatomic Ions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polyatomic ion is an ion that contains 2 or more elements.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581275"/>
            <a:ext cx="75438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Polyatomic 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r>
              <a:rPr lang="en-US" smtClean="0"/>
              <a:t>Many polyatomic ions that contain oxygen are called </a:t>
            </a:r>
            <a:r>
              <a:rPr lang="en-US" b="1" smtClean="0"/>
              <a:t>oxy-anions</a:t>
            </a:r>
            <a:r>
              <a:rPr lang="en-US" smtClean="0"/>
              <a:t> and generally have the suffix </a:t>
            </a:r>
            <a:r>
              <a:rPr lang="en-US" i="1" smtClean="0">
                <a:solidFill>
                  <a:schemeClr val="tx2"/>
                </a:solidFill>
              </a:rPr>
              <a:t>-a</a:t>
            </a:r>
            <a:r>
              <a:rPr lang="en-US" i="1" smtClean="0"/>
              <a:t>te</a:t>
            </a:r>
            <a:r>
              <a:rPr lang="en-US" smtClean="0"/>
              <a:t> or </a:t>
            </a:r>
            <a:r>
              <a:rPr lang="en-US" i="1" smtClean="0">
                <a:solidFill>
                  <a:schemeClr val="tx2"/>
                </a:solidFill>
              </a:rPr>
              <a:t>-</a:t>
            </a:r>
            <a:r>
              <a:rPr lang="en-US" i="1" smtClean="0"/>
              <a:t>ite</a:t>
            </a:r>
            <a:r>
              <a:rPr lang="en-US" smtClean="0"/>
              <a:t>.</a:t>
            </a:r>
            <a:endParaRPr lang="en-US" b="1" smtClean="0"/>
          </a:p>
          <a:p>
            <a:pPr>
              <a:buFont typeface="Arial" charset="0"/>
              <a:buChar char="•"/>
            </a:pPr>
            <a:r>
              <a:rPr lang="en-US" smtClean="0"/>
              <a:t>Learn the names and formulas of the ions that end in  -</a:t>
            </a:r>
            <a:r>
              <a:rPr lang="en-US" i="1" smtClean="0"/>
              <a:t>ate. </a:t>
            </a:r>
            <a:r>
              <a:rPr lang="en-US" smtClean="0"/>
              <a:t>  </a:t>
            </a:r>
          </a:p>
          <a:p>
            <a:pPr lvl="1">
              <a:buFont typeface="Arial" charset="0"/>
              <a:buNone/>
            </a:pPr>
            <a:r>
              <a:rPr lang="en-US" smtClean="0"/>
              <a:t>sulfate 	</a:t>
            </a:r>
            <a:r>
              <a:rPr lang="en-US" baseline="30000" smtClean="0"/>
              <a:t>		</a:t>
            </a:r>
            <a:r>
              <a:rPr lang="en-US" smtClean="0"/>
              <a:t>nitrate</a:t>
            </a:r>
            <a:endParaRPr lang="en-US" baseline="30000" smtClean="0"/>
          </a:p>
          <a:p>
            <a:pPr lvl="1">
              <a:buFont typeface="Arial" charset="0"/>
              <a:buNone/>
            </a:pPr>
            <a:endParaRPr lang="en-US" baseline="30000" smtClean="0"/>
          </a:p>
          <a:p>
            <a:pPr>
              <a:buFont typeface="Arial" charset="0"/>
              <a:buChar char="•"/>
            </a:pPr>
            <a:r>
              <a:rPr lang="en-US" smtClean="0"/>
              <a:t>The ions whose names end in </a:t>
            </a:r>
            <a:r>
              <a:rPr lang="en-US" i="1" smtClean="0"/>
              <a:t>–ite </a:t>
            </a:r>
            <a:r>
              <a:rPr lang="en-US" smtClean="0"/>
              <a:t>have one less oxygen.</a:t>
            </a:r>
          </a:p>
          <a:p>
            <a:pPr lvl="1">
              <a:buFont typeface="Arial" charset="0"/>
              <a:buNone/>
            </a:pPr>
            <a:r>
              <a:rPr lang="en-US" smtClean="0"/>
              <a:t>sulfite</a:t>
            </a:r>
            <a:r>
              <a:rPr lang="en-US" baseline="30000" smtClean="0"/>
              <a:t>	</a:t>
            </a:r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14800" y="5257800"/>
            <a:ext cx="10414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>
              <a:defRPr/>
            </a:pPr>
            <a:r>
              <a:rPr lang="en-US" sz="2800" dirty="0">
                <a:latin typeface="+mn-lt"/>
              </a:rPr>
              <a:t>nitrite</a:t>
            </a:r>
            <a:endParaRPr lang="en-US" sz="2800" baseline="30000" dirty="0">
              <a:latin typeface="+mn-lt"/>
            </a:endParaRP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2209800" y="3462338"/>
          <a:ext cx="819150" cy="576262"/>
        </p:xfrm>
        <a:graphic>
          <a:graphicData uri="http://schemas.openxmlformats.org/presentationml/2006/ole">
            <p:oleObj spid="_x0000_s1026" name="Equation" r:id="rId3" imgW="342720" imgH="241200" progId="">
              <p:embed/>
            </p:oleObj>
          </a:graphicData>
        </a:graphic>
      </p:graphicFrame>
      <p:graphicFrame>
        <p:nvGraphicFramePr>
          <p:cNvPr id="50184" name="Object 8"/>
          <p:cNvGraphicFramePr>
            <a:graphicFrameLocks noChangeAspect="1"/>
          </p:cNvGraphicFramePr>
          <p:nvPr/>
        </p:nvGraphicFramePr>
        <p:xfrm>
          <a:off x="2209800" y="5291138"/>
          <a:ext cx="819150" cy="576262"/>
        </p:xfrm>
        <a:graphic>
          <a:graphicData uri="http://schemas.openxmlformats.org/presentationml/2006/ole">
            <p:oleObj spid="_x0000_s1027" name="Equation" r:id="rId4" imgW="342720" imgH="241200" progId="">
              <p:embed/>
            </p:oleObj>
          </a:graphicData>
        </a:graphic>
      </p:graphicFrame>
      <p:graphicFrame>
        <p:nvGraphicFramePr>
          <p:cNvPr id="1028" name="Object 9"/>
          <p:cNvGraphicFramePr>
            <a:graphicFrameLocks noChangeAspect="1"/>
          </p:cNvGraphicFramePr>
          <p:nvPr/>
        </p:nvGraphicFramePr>
        <p:xfrm>
          <a:off x="5334000" y="3495675"/>
          <a:ext cx="788988" cy="576263"/>
        </p:xfrm>
        <a:graphic>
          <a:graphicData uri="http://schemas.openxmlformats.org/presentationml/2006/ole">
            <p:oleObj spid="_x0000_s1028" name="Equation" r:id="rId5" imgW="330120" imgH="241200" progId="">
              <p:embed/>
            </p:oleObj>
          </a:graphicData>
        </a:graphic>
      </p:graphicFrame>
      <p:graphicFrame>
        <p:nvGraphicFramePr>
          <p:cNvPr id="50186" name="Object 10"/>
          <p:cNvGraphicFramePr>
            <a:graphicFrameLocks noChangeAspect="1"/>
          </p:cNvGraphicFramePr>
          <p:nvPr/>
        </p:nvGraphicFramePr>
        <p:xfrm>
          <a:off x="5334000" y="5291138"/>
          <a:ext cx="788988" cy="576262"/>
        </p:xfrm>
        <a:graphic>
          <a:graphicData uri="http://schemas.openxmlformats.org/presentationml/2006/ole">
            <p:oleObj spid="_x0000_s1029" name="Equation" r:id="rId6" imgW="330120" imgH="241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Polyatomic 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elements form more than two oxy-anions.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These additional prefixes are also used by </a:t>
            </a:r>
            <a:r>
              <a:rPr lang="en-US" dirty="0" err="1" smtClean="0"/>
              <a:t>bromate</a:t>
            </a:r>
            <a:r>
              <a:rPr lang="en-US" dirty="0" smtClean="0"/>
              <a:t> (BrO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r>
              <a:rPr lang="en-US" dirty="0" smtClean="0"/>
              <a:t>), </a:t>
            </a:r>
            <a:r>
              <a:rPr lang="en-US" dirty="0" err="1" smtClean="0"/>
              <a:t>iodate</a:t>
            </a:r>
            <a:r>
              <a:rPr lang="en-US" dirty="0" smtClean="0"/>
              <a:t> (IO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r>
              <a:rPr lang="en-US" dirty="0" smtClean="0"/>
              <a:t>), and phosphate (PO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3-</a:t>
            </a:r>
            <a:r>
              <a:rPr lang="en-US" dirty="0" smtClean="0"/>
              <a:t>).</a:t>
            </a:r>
            <a:endParaRPr lang="en-US" baseline="30000" dirty="0" smtClean="0"/>
          </a:p>
          <a:p>
            <a:endParaRPr lang="en-US" baseline="30000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14400" y="2209800"/>
          <a:ext cx="44196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8294"/>
                <a:gridCol w="283130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Formula</a:t>
                      </a:r>
                      <a:endParaRPr lang="en-US" sz="2800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Anion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Name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ClO</a:t>
                      </a:r>
                      <a:r>
                        <a:rPr lang="en-US" sz="2800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2800" baseline="30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</a:rPr>
                        <a:t>perchlorate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ClO</a:t>
                      </a:r>
                      <a:r>
                        <a:rPr lang="en-US" sz="2800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2800" baseline="30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chlorate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ClO</a:t>
                      </a:r>
                      <a:r>
                        <a:rPr lang="en-US" sz="280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800" baseline="30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chlorite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solidFill>
                            <a:schemeClr val="tx1"/>
                          </a:solidFill>
                        </a:rPr>
                        <a:t>ClO</a:t>
                      </a:r>
                      <a:r>
                        <a:rPr lang="en-US" sz="2800" baseline="30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hypochlorite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62600" y="2590800"/>
            <a:ext cx="3276600" cy="95408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i="1" dirty="0">
                <a:solidFill>
                  <a:schemeClr val="tx2"/>
                </a:solidFill>
                <a:latin typeface="+mn-lt"/>
              </a:rPr>
              <a:t>per-</a:t>
            </a:r>
            <a:r>
              <a:rPr lang="en-US" sz="2800" dirty="0">
                <a:solidFill>
                  <a:schemeClr val="tx2"/>
                </a:solidFill>
                <a:latin typeface="+mn-lt"/>
              </a:rPr>
              <a:t> means one more oxygen than </a:t>
            </a:r>
            <a:r>
              <a:rPr lang="en-US" sz="2800" i="1" dirty="0">
                <a:solidFill>
                  <a:schemeClr val="tx2"/>
                </a:solidFill>
                <a:latin typeface="+mn-lt"/>
              </a:rPr>
              <a:t>-ate </a:t>
            </a:r>
            <a:r>
              <a:rPr lang="en-US" sz="2800" dirty="0">
                <a:solidFill>
                  <a:schemeClr val="tx2"/>
                </a:solidFill>
                <a:latin typeface="+mn-lt"/>
              </a:rPr>
              <a:t>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2600" y="3962400"/>
            <a:ext cx="3276600" cy="95408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i="1" dirty="0">
                <a:solidFill>
                  <a:schemeClr val="tx2"/>
                </a:solidFill>
                <a:latin typeface="+mn-lt"/>
              </a:rPr>
              <a:t>hypo-</a:t>
            </a:r>
            <a:r>
              <a:rPr lang="en-US" sz="2800" dirty="0">
                <a:solidFill>
                  <a:schemeClr val="tx2"/>
                </a:solidFill>
                <a:latin typeface="+mn-lt"/>
              </a:rPr>
              <a:t> means one less oxygen than </a:t>
            </a:r>
            <a:r>
              <a:rPr lang="en-US" sz="2800" i="1" dirty="0">
                <a:solidFill>
                  <a:schemeClr val="tx2"/>
                </a:solidFill>
                <a:latin typeface="+mn-lt"/>
              </a:rPr>
              <a:t>-</a:t>
            </a:r>
            <a:r>
              <a:rPr lang="en-US" sz="2800" i="1" dirty="0" err="1">
                <a:solidFill>
                  <a:schemeClr val="tx2"/>
                </a:solidFill>
                <a:latin typeface="+mn-lt"/>
              </a:rPr>
              <a:t>ite</a:t>
            </a:r>
            <a:r>
              <a:rPr lang="en-US" sz="2800" dirty="0">
                <a:solidFill>
                  <a:schemeClr val="tx2"/>
                </a:solidFill>
                <a:latin typeface="+mn-lt"/>
              </a:rPr>
              <a:t> 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Element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Some elements do not exist as single atoms when they are not in compounds.  </a:t>
            </a:r>
          </a:p>
          <a:p>
            <a:r>
              <a:rPr lang="en-US" b="1" smtClean="0"/>
              <a:t>Diatomic</a:t>
            </a:r>
            <a:r>
              <a:rPr lang="en-US" smtClean="0"/>
              <a:t> molecules exist as two atoms bonded together.</a:t>
            </a:r>
          </a:p>
          <a:p>
            <a:r>
              <a:rPr lang="en-US" smtClean="0"/>
              <a:t> </a:t>
            </a:r>
            <a:r>
              <a:rPr lang="en-US" b="1" smtClean="0"/>
              <a:t>Polyatomic </a:t>
            </a:r>
            <a:r>
              <a:rPr lang="en-US" smtClean="0"/>
              <a:t>molecules contain more than two atoms.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038600"/>
            <a:ext cx="8470900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5867400"/>
            <a:ext cx="823118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The air you are breathing is 78%N</a:t>
            </a:r>
            <a:r>
              <a:rPr lang="en-US" sz="2800" baseline="-25000" dirty="0">
                <a:latin typeface="+mn-lt"/>
              </a:rPr>
              <a:t>2</a:t>
            </a:r>
            <a:r>
              <a:rPr lang="en-US" sz="2800" dirty="0">
                <a:latin typeface="+mn-lt"/>
              </a:rPr>
              <a:t>, 21%O</a:t>
            </a:r>
            <a:r>
              <a:rPr lang="en-US" sz="2800" baseline="-25000" dirty="0">
                <a:latin typeface="+mn-lt"/>
              </a:rPr>
              <a:t>2</a:t>
            </a:r>
            <a:r>
              <a:rPr lang="en-US" sz="2800" dirty="0">
                <a:latin typeface="+mn-lt"/>
              </a:rPr>
              <a:t> and 1%Ar.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Polyatomic 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Some polyatomic names end in </a:t>
            </a:r>
            <a:r>
              <a:rPr lang="en-US" i="1" smtClean="0"/>
              <a:t>–ide</a:t>
            </a:r>
            <a:r>
              <a:rPr lang="en-US" smtClean="0"/>
              <a:t>:</a:t>
            </a:r>
          </a:p>
          <a:p>
            <a:r>
              <a:rPr lang="en-US" smtClean="0"/>
              <a:t>	hydroxide			OH</a:t>
            </a:r>
            <a:r>
              <a:rPr lang="en-US" baseline="30000" smtClean="0"/>
              <a:t>-</a:t>
            </a:r>
          </a:p>
          <a:p>
            <a:r>
              <a:rPr lang="en-US" smtClean="0"/>
              <a:t>	cyanide 			CN</a:t>
            </a:r>
            <a:r>
              <a:rPr lang="en-US" baseline="30000" smtClean="0"/>
              <a:t>-</a:t>
            </a:r>
            <a:endParaRPr lang="en-US" smtClean="0"/>
          </a:p>
          <a:p>
            <a:r>
              <a:rPr lang="en-US" smtClean="0"/>
              <a:t>	hydrogen sulfide 	HS</a:t>
            </a:r>
            <a:r>
              <a:rPr lang="en-US" baseline="30000" smtClean="0"/>
              <a:t>- </a:t>
            </a:r>
          </a:p>
          <a:p>
            <a:r>
              <a:rPr lang="en-US" smtClean="0"/>
              <a:t>	peroxide 		</a:t>
            </a:r>
          </a:p>
          <a:p>
            <a:r>
              <a:rPr lang="en-US" smtClean="0"/>
              <a:t>	</a:t>
            </a:r>
            <a:endParaRPr lang="en-US" baseline="30000" smtClean="0"/>
          </a:p>
          <a:p>
            <a:r>
              <a:rPr lang="en-US" smtClean="0"/>
              <a:t>Only one polyatomic ion is positive:</a:t>
            </a:r>
          </a:p>
          <a:p>
            <a:r>
              <a:rPr lang="en-US" smtClean="0"/>
              <a:t>	ammonium   		</a:t>
            </a:r>
            <a:endParaRPr lang="en-US" baseline="300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4191000" y="3657600"/>
          <a:ext cx="673100" cy="609600"/>
        </p:xfrm>
        <a:graphic>
          <a:graphicData uri="http://schemas.openxmlformats.org/presentationml/2006/ole">
            <p:oleObj spid="_x0000_s2050" name="Equation" r:id="rId3" imgW="266400" imgH="241200" progId="">
              <p:embed/>
            </p:oleObj>
          </a:graphicData>
        </a:graphic>
      </p:graphicFrame>
      <p:graphicFrame>
        <p:nvGraphicFramePr>
          <p:cNvPr id="2051" name="Object 7"/>
          <p:cNvGraphicFramePr>
            <a:graphicFrameLocks noChangeAspect="1"/>
          </p:cNvGraphicFramePr>
          <p:nvPr/>
        </p:nvGraphicFramePr>
        <p:xfrm>
          <a:off x="4111625" y="5105400"/>
          <a:ext cx="833438" cy="609600"/>
        </p:xfrm>
        <a:graphic>
          <a:graphicData uri="http://schemas.openxmlformats.org/presentationml/2006/ole">
            <p:oleObj spid="_x0000_s2051" name="Equation" r:id="rId4" imgW="330120" imgH="241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Naming Compounds Containing Polyatomic Ions</a:t>
            </a:r>
            <a:endParaRPr lang="en-US" dirty="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Write the name of the cation.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Write the name of the anion.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eaLnBrk="0" hangingPunct="0">
              <a:spcBef>
                <a:spcPct val="20000"/>
              </a:spcBef>
              <a:buFont typeface="+mj-lt"/>
              <a:buAutoNum type="arabicPeriod"/>
              <a:defRPr/>
            </a:pPr>
            <a:endParaRPr lang="en-US" sz="2800" dirty="0">
              <a:latin typeface="+mn-lt"/>
            </a:endParaRPr>
          </a:p>
          <a:p>
            <a:pPr marL="514350" indent="-51435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n-US" sz="2800" dirty="0">
              <a:latin typeface="+mn-lt"/>
            </a:endParaRPr>
          </a:p>
          <a:p>
            <a:pPr marL="514350" indent="-51435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n-US" sz="2400" dirty="0">
              <a:latin typeface="+mn-lt"/>
            </a:endParaRPr>
          </a:p>
          <a:p>
            <a:pPr marL="514350" indent="-51435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>
                <a:latin typeface="+mn-lt"/>
              </a:rPr>
              <a:t>Name these compounds:</a:t>
            </a:r>
          </a:p>
          <a:p>
            <a:pPr marL="514350" indent="-514350" eaLnBrk="0" hangingPunct="0">
              <a:spcBef>
                <a:spcPct val="20000"/>
              </a:spcBef>
              <a:defRPr/>
            </a:pPr>
            <a:r>
              <a:rPr lang="en-US" sz="2800" dirty="0">
                <a:latin typeface="+mn-lt"/>
              </a:rPr>
              <a:t>	Hg(</a:t>
            </a:r>
            <a:r>
              <a:rPr lang="en-US" sz="2800" dirty="0" err="1">
                <a:latin typeface="+mn-lt"/>
              </a:rPr>
              <a:t>ClO</a:t>
            </a:r>
            <a:r>
              <a:rPr lang="en-US" sz="2800" baseline="-25000" dirty="0">
                <a:latin typeface="+mn-lt"/>
              </a:rPr>
              <a:t>2</a:t>
            </a:r>
            <a:r>
              <a:rPr lang="en-US" sz="2800" dirty="0">
                <a:latin typeface="+mn-lt"/>
              </a:rPr>
              <a:t>)</a:t>
            </a:r>
            <a:r>
              <a:rPr lang="en-US" sz="2800" baseline="-25000" dirty="0">
                <a:latin typeface="+mn-lt"/>
              </a:rPr>
              <a:t>2   	</a:t>
            </a:r>
            <a:r>
              <a:rPr lang="en-US" sz="2800" dirty="0">
                <a:latin typeface="+mn-lt"/>
              </a:rPr>
              <a:t> </a:t>
            </a:r>
          </a:p>
          <a:p>
            <a:pPr marL="514350" indent="-51435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>
                <a:latin typeface="+mn-lt"/>
              </a:rPr>
              <a:t>	Zn</a:t>
            </a:r>
            <a:r>
              <a:rPr lang="en-US" sz="2800" baseline="-25000" dirty="0">
                <a:latin typeface="+mn-lt"/>
              </a:rPr>
              <a:t>3</a:t>
            </a:r>
            <a:r>
              <a:rPr lang="en-US" sz="2800" dirty="0">
                <a:latin typeface="+mn-lt"/>
              </a:rPr>
              <a:t>(PO</a:t>
            </a:r>
            <a:r>
              <a:rPr lang="en-US" sz="2800" baseline="-25000" dirty="0">
                <a:latin typeface="+mn-lt"/>
              </a:rPr>
              <a:t>4</a:t>
            </a:r>
            <a:r>
              <a:rPr lang="en-US" sz="2800" dirty="0">
                <a:latin typeface="+mn-lt"/>
              </a:rPr>
              <a:t>)</a:t>
            </a:r>
            <a:r>
              <a:rPr lang="en-US" sz="2800" baseline="-25000" dirty="0">
                <a:latin typeface="+mn-lt"/>
              </a:rPr>
              <a:t>2 </a:t>
            </a:r>
          </a:p>
          <a:p>
            <a:pPr marL="514350" indent="-51435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baseline="-25000" dirty="0">
                <a:latin typeface="+mn-lt"/>
              </a:rPr>
              <a:t>	</a:t>
            </a:r>
            <a:r>
              <a:rPr lang="en-US" sz="2800" dirty="0">
                <a:latin typeface="+mn-lt"/>
              </a:rPr>
              <a:t>NH</a:t>
            </a:r>
            <a:r>
              <a:rPr lang="en-US" sz="2800" baseline="-25000" dirty="0">
                <a:latin typeface="+mn-lt"/>
              </a:rPr>
              <a:t>4</a:t>
            </a:r>
            <a:r>
              <a:rPr lang="en-US" sz="2800" dirty="0">
                <a:latin typeface="+mn-lt"/>
              </a:rPr>
              <a:t>NO</a:t>
            </a:r>
            <a:r>
              <a:rPr lang="en-US" sz="2800" baseline="-25000" dirty="0">
                <a:latin typeface="+mn-lt"/>
              </a:rPr>
              <a:t>3</a:t>
            </a:r>
            <a:r>
              <a:rPr lang="en-US" sz="2800" dirty="0">
                <a:latin typeface="+mn-lt"/>
              </a:rPr>
              <a:t> </a:t>
            </a:r>
          </a:p>
          <a:p>
            <a:pPr marL="514350" indent="-51435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baseline="-25000" dirty="0">
                <a:latin typeface="+mn-lt"/>
              </a:rPr>
              <a:t>	</a:t>
            </a:r>
            <a:r>
              <a:rPr lang="en-US" sz="2800" dirty="0" err="1">
                <a:latin typeface="+mn-lt"/>
              </a:rPr>
              <a:t>Pb</a:t>
            </a:r>
            <a:r>
              <a:rPr lang="en-US" sz="2800" dirty="0">
                <a:latin typeface="+mn-lt"/>
              </a:rPr>
              <a:t>(C</a:t>
            </a:r>
            <a:r>
              <a:rPr lang="en-US" sz="2800" baseline="-25000" dirty="0">
                <a:latin typeface="+mn-lt"/>
              </a:rPr>
              <a:t>2</a:t>
            </a:r>
            <a:r>
              <a:rPr lang="en-US" sz="2800" dirty="0">
                <a:latin typeface="+mn-lt"/>
              </a:rPr>
              <a:t>H</a:t>
            </a:r>
            <a:r>
              <a:rPr lang="en-US" sz="2800" baseline="-25000" dirty="0">
                <a:latin typeface="+mn-lt"/>
              </a:rPr>
              <a:t>3</a:t>
            </a:r>
            <a:r>
              <a:rPr lang="en-US" sz="2800" dirty="0">
                <a:latin typeface="+mn-lt"/>
              </a:rPr>
              <a:t>O</a:t>
            </a:r>
            <a:r>
              <a:rPr lang="en-US" sz="2800" baseline="-25000" dirty="0">
                <a:latin typeface="+mn-lt"/>
              </a:rPr>
              <a:t>2</a:t>
            </a:r>
            <a:r>
              <a:rPr lang="en-US" sz="2800" dirty="0">
                <a:latin typeface="+mn-lt"/>
              </a:rPr>
              <a:t>)</a:t>
            </a:r>
            <a:r>
              <a:rPr lang="en-US" sz="2800" baseline="-25000" dirty="0">
                <a:latin typeface="+mn-lt"/>
              </a:rPr>
              <a:t>2</a:t>
            </a: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3429000" y="3581400"/>
            <a:ext cx="434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mercury(II) chlorite</a:t>
            </a:r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3429000" y="4114800"/>
            <a:ext cx="411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zinc phosphate</a:t>
            </a:r>
            <a:endParaRPr lang="en-US" sz="2800" dirty="0">
              <a:latin typeface="+mn-lt"/>
            </a:endParaRPr>
          </a:p>
        </p:txBody>
      </p:sp>
      <p:sp>
        <p:nvSpPr>
          <p:cNvPr id="9" name="Text Box 40"/>
          <p:cNvSpPr txBox="1">
            <a:spLocks noChangeArrowheads="1"/>
          </p:cNvSpPr>
          <p:nvPr/>
        </p:nvSpPr>
        <p:spPr bwMode="auto">
          <a:xfrm>
            <a:off x="3429000" y="5181600"/>
            <a:ext cx="411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lead(II) acetate</a:t>
            </a:r>
            <a:endParaRPr lang="en-US" sz="2800" dirty="0">
              <a:latin typeface="+mn-lt"/>
            </a:endParaRPr>
          </a:p>
        </p:txBody>
      </p:sp>
      <p:sp>
        <p:nvSpPr>
          <p:cNvPr id="10" name="Text Box 40"/>
          <p:cNvSpPr txBox="1">
            <a:spLocks noChangeArrowheads="1"/>
          </p:cNvSpPr>
          <p:nvPr/>
        </p:nvSpPr>
        <p:spPr bwMode="auto">
          <a:xfrm>
            <a:off x="3429000" y="4648200"/>
            <a:ext cx="464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ammonium nitrate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9" grpId="0" autoUpdateAnimBg="0"/>
      <p:bldP spid="10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Oxy-Acids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Oxy-acids are neutral compounds that begin with H and end with an oxygen-containing polyatomic ion.</a:t>
            </a:r>
          </a:p>
          <a:p>
            <a:r>
              <a:rPr lang="en-US" smtClean="0"/>
              <a:t>The name of the acid ends in </a:t>
            </a:r>
            <a:r>
              <a:rPr lang="en-US" i="1" smtClean="0"/>
              <a:t>–ic</a:t>
            </a:r>
            <a:r>
              <a:rPr lang="en-US" smtClean="0"/>
              <a:t> acid if the polyatomic ion ends in </a:t>
            </a:r>
            <a:r>
              <a:rPr lang="en-US" i="1" smtClean="0"/>
              <a:t>–ate</a:t>
            </a:r>
            <a:r>
              <a:rPr lang="en-US" smtClean="0"/>
              <a:t>.</a:t>
            </a:r>
          </a:p>
          <a:p>
            <a:r>
              <a:rPr lang="en-US" smtClean="0"/>
              <a:t>	sulfate	SO</a:t>
            </a:r>
            <a:r>
              <a:rPr lang="en-US" baseline="-25000" smtClean="0"/>
              <a:t>4</a:t>
            </a:r>
            <a:r>
              <a:rPr lang="en-US" baseline="30000" smtClean="0"/>
              <a:t>2-</a:t>
            </a:r>
            <a:r>
              <a:rPr lang="en-US" smtClean="0"/>
              <a:t>	H</a:t>
            </a:r>
            <a:r>
              <a:rPr lang="en-US" baseline="-25000" smtClean="0"/>
              <a:t>2</a:t>
            </a:r>
            <a:r>
              <a:rPr lang="en-US" smtClean="0"/>
              <a:t>SO</a:t>
            </a:r>
            <a:r>
              <a:rPr lang="en-US" baseline="-25000" smtClean="0"/>
              <a:t>4</a:t>
            </a:r>
            <a:r>
              <a:rPr lang="en-US" smtClean="0"/>
              <a:t> 	sulfuric acid</a:t>
            </a:r>
          </a:p>
          <a:p>
            <a:r>
              <a:rPr lang="en-US" smtClean="0"/>
              <a:t>	chlorate	ClO</a:t>
            </a:r>
            <a:r>
              <a:rPr lang="en-US" baseline="-25000" smtClean="0"/>
              <a:t>3</a:t>
            </a:r>
            <a:r>
              <a:rPr lang="en-US" baseline="30000" smtClean="0"/>
              <a:t>-</a:t>
            </a:r>
            <a:r>
              <a:rPr lang="en-US" smtClean="0"/>
              <a:t>	HClO</a:t>
            </a:r>
            <a:r>
              <a:rPr lang="en-US" baseline="-25000" smtClean="0"/>
              <a:t>3</a:t>
            </a:r>
            <a:r>
              <a:rPr lang="en-US" smtClean="0"/>
              <a:t>	chloric acid</a:t>
            </a:r>
          </a:p>
          <a:p>
            <a:r>
              <a:rPr lang="en-US" smtClean="0"/>
              <a:t>The name of the acid ends in </a:t>
            </a:r>
            <a:r>
              <a:rPr lang="en-US" i="1" smtClean="0"/>
              <a:t>–ous</a:t>
            </a:r>
            <a:r>
              <a:rPr lang="en-US" smtClean="0"/>
              <a:t> acid if the polyatomic ion ends in </a:t>
            </a:r>
            <a:r>
              <a:rPr lang="en-US" i="1" smtClean="0"/>
              <a:t>–ite</a:t>
            </a:r>
            <a:r>
              <a:rPr lang="en-US" smtClean="0"/>
              <a:t>.</a:t>
            </a:r>
          </a:p>
          <a:p>
            <a:r>
              <a:rPr lang="en-US" smtClean="0"/>
              <a:t>	sulfite	SO</a:t>
            </a:r>
            <a:r>
              <a:rPr lang="en-US" baseline="-25000" smtClean="0"/>
              <a:t>3</a:t>
            </a:r>
            <a:r>
              <a:rPr lang="en-US" baseline="30000" smtClean="0"/>
              <a:t>2-</a:t>
            </a:r>
            <a:r>
              <a:rPr lang="en-US" smtClean="0"/>
              <a:t>	H</a:t>
            </a:r>
            <a:r>
              <a:rPr lang="en-US" baseline="-25000" smtClean="0"/>
              <a:t>2</a:t>
            </a:r>
            <a:r>
              <a:rPr lang="en-US" smtClean="0"/>
              <a:t>SO</a:t>
            </a:r>
            <a:r>
              <a:rPr lang="en-US" baseline="-25000" smtClean="0"/>
              <a:t>3</a:t>
            </a:r>
            <a:r>
              <a:rPr lang="en-US" smtClean="0"/>
              <a:t> 	sulfurous acid</a:t>
            </a:r>
          </a:p>
          <a:p>
            <a:r>
              <a:rPr lang="en-US" smtClean="0"/>
              <a:t>	chlorite	ClO</a:t>
            </a:r>
            <a:r>
              <a:rPr lang="en-US" baseline="-25000" smtClean="0"/>
              <a:t>2</a:t>
            </a:r>
            <a:r>
              <a:rPr lang="en-US" baseline="30000" smtClean="0"/>
              <a:t>-</a:t>
            </a:r>
            <a:r>
              <a:rPr lang="en-US" smtClean="0"/>
              <a:t>	HClO</a:t>
            </a:r>
            <a:r>
              <a:rPr lang="en-US" baseline="-25000" smtClean="0"/>
              <a:t>2</a:t>
            </a:r>
            <a:r>
              <a:rPr lang="en-US" smtClean="0"/>
              <a:t>	chlorous acid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Oxy-Acids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6042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676400"/>
            <a:ext cx="91519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7200" y="4724400"/>
            <a:ext cx="57324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Why are there 3 H in phosphoric acid?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Naming Compounds Containing Polyatomic 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6246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725" y="1676400"/>
            <a:ext cx="76104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Forming 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Metals lose electrons to be stable.</a:t>
            </a:r>
          </a:p>
          <a:p>
            <a:r>
              <a:rPr lang="en-US" smtClean="0"/>
              <a:t>Metal ions are positively charged because they have more positive protons than negative electrons.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438525"/>
            <a:ext cx="4090988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33775" y="5800725"/>
            <a:ext cx="19891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K </a:t>
            </a:r>
            <a:r>
              <a:rPr lang="en-US" sz="2800" dirty="0">
                <a:latin typeface="+mn-lt"/>
                <a:sym typeface="Wingdings" pitchFamily="2" charset="2"/>
              </a:rPr>
              <a:t> K</a:t>
            </a:r>
            <a:r>
              <a:rPr lang="en-US" sz="2800" baseline="30000" dirty="0">
                <a:latin typeface="+mn-lt"/>
                <a:sym typeface="Wingdings" pitchFamily="2" charset="2"/>
              </a:rPr>
              <a:t>+</a:t>
            </a:r>
            <a:r>
              <a:rPr lang="en-US" sz="2800" dirty="0">
                <a:latin typeface="+mn-lt"/>
                <a:sym typeface="Wingdings" pitchFamily="2" charset="2"/>
              </a:rPr>
              <a:t> + e</a:t>
            </a:r>
            <a:r>
              <a:rPr lang="en-US" sz="2800" baseline="30000" dirty="0">
                <a:latin typeface="+mn-lt"/>
                <a:sym typeface="Wingdings" pitchFamily="2" charset="2"/>
              </a:rPr>
              <a:t>-</a:t>
            </a:r>
            <a:endParaRPr lang="en-US" sz="2800" baseline="300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4200525"/>
            <a:ext cx="16383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potassium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400" y="4200525"/>
            <a:ext cx="21875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potassium 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48200" y="3438525"/>
            <a:ext cx="4495800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Naming Cations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Cations are named the same as their parent atoms, as shown here: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714625"/>
            <a:ext cx="7467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Forming Anions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Nonmetals gain electrons to be stable.</a:t>
            </a:r>
          </a:p>
          <a:p>
            <a:r>
              <a:rPr lang="en-US" smtClean="0"/>
              <a:t>Nonmetal ions are negatively charged because they have fewer positive protons than negative electrons.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200400"/>
            <a:ext cx="3852863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427413" y="5486400"/>
            <a:ext cx="23320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 err="1">
                <a:latin typeface="+mn-lt"/>
              </a:rPr>
              <a:t>Cl</a:t>
            </a:r>
            <a:r>
              <a:rPr lang="en-US" sz="2800" dirty="0">
                <a:latin typeface="+mn-lt"/>
              </a:rPr>
              <a:t> + </a:t>
            </a:r>
            <a:r>
              <a:rPr lang="en-US" sz="2800" dirty="0">
                <a:latin typeface="+mn-lt"/>
                <a:sym typeface="Wingdings" pitchFamily="2" charset="2"/>
              </a:rPr>
              <a:t>e</a:t>
            </a:r>
            <a:r>
              <a:rPr lang="en-US" sz="2800" baseline="30000" dirty="0">
                <a:latin typeface="+mn-lt"/>
                <a:sym typeface="Wingdings" pitchFamily="2" charset="2"/>
              </a:rPr>
              <a:t>-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>
                <a:latin typeface="+mn-lt"/>
                <a:sym typeface="Wingdings" pitchFamily="2" charset="2"/>
              </a:rPr>
              <a:t> </a:t>
            </a:r>
            <a:r>
              <a:rPr lang="en-US" sz="2800" dirty="0" err="1">
                <a:latin typeface="+mn-lt"/>
                <a:sym typeface="Wingdings" pitchFamily="2" charset="2"/>
              </a:rPr>
              <a:t>Cl</a:t>
            </a:r>
            <a:r>
              <a:rPr lang="en-US" sz="2800" baseline="30000" dirty="0">
                <a:latin typeface="+mn-lt"/>
                <a:sym typeface="Wingdings" pitchFamily="2" charset="2"/>
              </a:rPr>
              <a:t>-</a:t>
            </a:r>
            <a:endParaRPr lang="en-US" sz="2800" baseline="300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3886200"/>
            <a:ext cx="13589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chlorine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05600" y="3886200"/>
            <a:ext cx="19081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chloride 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48200" y="3124200"/>
            <a:ext cx="4495800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Naming Anions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90600"/>
          </a:xfrm>
        </p:spPr>
        <p:txBody>
          <a:bodyPr/>
          <a:lstStyle/>
          <a:p>
            <a:r>
              <a:rPr lang="en-US" smtClean="0"/>
              <a:t>Monatomic anions use the stem of the element’s name and the ending changed to </a:t>
            </a:r>
            <a:r>
              <a:rPr lang="en-US" i="1" smtClean="0"/>
              <a:t>ide.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38" y="2676525"/>
            <a:ext cx="75533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Ion Charges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Metals on the left side of the periodic table form only one ion.</a:t>
            </a:r>
          </a:p>
          <a:p>
            <a:r>
              <a:rPr lang="en-US" dirty="0" smtClean="0"/>
              <a:t>Many metals form more than one ion. Often these are the transition metals.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733800"/>
            <a:ext cx="812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Calcium is an element in group 2A.  Which of the following statements is correct about calcium forming an ion?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Ca gains two electrons, forming Ca</a:t>
            </a:r>
            <a:r>
              <a:rPr lang="en-US" baseline="30000" dirty="0" smtClean="0"/>
              <a:t>2+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Ca gains two electrons, forming Ca</a:t>
            </a:r>
            <a:r>
              <a:rPr lang="en-US" baseline="30000" dirty="0" smtClean="0"/>
              <a:t>2-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Ca loses two electrons, forming Ca</a:t>
            </a:r>
            <a:r>
              <a:rPr lang="en-US" baseline="30000" dirty="0" smtClean="0"/>
              <a:t>2-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Ca loses two electrons, forming Ca</a:t>
            </a:r>
            <a:r>
              <a:rPr lang="en-US" baseline="30000" dirty="0" smtClean="0"/>
              <a:t>2+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1489</Words>
  <Application>Microsoft Office PowerPoint</Application>
  <PresentationFormat>On-screen Show (4:3)</PresentationFormat>
  <Paragraphs>332</Paragraphs>
  <Slides>34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Equation</vt:lpstr>
      <vt:lpstr>Chapter 6</vt:lpstr>
      <vt:lpstr>Common and Systematic Names</vt:lpstr>
      <vt:lpstr>Element</vt:lpstr>
      <vt:lpstr>Forming Cations</vt:lpstr>
      <vt:lpstr>Naming Cations</vt:lpstr>
      <vt:lpstr>Forming Anions</vt:lpstr>
      <vt:lpstr>Naming Anions</vt:lpstr>
      <vt:lpstr>Ion Charges</vt:lpstr>
      <vt:lpstr>Your Turn!</vt:lpstr>
      <vt:lpstr>Your Turn!</vt:lpstr>
      <vt:lpstr>Ionic Compounds</vt:lpstr>
      <vt:lpstr>Writing Formulas for Ionic Compounds</vt:lpstr>
      <vt:lpstr>Writing Formulas for Ionic Compounds</vt:lpstr>
      <vt:lpstr>Your Turn!</vt:lpstr>
      <vt:lpstr>Your Turn!</vt:lpstr>
      <vt:lpstr>Naming Binary Ionic Compounds</vt:lpstr>
      <vt:lpstr>Naming Binary Ionic Compounds</vt:lpstr>
      <vt:lpstr>Naming Binary Ionic Compounds</vt:lpstr>
      <vt:lpstr>Naming Binary Ionic Compounds</vt:lpstr>
      <vt:lpstr>Naming Binary Ionic Compounds</vt:lpstr>
      <vt:lpstr>Naming Binary Molecular Compounds</vt:lpstr>
      <vt:lpstr>Naming Binary Molecular Compounds</vt:lpstr>
      <vt:lpstr>Your Turn!</vt:lpstr>
      <vt:lpstr>Acids Derived from Binary Compounds</vt:lpstr>
      <vt:lpstr>Acids Derived from Binary Compounds</vt:lpstr>
      <vt:lpstr>Naming Binary Compounds</vt:lpstr>
      <vt:lpstr>Polyatomic Ions</vt:lpstr>
      <vt:lpstr>Polyatomic Ions</vt:lpstr>
      <vt:lpstr>Polyatomic Ions</vt:lpstr>
      <vt:lpstr>Polyatomic Ions</vt:lpstr>
      <vt:lpstr>Naming Compounds Containing Polyatomic Ions</vt:lpstr>
      <vt:lpstr>Oxy-Acids</vt:lpstr>
      <vt:lpstr>Oxy-Acids</vt:lpstr>
      <vt:lpstr>Naming Compounds Containing Polyatomic 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</dc:title>
  <dc:subject>Inorganic Nomenclature</dc:subject>
  <dc:creator>Karen Sanchez</dc:creator>
  <cp:lastModifiedBy>Amanda L. Houchens</cp:lastModifiedBy>
  <cp:revision>110</cp:revision>
  <dcterms:created xsi:type="dcterms:W3CDTF">2009-04-24T10:50:53Z</dcterms:created>
  <dcterms:modified xsi:type="dcterms:W3CDTF">2019-07-23T22:43:31Z</dcterms:modified>
</cp:coreProperties>
</file>