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351" r:id="rId3"/>
    <p:sldId id="315" r:id="rId4"/>
    <p:sldId id="323" r:id="rId5"/>
    <p:sldId id="316" r:id="rId6"/>
    <p:sldId id="324" r:id="rId7"/>
    <p:sldId id="327" r:id="rId8"/>
    <p:sldId id="326" r:id="rId9"/>
    <p:sldId id="319" r:id="rId10"/>
    <p:sldId id="352" r:id="rId11"/>
    <p:sldId id="347" r:id="rId12"/>
    <p:sldId id="330" r:id="rId13"/>
    <p:sldId id="331" r:id="rId14"/>
    <p:sldId id="333" r:id="rId15"/>
    <p:sldId id="334" r:id="rId16"/>
    <p:sldId id="336" r:id="rId17"/>
    <p:sldId id="332" r:id="rId18"/>
    <p:sldId id="320" r:id="rId19"/>
    <p:sldId id="339" r:id="rId20"/>
    <p:sldId id="343" r:id="rId21"/>
    <p:sldId id="340" r:id="rId22"/>
    <p:sldId id="341" r:id="rId23"/>
    <p:sldId id="346" r:id="rId24"/>
    <p:sldId id="350" r:id="rId25"/>
    <p:sldId id="345" r:id="rId26"/>
    <p:sldId id="344" r:id="rId27"/>
    <p:sldId id="349" r:id="rId28"/>
    <p:sldId id="322" r:id="rId29"/>
    <p:sldId id="353" r:id="rId30"/>
    <p:sldId id="348"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00FF"/>
    <a:srgbClr val="236F37"/>
    <a:srgbClr val="28724F"/>
    <a:srgbClr val="1D754D"/>
    <a:srgbClr val="12DE6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B096B97-1FD6-4DB0-A456-38DB5D612878}" type="datetimeFigureOut">
              <a:rPr lang="en-US"/>
              <a:pPr>
                <a:defRPr/>
              </a:pPr>
              <a:t>7/23/2019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A83DAB2-6FEA-4E26-B212-13C323EBCB7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1F4E908-FDD6-4005-A8E6-5212C9093F1E}"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5.3</a:t>
            </a:r>
            <a:r>
              <a:rPr lang="en-US" smtClean="0"/>
              <a:t>  Cathode ray tube.  A stream of electrons passes between electrodes.  The fast moving particles excite the gas inside the tube creating a greenish glow between the electrodes.</a:t>
            </a:r>
            <a:endParaRPr lang="en-US" b="1" smtClean="0"/>
          </a:p>
        </p:txBody>
      </p:sp>
      <p:sp>
        <p:nvSpPr>
          <p:cNvPr id="4" name="Slide Number Placeholder 3"/>
          <p:cNvSpPr>
            <a:spLocks noGrp="1"/>
          </p:cNvSpPr>
          <p:nvPr>
            <p:ph type="sldNum" sz="quarter" idx="5"/>
          </p:nvPr>
        </p:nvSpPr>
        <p:spPr/>
        <p:txBody>
          <a:bodyPr/>
          <a:lstStyle/>
          <a:p>
            <a:pPr>
              <a:defRPr/>
            </a:pPr>
            <a:fld id="{5ADBF3A1-27AC-4883-8C3A-C74A4EFA95AD}" type="slidenum">
              <a:rPr lang="en-US" smtClean="0"/>
              <a:pPr>
                <a:defRPr/>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5.4</a:t>
            </a:r>
            <a:r>
              <a:rPr lang="en-US" smtClean="0"/>
              <a:t> Thompson’s Model of the Atom  In this early model of the atom, negative particles (electrons) were thought to be embedded in a positively charged sphere.  It is sometimes called the plum pudding model.</a:t>
            </a:r>
            <a:endParaRPr lang="en-US" b="1" smtClean="0"/>
          </a:p>
        </p:txBody>
      </p:sp>
      <p:sp>
        <p:nvSpPr>
          <p:cNvPr id="4" name="Slide Number Placeholder 3"/>
          <p:cNvSpPr>
            <a:spLocks noGrp="1"/>
          </p:cNvSpPr>
          <p:nvPr>
            <p:ph type="sldNum" sz="quarter" idx="5"/>
          </p:nvPr>
        </p:nvSpPr>
        <p:spPr/>
        <p:txBody>
          <a:bodyPr/>
          <a:lstStyle/>
          <a:p>
            <a:pPr>
              <a:defRPr/>
            </a:pPr>
            <a:fld id="{EDCCB97B-72E2-4765-887F-AC7FF95B3E99}" type="slidenum">
              <a:rPr lang="en-US" smtClean="0"/>
              <a:pPr>
                <a:defRPr/>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5.5</a:t>
            </a:r>
            <a:r>
              <a:rPr lang="en-US" smtClean="0"/>
              <a:t> (a) When one or more electrons are lost from an atom, a cation is formed.  (b) When one or more electrons are added to a neutral atom, an anion is formed.</a:t>
            </a:r>
            <a:endParaRPr lang="en-US" b="1" smtClean="0"/>
          </a:p>
        </p:txBody>
      </p:sp>
      <p:sp>
        <p:nvSpPr>
          <p:cNvPr id="4" name="Slide Number Placeholder 3"/>
          <p:cNvSpPr>
            <a:spLocks noGrp="1"/>
          </p:cNvSpPr>
          <p:nvPr>
            <p:ph type="sldNum" sz="quarter" idx="5"/>
          </p:nvPr>
        </p:nvSpPr>
        <p:spPr/>
        <p:txBody>
          <a:bodyPr/>
          <a:lstStyle/>
          <a:p>
            <a:pPr>
              <a:defRPr/>
            </a:pPr>
            <a:fld id="{47797ECA-5A8F-4FE6-A201-69C45A605D1E}" type="slidenum">
              <a:rPr lang="en-US" smtClean="0"/>
              <a:pPr>
                <a:defRPr/>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5.7</a:t>
            </a:r>
            <a:r>
              <a:rPr lang="en-US" smtClean="0"/>
              <a:t>  In the nuclear model of the atom, protons (p) and neutrons (n) are located in the nucleus.  The electrons are found in the remainder of the atom (which is mostly empty space because electrons are very tiny).</a:t>
            </a:r>
            <a:endParaRPr lang="en-US" b="1" smtClean="0"/>
          </a:p>
        </p:txBody>
      </p:sp>
      <p:sp>
        <p:nvSpPr>
          <p:cNvPr id="4" name="Slide Number Placeholder 3"/>
          <p:cNvSpPr>
            <a:spLocks noGrp="1"/>
          </p:cNvSpPr>
          <p:nvPr>
            <p:ph type="sldNum" sz="quarter" idx="5"/>
          </p:nvPr>
        </p:nvSpPr>
        <p:spPr/>
        <p:txBody>
          <a:bodyPr/>
          <a:lstStyle/>
          <a:p>
            <a:pPr>
              <a:defRPr/>
            </a:pPr>
            <a:fld id="{2D977962-1BBC-4B04-8EB4-4429BA91EC9D}" type="slidenum">
              <a:rPr lang="en-US" smtClean="0"/>
              <a:pPr>
                <a:defRPr/>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3B6B29C-8F74-4FB2-899C-E966AD46AABD}" type="datetime1">
              <a:rPr lang="en-US" smtClean="0"/>
              <a:pPr>
                <a:defRPr/>
              </a:pPr>
              <a:t>7/23/2019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5-</a:t>
            </a:r>
            <a:fld id="{672E22E3-6B77-4E47-948D-F6297B209E3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A4BBC1-5F3E-4D99-A3CD-176CD7C6922A}" type="datetime1">
              <a:rPr lang="en-US" smtClean="0"/>
              <a:pPr>
                <a:defRPr/>
              </a:pPr>
              <a:t>7/23/2019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9E780405-1E9C-47C1-9700-553B09FE870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2EC986-7D52-4941-99E1-976952AA551D}" type="datetime1">
              <a:rPr lang="en-US" smtClean="0"/>
              <a:pPr>
                <a:defRPr/>
              </a:pPr>
              <a:t>7/23/2019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2182D01A-EED8-4D93-81FF-77AE0FF82B0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274638"/>
            <a:ext cx="8229600" cy="1143000"/>
          </a:xfrm>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4E99545-7DE9-4434-9E4B-D6DF6EAE7065}" type="datetime1">
              <a:rPr lang="en-US" smtClean="0"/>
              <a:pPr>
                <a:defRPr/>
              </a:pPr>
              <a:t>7/23/2019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5-</a:t>
            </a:r>
            <a:fld id="{74537264-C3D9-4149-B218-CA1F08380EE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4C2A767-166A-46F9-8047-AC6E8F464C65}" type="datetime1">
              <a:rPr lang="en-US" smtClean="0"/>
              <a:pPr>
                <a:defRPr/>
              </a:pPr>
              <a:t>7/23/2019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1F8AEDF0-4528-4EB6-905E-B7CC09838AA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F1D8F0B5-3F22-4869-94E4-C3992AC17416}" type="datetime1">
              <a:rPr lang="en-US" smtClean="0"/>
              <a:pPr>
                <a:defRPr/>
              </a:pPr>
              <a:t>7/23/2019</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94A4978C-0F91-4B49-89E9-8A5FD5A0D8E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A90B8862-F85D-469E-82FD-4EE98AE13C05}" type="datetime1">
              <a:rPr lang="en-US" smtClean="0"/>
              <a:pPr>
                <a:defRPr/>
              </a:pPr>
              <a:t>7/23/2019</a:t>
            </a:fld>
            <a:endParaRPr lang="en-US" dirty="0"/>
          </a:p>
        </p:txBody>
      </p:sp>
      <p:sp>
        <p:nvSpPr>
          <p:cNvPr id="8" name="Footer Placeholder 7"/>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9" name="Slide Number Placeholder 8"/>
          <p:cNvSpPr>
            <a:spLocks noGrp="1"/>
          </p:cNvSpPr>
          <p:nvPr>
            <p:ph type="sldNum" sz="quarter" idx="12"/>
          </p:nvPr>
        </p:nvSpPr>
        <p:spPr/>
        <p:txBody>
          <a:bodyPr/>
          <a:lstStyle>
            <a:lvl1pPr>
              <a:defRPr/>
            </a:lvl1pPr>
          </a:lstStyle>
          <a:p>
            <a:pPr>
              <a:defRPr/>
            </a:pPr>
            <a:fld id="{46CE1DD1-EA4F-42EC-8661-569AF12214A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DA817011-22D0-43F9-A346-02BFD7B64FFD}" type="datetime1">
              <a:rPr lang="en-US" smtClean="0"/>
              <a:pPr>
                <a:defRPr/>
              </a:pPr>
              <a:t>7/23/2019</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lvl1pPr>
              <a:defRPr/>
            </a:lvl1pPr>
          </a:lstStyle>
          <a:p>
            <a:pPr>
              <a:defRPr/>
            </a:pPr>
            <a:fld id="{B0A4E789-0233-4190-ACD1-95A94876B8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6B2D305-6FE7-4616-9DA0-E4705113B111}" type="datetime1">
              <a:rPr lang="en-US" smtClean="0"/>
              <a:pPr>
                <a:defRPr/>
              </a:pPr>
              <a:t>7/23/2019</a:t>
            </a:fld>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4" name="Slide Number Placeholder 3"/>
          <p:cNvSpPr>
            <a:spLocks noGrp="1"/>
          </p:cNvSpPr>
          <p:nvPr>
            <p:ph type="sldNum" sz="quarter" idx="12"/>
          </p:nvPr>
        </p:nvSpPr>
        <p:spPr/>
        <p:txBody>
          <a:bodyPr/>
          <a:lstStyle>
            <a:lvl1pPr>
              <a:defRPr/>
            </a:lvl1pPr>
          </a:lstStyle>
          <a:p>
            <a:pPr>
              <a:defRPr/>
            </a:pPr>
            <a:fld id="{10FCF710-8957-4611-86EC-C7DBFFDBE7C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0AF7D18-2275-49CA-B22D-DB655ACEB3E1}" type="datetime1">
              <a:rPr lang="en-US" smtClean="0"/>
              <a:pPr>
                <a:defRPr/>
              </a:pPr>
              <a:t>7/23/2019</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AF2BC4B3-B080-42B2-8450-931FA4CC30C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6481E244-4CBF-4519-86F4-88A525C280BA}" type="datetime1">
              <a:rPr lang="en-US" smtClean="0"/>
              <a:pPr>
                <a:defRPr/>
              </a:pPr>
              <a:t>7/23/2019</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D11BB099-590D-4557-AA5B-47CD3978FF8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3" name="Title Placeholder 1"/>
          <p:cNvSpPr>
            <a:spLocks noGrp="1"/>
          </p:cNvSpPr>
          <p:nvPr>
            <p:ph type="title"/>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69E9D80-C161-443D-AC51-6CE959831C33}" type="datetime1">
              <a:rPr lang="en-US" smtClean="0"/>
              <a:pPr>
                <a:defRPr/>
              </a:pPr>
              <a:t>7/23/2019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r>
              <a:rPr lang="en-US"/>
              <a:t>5-</a:t>
            </a:r>
            <a:fld id="{AD086AE2-88B0-413E-ACC0-E0D0859253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3600" b="1" kern="1200">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Font typeface="Arial" charset="0"/>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41425"/>
          </a:xfrm>
        </p:spPr>
        <p:txBody>
          <a:bodyPr rtlCol="0">
            <a:normAutofit/>
          </a:bodyPr>
          <a:lstStyle/>
          <a:p>
            <a:pPr eaLnBrk="1" fontAlgn="auto" hangingPunct="1">
              <a:spcAft>
                <a:spcPts val="0"/>
              </a:spcAft>
              <a:defRPr/>
            </a:pPr>
            <a:r>
              <a:rPr lang="en-US" sz="6000" dirty="0" smtClean="0">
                <a:solidFill>
                  <a:schemeClr val="tx2">
                    <a:lumMod val="75000"/>
                  </a:schemeClr>
                </a:solidFill>
                <a:latin typeface="Britannic Bold" pitchFamily="34" charset="0"/>
              </a:rPr>
              <a:t>Chapter 5</a:t>
            </a:r>
            <a:endParaRPr lang="en-US" sz="6000" dirty="0">
              <a:solidFill>
                <a:schemeClr val="tx2">
                  <a:lumMod val="75000"/>
                </a:schemeClr>
              </a:solidFill>
              <a:latin typeface="Britannic Bold" pitchFamily="34" charset="0"/>
            </a:endParaRPr>
          </a:p>
        </p:txBody>
      </p:sp>
      <p:sp>
        <p:nvSpPr>
          <p:cNvPr id="3" name="Subtitle 2"/>
          <p:cNvSpPr>
            <a:spLocks noGrp="1"/>
          </p:cNvSpPr>
          <p:nvPr>
            <p:ph type="subTitle" idx="1"/>
          </p:nvPr>
        </p:nvSpPr>
        <p:spPr>
          <a:xfrm>
            <a:off x="228600" y="5638800"/>
            <a:ext cx="7696200" cy="1219200"/>
          </a:xfrm>
        </p:spPr>
        <p:txBody>
          <a:bodyPr rtlCol="0">
            <a:normAutofit/>
          </a:bodyPr>
          <a:lstStyle/>
          <a:p>
            <a:pPr eaLnBrk="1" fontAlgn="auto" hangingPunct="1">
              <a:spcAft>
                <a:spcPts val="0"/>
              </a:spcAft>
              <a:buFont typeface="Arial" pitchFamily="34" charset="0"/>
              <a:buNone/>
              <a:defRPr/>
            </a:pPr>
            <a:r>
              <a:rPr lang="en-US" sz="2000" dirty="0" smtClean="0">
                <a:solidFill>
                  <a:schemeClr val="tx2">
                    <a:lumMod val="75000"/>
                  </a:schemeClr>
                </a:solidFill>
              </a:rPr>
              <a:t>Introduction to General, Organic, and Biochemistry 10e</a:t>
            </a:r>
          </a:p>
          <a:p>
            <a:pPr eaLnBrk="1" fontAlgn="auto" hangingPunct="1">
              <a:spcAft>
                <a:spcPts val="0"/>
              </a:spcAft>
              <a:buFont typeface="Arial" pitchFamily="34" charset="0"/>
              <a:buNone/>
              <a:defRPr/>
            </a:pPr>
            <a:r>
              <a:rPr lang="en-US" sz="2000" dirty="0" smtClean="0">
                <a:solidFill>
                  <a:schemeClr val="tx2">
                    <a:lumMod val="75000"/>
                  </a:schemeClr>
                </a:solidFill>
              </a:rPr>
              <a:t>John Wiley &amp; Sons, Inc</a:t>
            </a:r>
          </a:p>
          <a:p>
            <a:pPr eaLnBrk="1" fontAlgn="auto" hangingPunct="1">
              <a:spcAft>
                <a:spcPts val="0"/>
              </a:spcAft>
              <a:buFont typeface="Arial" pitchFamily="34" charset="0"/>
              <a:buNone/>
              <a:defRPr/>
            </a:pPr>
            <a:r>
              <a:rPr lang="en-US" sz="2000" dirty="0" smtClean="0">
                <a:solidFill>
                  <a:schemeClr val="tx2">
                    <a:lumMod val="75000"/>
                  </a:schemeClr>
                </a:solidFill>
              </a:rPr>
              <a:t>Morris Hein, Scott Pattison, and Susan Arena</a:t>
            </a:r>
          </a:p>
        </p:txBody>
      </p:sp>
      <p:sp>
        <p:nvSpPr>
          <p:cNvPr id="6" name="TextBox 5"/>
          <p:cNvSpPr txBox="1"/>
          <p:nvPr/>
        </p:nvSpPr>
        <p:spPr>
          <a:xfrm>
            <a:off x="609600" y="1524001"/>
            <a:ext cx="8001000" cy="646331"/>
          </a:xfrm>
          <a:prstGeom prst="rect">
            <a:avLst/>
          </a:prstGeom>
          <a:noFill/>
        </p:spPr>
        <p:txBody>
          <a:bodyPr wrap="square">
            <a:spAutoFit/>
          </a:bodyPr>
          <a:lstStyle/>
          <a:p>
            <a:pPr algn="ctr" fontAlgn="auto">
              <a:spcBef>
                <a:spcPts val="0"/>
              </a:spcBef>
              <a:spcAft>
                <a:spcPts val="0"/>
              </a:spcAft>
              <a:defRPr/>
            </a:pPr>
            <a:r>
              <a:rPr lang="en-US" sz="3600" b="1" dirty="0">
                <a:solidFill>
                  <a:schemeClr val="tx2">
                    <a:lumMod val="75000"/>
                  </a:schemeClr>
                </a:solidFill>
                <a:latin typeface="+mj-lt"/>
              </a:rPr>
              <a:t>Early Atomic Theory and Structure</a:t>
            </a:r>
          </a:p>
        </p:txBody>
      </p:sp>
      <p:sp>
        <p:nvSpPr>
          <p:cNvPr id="8" name="TextBox 7"/>
          <p:cNvSpPr txBox="1"/>
          <p:nvPr/>
        </p:nvSpPr>
        <p:spPr>
          <a:xfrm>
            <a:off x="6934200" y="2209800"/>
            <a:ext cx="1905000" cy="4524315"/>
          </a:xfrm>
          <a:prstGeom prst="rect">
            <a:avLst/>
          </a:prstGeom>
          <a:noFill/>
        </p:spPr>
        <p:txBody>
          <a:bodyPr wrap="square">
            <a:spAutoFit/>
          </a:bodyPr>
          <a:lstStyle/>
          <a:p>
            <a:pPr>
              <a:defRPr/>
            </a:pPr>
            <a:r>
              <a:rPr lang="en-US" sz="2400" b="1" dirty="0" smtClean="0">
                <a:solidFill>
                  <a:schemeClr val="accent2"/>
                </a:solidFill>
              </a:rPr>
              <a:t>Lightning occurs when electrons move to neutralize a charge difference between the clouds and the Earth</a:t>
            </a:r>
            <a:endParaRPr lang="en-US" sz="2400" dirty="0">
              <a:latin typeface="+mn-lt"/>
            </a:endParaRPr>
          </a:p>
        </p:txBody>
      </p:sp>
      <p:pic>
        <p:nvPicPr>
          <p:cNvPr id="22537" name="Picture 9"/>
          <p:cNvPicPr>
            <a:picLocks noChangeAspect="1" noChangeArrowheads="1"/>
          </p:cNvPicPr>
          <p:nvPr/>
        </p:nvPicPr>
        <p:blipFill>
          <a:blip r:embed="rId3" cstate="print"/>
          <a:srcRect/>
          <a:stretch>
            <a:fillRect/>
          </a:stretch>
        </p:blipFill>
        <p:spPr bwMode="auto">
          <a:xfrm>
            <a:off x="2455087" y="2057400"/>
            <a:ext cx="4326713" cy="356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Electrons</a:t>
            </a:r>
          </a:p>
        </p:txBody>
      </p:sp>
      <p:sp>
        <p:nvSpPr>
          <p:cNvPr id="35843" name="Content Placeholder 2"/>
          <p:cNvSpPr>
            <a:spLocks noGrp="1"/>
          </p:cNvSpPr>
          <p:nvPr>
            <p:ph idx="1"/>
          </p:nvPr>
        </p:nvSpPr>
        <p:spPr/>
        <p:txBody>
          <a:bodyPr/>
          <a:lstStyle/>
          <a:p>
            <a:r>
              <a:rPr lang="en-US" smtClean="0"/>
              <a:t>The </a:t>
            </a:r>
            <a:r>
              <a:rPr lang="en-US" b="1" smtClean="0"/>
              <a:t>electron </a:t>
            </a:r>
            <a:r>
              <a:rPr lang="en-US" smtClean="0"/>
              <a:t>(e</a:t>
            </a:r>
            <a:r>
              <a:rPr lang="en-US" baseline="30000" smtClean="0"/>
              <a:t>-</a:t>
            </a:r>
            <a:r>
              <a:rPr lang="en-US" smtClean="0"/>
              <a:t>) is a particle with </a:t>
            </a:r>
          </a:p>
          <a:p>
            <a:pPr>
              <a:buFont typeface="Arial" charset="0"/>
              <a:buChar char="•"/>
            </a:pPr>
            <a:r>
              <a:rPr lang="en-US" smtClean="0"/>
              <a:t>a mass of 9.110×10</a:t>
            </a:r>
            <a:r>
              <a:rPr lang="en-US" baseline="30000" smtClean="0"/>
              <a:t>-28</a:t>
            </a:r>
            <a:r>
              <a:rPr lang="en-US" smtClean="0"/>
              <a:t> g or 1/1837 mass of a hydrogen atom.</a:t>
            </a:r>
          </a:p>
          <a:p>
            <a:pPr>
              <a:buFont typeface="Arial" charset="0"/>
              <a:buChar char="•"/>
            </a:pPr>
            <a:r>
              <a:rPr lang="en-US" smtClean="0"/>
              <a:t>a relative charge of -1.</a:t>
            </a:r>
          </a:p>
          <a:p>
            <a:pPr>
              <a:buFont typeface="Arial" charset="0"/>
              <a:buChar char="•"/>
            </a:pPr>
            <a:r>
              <a:rPr lang="en-US" smtClean="0"/>
              <a:t>a diameter of less than 10</a:t>
            </a:r>
            <a:r>
              <a:rPr lang="en-US" baseline="30000" smtClean="0"/>
              <a:t>-12</a:t>
            </a:r>
            <a:r>
              <a:rPr lang="en-US" smtClean="0"/>
              <a:t> cm.</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Cathode rays are</a:t>
            </a:r>
          </a:p>
          <a:p>
            <a:pPr marL="514350" indent="-514350">
              <a:buFont typeface="+mj-lt"/>
              <a:buAutoNum type="alphaLcPeriod"/>
              <a:defRPr/>
            </a:pPr>
            <a:r>
              <a:rPr lang="en-US" dirty="0" smtClean="0"/>
              <a:t>Ions</a:t>
            </a:r>
          </a:p>
          <a:p>
            <a:pPr marL="514350" indent="-514350">
              <a:buFont typeface="+mj-lt"/>
              <a:buAutoNum type="alphaLcPeriod"/>
              <a:defRPr/>
            </a:pPr>
            <a:r>
              <a:rPr lang="en-US" dirty="0" smtClean="0"/>
              <a:t>Electrons</a:t>
            </a:r>
          </a:p>
          <a:p>
            <a:pPr marL="514350" indent="-514350">
              <a:buFont typeface="+mj-lt"/>
              <a:buAutoNum type="alphaLcPeriod"/>
              <a:defRPr/>
            </a:pPr>
            <a:r>
              <a:rPr lang="en-US" dirty="0" smtClean="0"/>
              <a:t>Protons</a:t>
            </a:r>
          </a:p>
          <a:p>
            <a:pPr marL="514350" indent="-514350">
              <a:buFont typeface="+mj-lt"/>
              <a:buAutoNum type="alphaLcPeriod"/>
              <a:defRPr/>
            </a:pPr>
            <a:r>
              <a:rPr lang="en-US" dirty="0" smtClean="0"/>
              <a:t>Neutrons</a:t>
            </a:r>
          </a:p>
          <a:p>
            <a:pPr marL="514350" indent="-514350">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Subatomic Parts of the Atom</a:t>
            </a:r>
          </a:p>
        </p:txBody>
      </p:sp>
      <p:sp>
        <p:nvSpPr>
          <p:cNvPr id="37891" name="Content Placeholder 2"/>
          <p:cNvSpPr>
            <a:spLocks noGrp="1"/>
          </p:cNvSpPr>
          <p:nvPr>
            <p:ph idx="1"/>
          </p:nvPr>
        </p:nvSpPr>
        <p:spPr/>
        <p:txBody>
          <a:bodyPr/>
          <a:lstStyle/>
          <a:p>
            <a:r>
              <a:rPr lang="en-US" b="1" smtClean="0"/>
              <a:t>Protons</a:t>
            </a:r>
          </a:p>
          <a:p>
            <a:r>
              <a:rPr lang="en-US" smtClean="0"/>
              <a:t>	A relative charge of +1.</a:t>
            </a:r>
          </a:p>
          <a:p>
            <a:r>
              <a:rPr lang="en-US" smtClean="0"/>
              <a:t>	Mass is 1837 times the mass of an electron.</a:t>
            </a:r>
          </a:p>
          <a:p>
            <a:r>
              <a:rPr lang="en-US" b="1" smtClean="0"/>
              <a:t>Thompson’s Plum Pudding Model</a:t>
            </a:r>
            <a:r>
              <a:rPr lang="en-US" smtClean="0"/>
              <a:t> (proposed in 1904)</a:t>
            </a:r>
            <a:endParaRPr lang="en-US" b="1"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37896" name="Picture 8"/>
          <p:cNvPicPr>
            <a:picLocks noChangeAspect="1" noChangeArrowheads="1"/>
          </p:cNvPicPr>
          <p:nvPr/>
        </p:nvPicPr>
        <p:blipFill>
          <a:blip r:embed="rId3" cstate="print"/>
          <a:srcRect/>
          <a:stretch>
            <a:fillRect/>
          </a:stretch>
        </p:blipFill>
        <p:spPr bwMode="auto">
          <a:xfrm>
            <a:off x="2781980" y="3695700"/>
            <a:ext cx="2780620" cy="255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Subatomic Parts of the Atom</a:t>
            </a:r>
          </a:p>
        </p:txBody>
      </p:sp>
      <p:sp>
        <p:nvSpPr>
          <p:cNvPr id="38915" name="Content Placeholder 2"/>
          <p:cNvSpPr>
            <a:spLocks noGrp="1"/>
          </p:cNvSpPr>
          <p:nvPr>
            <p:ph idx="1"/>
          </p:nvPr>
        </p:nvSpPr>
        <p:spPr/>
        <p:txBody>
          <a:bodyPr/>
          <a:lstStyle/>
          <a:p>
            <a:r>
              <a:rPr lang="en-US" smtClean="0"/>
              <a:t>J. J. Thompson proposed that </a:t>
            </a:r>
            <a:r>
              <a:rPr lang="en-US" b="1" smtClean="0"/>
              <a:t>ions</a:t>
            </a:r>
            <a:r>
              <a:rPr lang="en-US" smtClean="0"/>
              <a:t> result from the loss and gain of electrons</a:t>
            </a:r>
            <a:endParaRPr lang="en-US" b="1"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38920" name="Picture 8"/>
          <p:cNvPicPr>
            <a:picLocks noChangeAspect="1" noChangeArrowheads="1"/>
          </p:cNvPicPr>
          <p:nvPr/>
        </p:nvPicPr>
        <p:blipFill>
          <a:blip r:embed="rId3" cstate="print"/>
          <a:srcRect/>
          <a:stretch>
            <a:fillRect/>
          </a:stretch>
        </p:blipFill>
        <p:spPr bwMode="auto">
          <a:xfrm>
            <a:off x="452361" y="2819400"/>
            <a:ext cx="8082039" cy="2995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Subatomic Parts of the Atom</a:t>
            </a:r>
          </a:p>
        </p:txBody>
      </p:sp>
      <p:sp>
        <p:nvSpPr>
          <p:cNvPr id="39939" name="Content Placeholder 2"/>
          <p:cNvSpPr>
            <a:spLocks noGrp="1"/>
          </p:cNvSpPr>
          <p:nvPr>
            <p:ph idx="1"/>
          </p:nvPr>
        </p:nvSpPr>
        <p:spPr/>
        <p:txBody>
          <a:bodyPr/>
          <a:lstStyle/>
          <a:p>
            <a:r>
              <a:rPr lang="en-US" b="1" smtClean="0"/>
              <a:t>Neutrons</a:t>
            </a:r>
            <a:endParaRPr lang="en-US" smtClean="0"/>
          </a:p>
          <a:p>
            <a:r>
              <a:rPr lang="en-US" b="1" smtClean="0"/>
              <a:t>	</a:t>
            </a:r>
            <a:r>
              <a:rPr lang="en-US" smtClean="0"/>
              <a:t>Discovered by James Chadwick in 1932.</a:t>
            </a:r>
            <a:endParaRPr lang="en-US" b="1" smtClean="0"/>
          </a:p>
          <a:p>
            <a:r>
              <a:rPr lang="en-US" b="1" smtClean="0"/>
              <a:t>	</a:t>
            </a:r>
            <a:r>
              <a:rPr lang="en-US" smtClean="0"/>
              <a:t>Neutral charge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7106" name="Picture 2"/>
          <p:cNvPicPr>
            <a:picLocks noChangeAspect="1" noChangeArrowheads="1"/>
          </p:cNvPicPr>
          <p:nvPr/>
        </p:nvPicPr>
        <p:blipFill>
          <a:blip r:embed="rId2" cstate="print"/>
          <a:srcRect/>
          <a:stretch>
            <a:fillRect/>
          </a:stretch>
        </p:blipFill>
        <p:spPr bwMode="auto">
          <a:xfrm>
            <a:off x="762000" y="3248025"/>
            <a:ext cx="7553325" cy="2390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A proton is a</a:t>
            </a:r>
          </a:p>
          <a:p>
            <a:pPr marL="514350" indent="-514350">
              <a:buFont typeface="+mj-lt"/>
              <a:buAutoNum type="alphaLcPeriod"/>
              <a:defRPr/>
            </a:pPr>
            <a:r>
              <a:rPr lang="en-US" dirty="0" smtClean="0"/>
              <a:t>Cation</a:t>
            </a:r>
          </a:p>
          <a:p>
            <a:pPr marL="514350" indent="-514350">
              <a:buFont typeface="+mj-lt"/>
              <a:buAutoNum type="alphaLcPeriod"/>
              <a:defRPr/>
            </a:pPr>
            <a:r>
              <a:rPr lang="en-US" dirty="0" smtClean="0"/>
              <a:t>Anion</a:t>
            </a:r>
          </a:p>
          <a:p>
            <a:pPr marL="514350" indent="-514350">
              <a:buFont typeface="+mj-lt"/>
              <a:buAutoNum type="alphaLcPeriod"/>
              <a:defRPr/>
            </a:pPr>
            <a:r>
              <a:rPr lang="en-US" dirty="0" smtClean="0"/>
              <a:t>None of the above</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1"/>
                                      </p:to>
                                    </p:animClr>
                                  </p:childTnLst>
                                </p:cTn>
                              </p:par>
                            </p:childTnLst>
                          </p:cTn>
                        </p:par>
                        <p:par>
                          <p:cTn id="7" fill="hold">
                            <p:stCondLst>
                              <p:cond delay="500"/>
                            </p:stCondLst>
                            <p:childTnLst>
                              <p:par>
                                <p:cTn id="8" presetID="5" presetClass="emph" presetSubtype="1" nodeType="afterEffect">
                                  <p:stCondLst>
                                    <p:cond delay="0"/>
                                  </p:stCondLst>
                                  <p:childTnLst>
                                    <p:set>
                                      <p:cBhvr override="childStyle">
                                        <p:cTn id="9" dur="indefinite"/>
                                        <p:tgtEl>
                                          <p:spTgt spid="3">
                                            <p:txEl>
                                              <p:pRg st="1" end="1"/>
                                            </p:txEl>
                                          </p:spTgt>
                                        </p:tgtEl>
                                        <p:attrNameLst>
                                          <p:attrName>style.fontStyle</p:attrName>
                                        </p:attrNameLst>
                                      </p:cBhvr>
                                      <p:to>
                                        <p:strVal val="normal"/>
                                      </p:to>
                                    </p:set>
                                    <p:set>
                                      <p:cBhvr override="childStyle">
                                        <p:cTn id="10" dur="indefinite"/>
                                        <p:tgtEl>
                                          <p:spTgt spid="3">
                                            <p:txEl>
                                              <p:pRg st="1" end="1"/>
                                            </p:txEl>
                                          </p:spTgt>
                                        </p:tgtEl>
                                        <p:attrNameLst>
                                          <p:attrName>style.fontWeight</p:attrName>
                                        </p:attrNameLst>
                                      </p:cBhvr>
                                      <p:to>
                                        <p:strVal val="bold"/>
                                      </p:to>
                                    </p:set>
                                    <p:set>
                                      <p:cBhvr override="childStyle">
                                        <p:cTn id="11"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A neutron is a</a:t>
            </a:r>
          </a:p>
          <a:p>
            <a:pPr marL="514350" indent="-514350">
              <a:buFont typeface="+mj-lt"/>
              <a:buAutoNum type="alphaLcPeriod"/>
              <a:defRPr/>
            </a:pPr>
            <a:r>
              <a:rPr lang="en-US" dirty="0" smtClean="0"/>
              <a:t>Cation</a:t>
            </a:r>
          </a:p>
          <a:p>
            <a:pPr marL="514350" indent="-514350">
              <a:buFont typeface="+mj-lt"/>
              <a:buAutoNum type="alphaLcPeriod"/>
              <a:defRPr/>
            </a:pPr>
            <a:r>
              <a:rPr lang="en-US" dirty="0" smtClean="0"/>
              <a:t>Anion</a:t>
            </a:r>
          </a:p>
          <a:p>
            <a:pPr marL="514350" indent="-514350">
              <a:buFont typeface="+mj-lt"/>
              <a:buAutoNum type="alphaLcPeriod"/>
              <a:defRPr/>
            </a:pPr>
            <a:r>
              <a:rPr lang="en-US" dirty="0" smtClean="0"/>
              <a:t>None of the above</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What is the relative mass of an electron?</a:t>
            </a:r>
          </a:p>
          <a:p>
            <a:pPr marL="514350" indent="-514350">
              <a:buFont typeface="+mj-lt"/>
              <a:buAutoNum type="alphaLcPeriod"/>
              <a:defRPr/>
            </a:pPr>
            <a:r>
              <a:rPr lang="en-US" dirty="0" smtClean="0"/>
              <a:t>Slightly larger than a proton</a:t>
            </a:r>
          </a:p>
          <a:p>
            <a:pPr marL="514350" indent="-514350">
              <a:buFont typeface="+mj-lt"/>
              <a:buAutoNum type="alphaLcPeriod"/>
              <a:defRPr/>
            </a:pPr>
            <a:r>
              <a:rPr lang="en-US" dirty="0" smtClean="0"/>
              <a:t>Slightly smaller than a proton</a:t>
            </a:r>
          </a:p>
          <a:p>
            <a:pPr marL="514350" indent="-514350">
              <a:buFont typeface="+mj-lt"/>
              <a:buAutoNum type="alphaLcPeriod"/>
              <a:defRPr/>
            </a:pPr>
            <a:r>
              <a:rPr lang="en-US" dirty="0" smtClean="0"/>
              <a:t>1/1837 the mass of a proton</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childTnLst>
                          </p:cTn>
                        </p:par>
                        <p:par>
                          <p:cTn id="7" fill="hold">
                            <p:stCondLst>
                              <p:cond delay="500"/>
                            </p:stCondLst>
                            <p:childTnLst>
                              <p:par>
                                <p:cTn id="8" presetID="5" presetClass="emph" presetSubtype="1" nodeType="afterEffect">
                                  <p:stCondLst>
                                    <p:cond delay="0"/>
                                  </p:stCondLst>
                                  <p:childTnLst>
                                    <p:set>
                                      <p:cBhvr override="childStyle">
                                        <p:cTn id="9" dur="indefinite"/>
                                        <p:tgtEl>
                                          <p:spTgt spid="3">
                                            <p:txEl>
                                              <p:pRg st="3" end="3"/>
                                            </p:txEl>
                                          </p:spTgt>
                                        </p:tgtEl>
                                        <p:attrNameLst>
                                          <p:attrName>style.fontStyle</p:attrName>
                                        </p:attrNameLst>
                                      </p:cBhvr>
                                      <p:to>
                                        <p:strVal val="normal"/>
                                      </p:to>
                                    </p:set>
                                    <p:set>
                                      <p:cBhvr override="childStyle">
                                        <p:cTn id="10" dur="indefinite"/>
                                        <p:tgtEl>
                                          <p:spTgt spid="3">
                                            <p:txEl>
                                              <p:pRg st="3" end="3"/>
                                            </p:txEl>
                                          </p:spTgt>
                                        </p:tgtEl>
                                        <p:attrNameLst>
                                          <p:attrName>style.fontWeight</p:attrName>
                                        </p:attrNameLst>
                                      </p:cBhvr>
                                      <p:to>
                                        <p:strVal val="bold"/>
                                      </p:to>
                                    </p:set>
                                    <p:set>
                                      <p:cBhvr override="childStyle">
                                        <p:cTn id="11"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The Nuclear Atom</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5061" name="Picture 2"/>
          <p:cNvPicPr>
            <a:picLocks noChangeAspect="1" noChangeArrowheads="1"/>
          </p:cNvPicPr>
          <p:nvPr/>
        </p:nvPicPr>
        <p:blipFill>
          <a:blip r:embed="rId2" cstate="print"/>
          <a:srcRect/>
          <a:stretch>
            <a:fillRect/>
          </a:stretch>
        </p:blipFill>
        <p:spPr bwMode="auto">
          <a:xfrm>
            <a:off x="838200" y="1752600"/>
            <a:ext cx="7620000" cy="2724150"/>
          </a:xfrm>
          <a:prstGeom prst="rect">
            <a:avLst/>
          </a:prstGeom>
          <a:noFill/>
          <a:ln w="9525">
            <a:noFill/>
            <a:miter lim="800000"/>
            <a:headEnd/>
            <a:tailEnd/>
          </a:ln>
        </p:spPr>
      </p:pic>
      <p:pic>
        <p:nvPicPr>
          <p:cNvPr id="45062" name="Picture 3"/>
          <p:cNvPicPr>
            <a:picLocks noChangeAspect="1" noChangeArrowheads="1"/>
          </p:cNvPicPr>
          <p:nvPr/>
        </p:nvPicPr>
        <p:blipFill>
          <a:blip r:embed="rId3" cstate="print"/>
          <a:srcRect/>
          <a:stretch>
            <a:fillRect/>
          </a:stretch>
        </p:blipFill>
        <p:spPr bwMode="auto">
          <a:xfrm>
            <a:off x="762000" y="4343400"/>
            <a:ext cx="7951788"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Nuclear Atom</a:t>
            </a:r>
          </a:p>
        </p:txBody>
      </p:sp>
      <p:sp>
        <p:nvSpPr>
          <p:cNvPr id="3" name="Content Placeholder 2"/>
          <p:cNvSpPr>
            <a:spLocks noGrp="1"/>
          </p:cNvSpPr>
          <p:nvPr>
            <p:ph idx="1"/>
          </p:nvPr>
        </p:nvSpPr>
        <p:spPr>
          <a:xfrm>
            <a:off x="457200" y="1646237"/>
            <a:ext cx="8382000" cy="4525963"/>
          </a:xfrm>
        </p:spPr>
        <p:txBody>
          <a:bodyPr/>
          <a:lstStyle/>
          <a:p>
            <a:r>
              <a:rPr lang="en-US" smtClean="0"/>
              <a:t>Protons and neutrons make up the dense, positive nucleus. </a:t>
            </a:r>
          </a:p>
          <a:p>
            <a:r>
              <a:rPr lang="en-US" smtClean="0"/>
              <a:t>Electrons occupy the empty space outside the nucleus.</a:t>
            </a:r>
          </a:p>
          <a:p>
            <a:r>
              <a:rPr lang="en-US" smtClean="0"/>
              <a:t>A neutral atom contains the same number of electrons and protons.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7112" name="Picture 8"/>
          <p:cNvPicPr>
            <a:picLocks noChangeAspect="1" noChangeArrowheads="1"/>
          </p:cNvPicPr>
          <p:nvPr/>
        </p:nvPicPr>
        <p:blipFill>
          <a:blip r:embed="rId3" cstate="print"/>
          <a:srcRect/>
          <a:stretch>
            <a:fillRect/>
          </a:stretch>
        </p:blipFill>
        <p:spPr bwMode="auto">
          <a:xfrm>
            <a:off x="2895948" y="3733800"/>
            <a:ext cx="4343052" cy="2305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Early Thoughts</a:t>
            </a:r>
          </a:p>
        </p:txBody>
      </p:sp>
      <p:sp>
        <p:nvSpPr>
          <p:cNvPr id="24579" name="Content Placeholder 2"/>
          <p:cNvSpPr>
            <a:spLocks noGrp="1"/>
          </p:cNvSpPr>
          <p:nvPr>
            <p:ph idx="1"/>
          </p:nvPr>
        </p:nvSpPr>
        <p:spPr/>
        <p:txBody>
          <a:bodyPr/>
          <a:lstStyle/>
          <a:p>
            <a:r>
              <a:rPr lang="en-US" smtClean="0"/>
              <a:t>The earliest models of the atom were developed by the ancient Greek philosophers.</a:t>
            </a:r>
          </a:p>
          <a:p>
            <a:r>
              <a:rPr lang="en-US" smtClean="0"/>
              <a:t>Empedocles (about 440 </a:t>
            </a:r>
            <a:r>
              <a:rPr lang="en-US" sz="1800" smtClean="0"/>
              <a:t>B.C.</a:t>
            </a:r>
            <a:r>
              <a:rPr lang="en-US" smtClean="0"/>
              <a:t>) stated that all matter was composed of four “elements” – earth, wind, fire and water.</a:t>
            </a:r>
          </a:p>
          <a:p>
            <a:r>
              <a:rPr lang="en-US" smtClean="0"/>
              <a:t>Democritus (about 470-370 </a:t>
            </a:r>
            <a:r>
              <a:rPr lang="en-US" sz="1800" smtClean="0"/>
              <a:t>B.C.</a:t>
            </a:r>
            <a:r>
              <a:rPr lang="en-US" smtClean="0"/>
              <a:t>) thought all forms of matter were composed of tiny indivisible particles, called atoms, derived from the Greek work for indivisible.</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The mass of an atom is primarily determined by the mass of its</a:t>
            </a:r>
          </a:p>
          <a:p>
            <a:pPr marL="514350" indent="-514350">
              <a:buFont typeface="+mj-lt"/>
              <a:buAutoNum type="alphaLcPeriod"/>
              <a:defRPr/>
            </a:pPr>
            <a:r>
              <a:rPr lang="en-US" dirty="0" smtClean="0"/>
              <a:t>Protons</a:t>
            </a:r>
          </a:p>
          <a:p>
            <a:pPr marL="514350" indent="-514350">
              <a:buFont typeface="+mj-lt"/>
              <a:buAutoNum type="alphaLcPeriod"/>
              <a:defRPr/>
            </a:pPr>
            <a:r>
              <a:rPr lang="en-US" dirty="0" smtClean="0"/>
              <a:t>Neutrons</a:t>
            </a:r>
          </a:p>
          <a:p>
            <a:pPr marL="514350" indent="-514350">
              <a:buFont typeface="+mj-lt"/>
              <a:buAutoNum type="alphaLcPeriod"/>
              <a:defRPr/>
            </a:pPr>
            <a:r>
              <a:rPr lang="en-US" dirty="0" smtClean="0"/>
              <a:t>Electrons</a:t>
            </a:r>
          </a:p>
          <a:p>
            <a:pPr marL="514350" indent="-514350">
              <a:buFont typeface="+mj-lt"/>
              <a:buAutoNum type="alphaLcPeriod"/>
              <a:defRPr/>
            </a:pPr>
            <a:r>
              <a:rPr lang="en-US" dirty="0" smtClean="0"/>
              <a:t>Protons and neutrons</a:t>
            </a:r>
          </a:p>
          <a:p>
            <a:pPr marL="514350" indent="-514350">
              <a:buFont typeface="+mj-lt"/>
              <a:buAutoNum type="alphaLcPeriod"/>
              <a:defRPr/>
            </a:pPr>
            <a:r>
              <a:rPr lang="en-US" dirty="0" smtClean="0"/>
              <a:t>Protons, neutrons and electrons</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Atomic Number of the Elements</a:t>
            </a:r>
          </a:p>
        </p:txBody>
      </p:sp>
      <p:sp>
        <p:nvSpPr>
          <p:cNvPr id="3" name="Content Placeholder 2"/>
          <p:cNvSpPr>
            <a:spLocks noGrp="1"/>
          </p:cNvSpPr>
          <p:nvPr>
            <p:ph idx="1"/>
          </p:nvPr>
        </p:nvSpPr>
        <p:spPr/>
        <p:txBody>
          <a:bodyPr/>
          <a:lstStyle/>
          <a:p>
            <a:pPr>
              <a:buFont typeface="Arial" charset="0"/>
              <a:buChar char="•"/>
            </a:pPr>
            <a:r>
              <a:rPr lang="en-US" smtClean="0"/>
              <a:t>The atomic number of an element is the number of protons in the nucleus.</a:t>
            </a:r>
          </a:p>
          <a:p>
            <a:pPr>
              <a:buFont typeface="Arial" charset="0"/>
              <a:buChar char="•"/>
            </a:pPr>
            <a:r>
              <a:rPr lang="en-US" smtClean="0"/>
              <a:t>The atomic number determines the identity of the element.</a:t>
            </a:r>
          </a:p>
          <a:p>
            <a:r>
              <a:rPr lang="en-US" smtClean="0"/>
              <a:t>Example:  Sodium has an atomic number of 11 so every sodium atom has 11 protons.</a:t>
            </a:r>
          </a:p>
          <a:p>
            <a:r>
              <a:rPr lang="en-US" smtClean="0"/>
              <a:t>	Since a neutral atom of Na has 11 protons, it also has 11 electrons.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Use a periodic table to determine the atomic number of potassium.  Which of the following is true?</a:t>
            </a:r>
          </a:p>
          <a:p>
            <a:pPr marL="514350" indent="-514350">
              <a:buFont typeface="+mj-lt"/>
              <a:buAutoNum type="alphaLcPeriod"/>
              <a:defRPr/>
            </a:pPr>
            <a:r>
              <a:rPr lang="en-US" dirty="0" smtClean="0"/>
              <a:t>Potassium has 15 protons and 15 electrons.</a:t>
            </a:r>
          </a:p>
          <a:p>
            <a:pPr marL="514350" indent="-514350">
              <a:buFont typeface="+mj-lt"/>
              <a:buAutoNum type="alphaLcPeriod"/>
              <a:defRPr/>
            </a:pPr>
            <a:r>
              <a:rPr lang="en-US" dirty="0" smtClean="0"/>
              <a:t>Potassium has 15 protons and 31 electrons.</a:t>
            </a:r>
          </a:p>
          <a:p>
            <a:pPr marL="514350" indent="-514350">
              <a:buFont typeface="+mj-lt"/>
              <a:buAutoNum type="alphaLcPeriod"/>
              <a:defRPr/>
            </a:pPr>
            <a:r>
              <a:rPr lang="en-US" dirty="0" smtClean="0"/>
              <a:t>Potassium has 19 protons and 19 electrons.</a:t>
            </a:r>
          </a:p>
          <a:p>
            <a:pPr marL="514350" indent="-514350">
              <a:buFont typeface="+mj-lt"/>
              <a:buAutoNum type="alphaLcPeriod"/>
              <a:defRPr/>
            </a:pPr>
            <a:r>
              <a:rPr lang="en-US" dirty="0" smtClean="0"/>
              <a:t>Potassium has 19 protons and 39 electrons.</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r>
              <a:rPr lang="en-US" smtClean="0"/>
              <a:t>Isotopic Notation</a:t>
            </a:r>
          </a:p>
        </p:txBody>
      </p:sp>
      <p:sp>
        <p:nvSpPr>
          <p:cNvPr id="3" name="Content Placeholder 2"/>
          <p:cNvSpPr>
            <a:spLocks noGrp="1"/>
          </p:cNvSpPr>
          <p:nvPr>
            <p:ph idx="1"/>
          </p:nvPr>
        </p:nvSpPr>
        <p:spPr>
          <a:xfrm>
            <a:off x="685800" y="4495800"/>
            <a:ext cx="8229600" cy="1752600"/>
          </a:xfrm>
        </p:spPr>
        <p:txBody>
          <a:bodyPr/>
          <a:lstStyle/>
          <a:p>
            <a:r>
              <a:rPr lang="en-US" smtClean="0"/>
              <a:t>Phosphorus-31 is the only stable P isotope.</a:t>
            </a:r>
          </a:p>
          <a:p>
            <a:r>
              <a:rPr lang="en-US" smtClean="0"/>
              <a:t>The neutral atom has 15 protons and 15 electrons.</a:t>
            </a:r>
          </a:p>
          <a:p>
            <a:r>
              <a:rPr lang="en-US" smtClean="0"/>
              <a:t>Number of neutrons  = 31 - 15 = 16</a:t>
            </a:r>
          </a:p>
          <a:p>
            <a:r>
              <a:rPr lang="en-US" smtClean="0"/>
              <a:t>  </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5127" name="Picture 2"/>
          <p:cNvPicPr>
            <a:picLocks noChangeAspect="1" noChangeArrowheads="1"/>
          </p:cNvPicPr>
          <p:nvPr/>
        </p:nvPicPr>
        <p:blipFill>
          <a:blip r:embed="rId3" cstate="print"/>
          <a:srcRect/>
          <a:stretch>
            <a:fillRect/>
          </a:stretch>
        </p:blipFill>
        <p:spPr bwMode="auto">
          <a:xfrm>
            <a:off x="785813" y="1552575"/>
            <a:ext cx="7572375" cy="2790825"/>
          </a:xfrm>
          <a:prstGeom prst="rect">
            <a:avLst/>
          </a:prstGeom>
          <a:noFill/>
          <a:ln w="9525">
            <a:noFill/>
            <a:miter lim="800000"/>
            <a:headEnd/>
            <a:tailEnd/>
          </a:ln>
        </p:spPr>
      </p:pic>
      <p:graphicFrame>
        <p:nvGraphicFramePr>
          <p:cNvPr id="7" name="Object 3"/>
          <p:cNvGraphicFramePr>
            <a:graphicFrameLocks noChangeAspect="1"/>
          </p:cNvGraphicFramePr>
          <p:nvPr/>
        </p:nvGraphicFramePr>
        <p:xfrm>
          <a:off x="6934200" y="4343400"/>
          <a:ext cx="768350" cy="730250"/>
        </p:xfrm>
        <a:graphic>
          <a:graphicData uri="http://schemas.openxmlformats.org/presentationml/2006/ole">
            <p:oleObj spid="_x0000_s5122" name="Equation" r:id="rId4" imgW="253800" imgH="241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itle 1"/>
          <p:cNvSpPr>
            <a:spLocks noGrp="1"/>
          </p:cNvSpPr>
          <p:nvPr>
            <p:ph type="title"/>
          </p:nvPr>
        </p:nvSpPr>
        <p:spPr/>
        <p:txBody>
          <a:bodyPr/>
          <a:lstStyle/>
          <a:p>
            <a:r>
              <a:rPr lang="en-US" smtClean="0"/>
              <a:t>Isotopes</a:t>
            </a:r>
          </a:p>
        </p:txBody>
      </p:sp>
      <p:sp>
        <p:nvSpPr>
          <p:cNvPr id="6150" name="Content Placeholder 2"/>
          <p:cNvSpPr>
            <a:spLocks noGrp="1"/>
          </p:cNvSpPr>
          <p:nvPr>
            <p:ph idx="1"/>
          </p:nvPr>
        </p:nvSpPr>
        <p:spPr/>
        <p:txBody>
          <a:bodyPr/>
          <a:lstStyle/>
          <a:p>
            <a:r>
              <a:rPr lang="en-US" smtClean="0"/>
              <a:t>Complete the table: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Table 5"/>
          <p:cNvGraphicFramePr>
            <a:graphicFrameLocks noGrp="1"/>
          </p:cNvGraphicFramePr>
          <p:nvPr/>
        </p:nvGraphicFramePr>
        <p:xfrm>
          <a:off x="152400" y="2133600"/>
          <a:ext cx="8839199" cy="3352800"/>
        </p:xfrm>
        <a:graphic>
          <a:graphicData uri="http://schemas.openxmlformats.org/drawingml/2006/table">
            <a:tbl>
              <a:tblPr firstRow="1" bandRow="1">
                <a:tableStyleId>{5C22544A-7EE6-4342-B048-85BDC9FD1C3A}</a:tableStyleId>
              </a:tblPr>
              <a:tblGrid>
                <a:gridCol w="1295400"/>
                <a:gridCol w="1219200"/>
                <a:gridCol w="1219200"/>
                <a:gridCol w="914400"/>
                <a:gridCol w="1295400"/>
                <a:gridCol w="1447800"/>
                <a:gridCol w="1447799"/>
              </a:tblGrid>
              <a:tr h="838200">
                <a:tc>
                  <a:txBody>
                    <a:bodyPr/>
                    <a:lstStyle/>
                    <a:p>
                      <a:pPr algn="ctr"/>
                      <a:r>
                        <a:rPr lang="en-US" sz="2400" dirty="0" smtClean="0">
                          <a:solidFill>
                            <a:schemeClr val="tx1"/>
                          </a:solidFill>
                        </a:rPr>
                        <a:t>Element</a:t>
                      </a:r>
                      <a:endParaRPr lang="en-US" sz="2400" dirty="0">
                        <a:solidFill>
                          <a:schemeClr val="tx1"/>
                        </a:solidFill>
                      </a:endParaRPr>
                    </a:p>
                  </a:txBody>
                  <a:tcPr>
                    <a:solidFill>
                      <a:schemeClr val="accent1">
                        <a:lumMod val="20000"/>
                        <a:lumOff val="80000"/>
                      </a:schemeClr>
                    </a:solidFill>
                  </a:tcPr>
                </a:tc>
                <a:tc>
                  <a:txBody>
                    <a:bodyPr/>
                    <a:lstStyle/>
                    <a:p>
                      <a:pPr algn="ctr"/>
                      <a:r>
                        <a:rPr lang="en-US" sz="2400" dirty="0" smtClean="0">
                          <a:solidFill>
                            <a:schemeClr val="tx1"/>
                          </a:solidFill>
                        </a:rPr>
                        <a:t>Symbol</a:t>
                      </a:r>
                      <a:endParaRPr lang="en-US" sz="2400" dirty="0">
                        <a:solidFill>
                          <a:schemeClr val="tx1"/>
                        </a:solidFill>
                      </a:endParaRPr>
                    </a:p>
                  </a:txBody>
                  <a:tcPr>
                    <a:solidFill>
                      <a:schemeClr val="accent1">
                        <a:lumMod val="20000"/>
                        <a:lumOff val="80000"/>
                      </a:schemeClr>
                    </a:solidFill>
                  </a:tcPr>
                </a:tc>
                <a:tc>
                  <a:txBody>
                    <a:bodyPr/>
                    <a:lstStyle/>
                    <a:p>
                      <a:pPr algn="ctr"/>
                      <a:r>
                        <a:rPr lang="en-US" sz="2400" dirty="0" smtClean="0">
                          <a:solidFill>
                            <a:schemeClr val="tx1"/>
                          </a:solidFill>
                        </a:rPr>
                        <a:t>Atomic</a:t>
                      </a:r>
                    </a:p>
                    <a:p>
                      <a:pPr algn="ctr"/>
                      <a:r>
                        <a:rPr lang="en-US" sz="2400" dirty="0" smtClean="0">
                          <a:solidFill>
                            <a:schemeClr val="tx1"/>
                          </a:solidFill>
                        </a:rPr>
                        <a:t>No.</a:t>
                      </a:r>
                      <a:endParaRPr lang="en-US" sz="2400" dirty="0">
                        <a:solidFill>
                          <a:schemeClr val="tx1"/>
                        </a:solidFill>
                      </a:endParaRPr>
                    </a:p>
                  </a:txBody>
                  <a:tcPr>
                    <a:solidFill>
                      <a:schemeClr val="accent1">
                        <a:lumMod val="20000"/>
                        <a:lumOff val="80000"/>
                      </a:schemeClr>
                    </a:solidFill>
                  </a:tcPr>
                </a:tc>
                <a:tc>
                  <a:txBody>
                    <a:bodyPr/>
                    <a:lstStyle/>
                    <a:p>
                      <a:pPr algn="ctr"/>
                      <a:r>
                        <a:rPr lang="en-US" sz="2400" dirty="0" smtClean="0">
                          <a:solidFill>
                            <a:schemeClr val="tx1"/>
                          </a:solidFill>
                        </a:rPr>
                        <a:t>Mass</a:t>
                      </a:r>
                    </a:p>
                    <a:p>
                      <a:pPr algn="ctr"/>
                      <a:r>
                        <a:rPr lang="en-US" sz="2400" dirty="0" smtClean="0">
                          <a:solidFill>
                            <a:schemeClr val="tx1"/>
                          </a:solidFill>
                        </a:rPr>
                        <a:t>No.</a:t>
                      </a:r>
                      <a:endParaRPr lang="en-US" sz="2400" dirty="0">
                        <a:solidFill>
                          <a:schemeClr val="tx1"/>
                        </a:solidFill>
                      </a:endParaRPr>
                    </a:p>
                  </a:txBody>
                  <a:tcPr>
                    <a:solidFill>
                      <a:schemeClr val="accent1">
                        <a:lumMod val="20000"/>
                        <a:lumOff val="80000"/>
                      </a:schemeClr>
                    </a:solidFill>
                  </a:tcPr>
                </a:tc>
                <a:tc>
                  <a:txBody>
                    <a:bodyPr/>
                    <a:lstStyle/>
                    <a:p>
                      <a:pPr algn="ctr"/>
                      <a:r>
                        <a:rPr lang="en-US" sz="2400" dirty="0" smtClean="0">
                          <a:solidFill>
                            <a:schemeClr val="tx1"/>
                          </a:solidFill>
                        </a:rPr>
                        <a:t>No. of</a:t>
                      </a:r>
                    </a:p>
                    <a:p>
                      <a:pPr algn="ctr"/>
                      <a:r>
                        <a:rPr lang="en-US" sz="2400" dirty="0" smtClean="0">
                          <a:solidFill>
                            <a:schemeClr val="tx1"/>
                          </a:solidFill>
                        </a:rPr>
                        <a:t>Protons</a:t>
                      </a:r>
                      <a:endParaRPr lang="en-US" sz="2400" dirty="0">
                        <a:solidFill>
                          <a:schemeClr val="tx1"/>
                        </a:solidFill>
                      </a:endParaRPr>
                    </a:p>
                  </a:txBody>
                  <a:tcPr>
                    <a:solidFill>
                      <a:schemeClr val="accent1">
                        <a:lumMod val="20000"/>
                        <a:lumOff val="80000"/>
                      </a:schemeClr>
                    </a:solidFill>
                  </a:tcPr>
                </a:tc>
                <a:tc>
                  <a:txBody>
                    <a:bodyPr/>
                    <a:lstStyle/>
                    <a:p>
                      <a:pPr algn="ctr"/>
                      <a:r>
                        <a:rPr lang="en-US" sz="2400" dirty="0" smtClean="0">
                          <a:solidFill>
                            <a:schemeClr val="tx1"/>
                          </a:solidFill>
                        </a:rPr>
                        <a:t>No. of</a:t>
                      </a:r>
                    </a:p>
                    <a:p>
                      <a:pPr algn="ctr"/>
                      <a:r>
                        <a:rPr lang="en-US" sz="2400" dirty="0" smtClean="0">
                          <a:solidFill>
                            <a:schemeClr val="tx1"/>
                          </a:solidFill>
                        </a:rPr>
                        <a:t>Electrons</a:t>
                      </a:r>
                      <a:endParaRPr lang="en-US" sz="2400" dirty="0">
                        <a:solidFill>
                          <a:schemeClr val="tx1"/>
                        </a:solidFill>
                      </a:endParaRPr>
                    </a:p>
                  </a:txBody>
                  <a:tcPr>
                    <a:solidFill>
                      <a:schemeClr val="accent1">
                        <a:lumMod val="20000"/>
                        <a:lumOff val="80000"/>
                      </a:schemeClr>
                    </a:solidFill>
                  </a:tcPr>
                </a:tc>
                <a:tc>
                  <a:txBody>
                    <a:bodyPr/>
                    <a:lstStyle/>
                    <a:p>
                      <a:pPr algn="ctr"/>
                      <a:r>
                        <a:rPr lang="en-US" sz="2400" dirty="0" smtClean="0">
                          <a:solidFill>
                            <a:schemeClr val="tx1"/>
                          </a:solidFill>
                        </a:rPr>
                        <a:t>No.  Of</a:t>
                      </a:r>
                    </a:p>
                    <a:p>
                      <a:pPr algn="ctr"/>
                      <a:r>
                        <a:rPr lang="en-US" sz="2400" dirty="0" smtClean="0">
                          <a:solidFill>
                            <a:schemeClr val="tx1"/>
                          </a:solidFill>
                        </a:rPr>
                        <a:t>Neutrons</a:t>
                      </a:r>
                      <a:endParaRPr lang="en-US" sz="2400" dirty="0">
                        <a:solidFill>
                          <a:schemeClr val="tx1"/>
                        </a:solidFill>
                      </a:endParaRPr>
                    </a:p>
                  </a:txBody>
                  <a:tcPr>
                    <a:solidFill>
                      <a:schemeClr val="accent1">
                        <a:lumMod val="20000"/>
                        <a:lumOff val="80000"/>
                      </a:schemeClr>
                    </a:solidFill>
                  </a:tcPr>
                </a:tc>
              </a:tr>
              <a:tr h="838200">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r>
              <a:tr h="838200">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r>
              <a:tr h="838200">
                <a:tc>
                  <a:txBody>
                    <a:bodyPr/>
                    <a:lstStyle/>
                    <a:p>
                      <a:pPr algn="ctr"/>
                      <a:endParaRPr lang="en-US">
                        <a:solidFill>
                          <a:schemeClr val="tx1"/>
                        </a:solidFill>
                      </a:endParaRPr>
                    </a:p>
                  </a:txBody>
                  <a:tcPr>
                    <a:solidFill>
                      <a:srgbClr val="CCECFF">
                        <a:alpha val="56863"/>
                      </a:srgbClr>
                    </a:solidFill>
                  </a:tcPr>
                </a:tc>
                <a:tc>
                  <a:txBody>
                    <a:bodyPr/>
                    <a:lstStyle/>
                    <a:p>
                      <a:pPr algn="ctr"/>
                      <a:endParaRPr lang="en-US">
                        <a:solidFill>
                          <a:schemeClr val="tx1"/>
                        </a:solidFill>
                      </a:endParaRPr>
                    </a:p>
                  </a:txBody>
                  <a:tcPr>
                    <a:solidFill>
                      <a:srgbClr val="CCECFF">
                        <a:alpha val="56863"/>
                      </a:srgbClr>
                    </a:solidFill>
                  </a:tcPr>
                </a:tc>
                <a:tc>
                  <a:txBody>
                    <a:bodyPr/>
                    <a:lstStyle/>
                    <a:p>
                      <a:pPr algn="ctr"/>
                      <a:endParaRPr lang="en-US">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r>
            </a:tbl>
          </a:graphicData>
        </a:graphic>
      </p:graphicFrame>
      <p:graphicFrame>
        <p:nvGraphicFramePr>
          <p:cNvPr id="6146" name="Object 2"/>
          <p:cNvGraphicFramePr>
            <a:graphicFrameLocks noChangeAspect="1"/>
          </p:cNvGraphicFramePr>
          <p:nvPr/>
        </p:nvGraphicFramePr>
        <p:xfrm>
          <a:off x="1738313" y="3124200"/>
          <a:ext cx="668337" cy="528638"/>
        </p:xfrm>
        <a:graphic>
          <a:graphicData uri="http://schemas.openxmlformats.org/presentationml/2006/ole">
            <p:oleObj spid="_x0000_s6146" name="Equation" r:id="rId3" imgW="304560" imgH="241200" progId="">
              <p:embed/>
            </p:oleObj>
          </a:graphicData>
        </a:graphic>
      </p:graphicFrame>
      <p:sp>
        <p:nvSpPr>
          <p:cNvPr id="8" name="TextBox 7"/>
          <p:cNvSpPr txBox="1"/>
          <p:nvPr/>
        </p:nvSpPr>
        <p:spPr>
          <a:xfrm>
            <a:off x="228600" y="3124200"/>
            <a:ext cx="1190625" cy="461963"/>
          </a:xfrm>
          <a:prstGeom prst="rect">
            <a:avLst/>
          </a:prstGeom>
          <a:noFill/>
        </p:spPr>
        <p:txBody>
          <a:bodyPr wrap="none">
            <a:spAutoFit/>
          </a:bodyPr>
          <a:lstStyle/>
          <a:p>
            <a:pPr>
              <a:defRPr/>
            </a:pPr>
            <a:r>
              <a:rPr lang="en-US" sz="2400" dirty="0">
                <a:latin typeface="+mn-lt"/>
              </a:rPr>
              <a:t>chlorine</a:t>
            </a:r>
          </a:p>
        </p:txBody>
      </p:sp>
      <p:sp>
        <p:nvSpPr>
          <p:cNvPr id="9" name="TextBox 8"/>
          <p:cNvSpPr txBox="1"/>
          <p:nvPr/>
        </p:nvSpPr>
        <p:spPr>
          <a:xfrm>
            <a:off x="2936875" y="3124200"/>
            <a:ext cx="492125" cy="461963"/>
          </a:xfrm>
          <a:prstGeom prst="rect">
            <a:avLst/>
          </a:prstGeom>
          <a:noFill/>
        </p:spPr>
        <p:txBody>
          <a:bodyPr wrap="none">
            <a:spAutoFit/>
          </a:bodyPr>
          <a:lstStyle/>
          <a:p>
            <a:pPr>
              <a:defRPr/>
            </a:pPr>
            <a:r>
              <a:rPr lang="en-US" sz="2400" dirty="0">
                <a:latin typeface="+mn-lt"/>
              </a:rPr>
              <a:t>17</a:t>
            </a:r>
          </a:p>
        </p:txBody>
      </p:sp>
      <p:sp>
        <p:nvSpPr>
          <p:cNvPr id="10" name="TextBox 9"/>
          <p:cNvSpPr txBox="1"/>
          <p:nvPr/>
        </p:nvSpPr>
        <p:spPr>
          <a:xfrm>
            <a:off x="4079875" y="3124200"/>
            <a:ext cx="492125" cy="461963"/>
          </a:xfrm>
          <a:prstGeom prst="rect">
            <a:avLst/>
          </a:prstGeom>
          <a:noFill/>
        </p:spPr>
        <p:txBody>
          <a:bodyPr wrap="none">
            <a:spAutoFit/>
          </a:bodyPr>
          <a:lstStyle/>
          <a:p>
            <a:pPr>
              <a:defRPr/>
            </a:pPr>
            <a:r>
              <a:rPr lang="en-US" sz="2400" dirty="0">
                <a:latin typeface="+mn-lt"/>
              </a:rPr>
              <a:t>37</a:t>
            </a:r>
          </a:p>
        </p:txBody>
      </p:sp>
      <p:sp>
        <p:nvSpPr>
          <p:cNvPr id="11" name="TextBox 10"/>
          <p:cNvSpPr txBox="1"/>
          <p:nvPr/>
        </p:nvSpPr>
        <p:spPr>
          <a:xfrm>
            <a:off x="5146675" y="3124200"/>
            <a:ext cx="492125" cy="461963"/>
          </a:xfrm>
          <a:prstGeom prst="rect">
            <a:avLst/>
          </a:prstGeom>
          <a:noFill/>
        </p:spPr>
        <p:txBody>
          <a:bodyPr wrap="none">
            <a:spAutoFit/>
          </a:bodyPr>
          <a:lstStyle/>
          <a:p>
            <a:pPr>
              <a:defRPr/>
            </a:pPr>
            <a:r>
              <a:rPr lang="en-US" sz="2400" dirty="0">
                <a:latin typeface="+mn-lt"/>
              </a:rPr>
              <a:t>17</a:t>
            </a:r>
          </a:p>
        </p:txBody>
      </p:sp>
      <p:sp>
        <p:nvSpPr>
          <p:cNvPr id="12" name="TextBox 11"/>
          <p:cNvSpPr txBox="1"/>
          <p:nvPr/>
        </p:nvSpPr>
        <p:spPr>
          <a:xfrm>
            <a:off x="6553200" y="3124200"/>
            <a:ext cx="492125" cy="461963"/>
          </a:xfrm>
          <a:prstGeom prst="rect">
            <a:avLst/>
          </a:prstGeom>
          <a:noFill/>
        </p:spPr>
        <p:txBody>
          <a:bodyPr wrap="none">
            <a:spAutoFit/>
          </a:bodyPr>
          <a:lstStyle/>
          <a:p>
            <a:pPr>
              <a:defRPr/>
            </a:pPr>
            <a:r>
              <a:rPr lang="en-US" sz="2400" dirty="0">
                <a:latin typeface="+mn-lt"/>
              </a:rPr>
              <a:t>17</a:t>
            </a:r>
          </a:p>
        </p:txBody>
      </p:sp>
      <p:sp>
        <p:nvSpPr>
          <p:cNvPr id="13" name="TextBox 12"/>
          <p:cNvSpPr txBox="1"/>
          <p:nvPr/>
        </p:nvSpPr>
        <p:spPr>
          <a:xfrm>
            <a:off x="8042275" y="3124200"/>
            <a:ext cx="492125" cy="461963"/>
          </a:xfrm>
          <a:prstGeom prst="rect">
            <a:avLst/>
          </a:prstGeom>
          <a:noFill/>
        </p:spPr>
        <p:txBody>
          <a:bodyPr wrap="none">
            <a:spAutoFit/>
          </a:bodyPr>
          <a:lstStyle/>
          <a:p>
            <a:pPr>
              <a:defRPr/>
            </a:pPr>
            <a:r>
              <a:rPr lang="en-US" sz="2400" dirty="0">
                <a:latin typeface="+mn-lt"/>
              </a:rPr>
              <a:t>20</a:t>
            </a:r>
          </a:p>
        </p:txBody>
      </p:sp>
      <p:graphicFrame>
        <p:nvGraphicFramePr>
          <p:cNvPr id="14" name="Object 3"/>
          <p:cNvGraphicFramePr>
            <a:graphicFrameLocks noChangeAspect="1"/>
          </p:cNvGraphicFramePr>
          <p:nvPr/>
        </p:nvGraphicFramePr>
        <p:xfrm>
          <a:off x="1670050" y="4043363"/>
          <a:ext cx="806450" cy="528637"/>
        </p:xfrm>
        <a:graphic>
          <a:graphicData uri="http://schemas.openxmlformats.org/presentationml/2006/ole">
            <p:oleObj spid="_x0000_s6147" name="Equation" r:id="rId4" imgW="368280" imgH="241200" progId="">
              <p:embed/>
            </p:oleObj>
          </a:graphicData>
        </a:graphic>
      </p:graphicFrame>
      <p:sp>
        <p:nvSpPr>
          <p:cNvPr id="15" name="TextBox 14"/>
          <p:cNvSpPr txBox="1"/>
          <p:nvPr/>
        </p:nvSpPr>
        <p:spPr>
          <a:xfrm>
            <a:off x="447675" y="4043363"/>
            <a:ext cx="695325" cy="461962"/>
          </a:xfrm>
          <a:prstGeom prst="rect">
            <a:avLst/>
          </a:prstGeom>
          <a:noFill/>
        </p:spPr>
        <p:txBody>
          <a:bodyPr wrap="none">
            <a:spAutoFit/>
          </a:bodyPr>
          <a:lstStyle/>
          <a:p>
            <a:pPr>
              <a:defRPr/>
            </a:pPr>
            <a:r>
              <a:rPr lang="en-US" sz="2400" dirty="0">
                <a:latin typeface="+mn-lt"/>
              </a:rPr>
              <a:t>lead</a:t>
            </a:r>
          </a:p>
        </p:txBody>
      </p:sp>
      <p:sp>
        <p:nvSpPr>
          <p:cNvPr id="16" name="TextBox 15"/>
          <p:cNvSpPr txBox="1"/>
          <p:nvPr/>
        </p:nvSpPr>
        <p:spPr>
          <a:xfrm>
            <a:off x="2936875" y="4043363"/>
            <a:ext cx="492125" cy="461962"/>
          </a:xfrm>
          <a:prstGeom prst="rect">
            <a:avLst/>
          </a:prstGeom>
          <a:noFill/>
        </p:spPr>
        <p:txBody>
          <a:bodyPr wrap="none">
            <a:spAutoFit/>
          </a:bodyPr>
          <a:lstStyle/>
          <a:p>
            <a:pPr>
              <a:defRPr/>
            </a:pPr>
            <a:r>
              <a:rPr lang="en-US" sz="2400" b="1" dirty="0">
                <a:solidFill>
                  <a:schemeClr val="accent1"/>
                </a:solidFill>
                <a:latin typeface="+mn-lt"/>
              </a:rPr>
              <a:t>82</a:t>
            </a:r>
          </a:p>
        </p:txBody>
      </p:sp>
      <p:sp>
        <p:nvSpPr>
          <p:cNvPr id="17" name="TextBox 16"/>
          <p:cNvSpPr txBox="1"/>
          <p:nvPr/>
        </p:nvSpPr>
        <p:spPr>
          <a:xfrm>
            <a:off x="4079875" y="4043363"/>
            <a:ext cx="646113" cy="461962"/>
          </a:xfrm>
          <a:prstGeom prst="rect">
            <a:avLst/>
          </a:prstGeom>
          <a:noFill/>
        </p:spPr>
        <p:txBody>
          <a:bodyPr wrap="none">
            <a:spAutoFit/>
          </a:bodyPr>
          <a:lstStyle/>
          <a:p>
            <a:pPr>
              <a:defRPr/>
            </a:pPr>
            <a:r>
              <a:rPr lang="en-US" sz="2400" b="1" dirty="0">
                <a:solidFill>
                  <a:schemeClr val="accent1"/>
                </a:solidFill>
                <a:latin typeface="+mn-lt"/>
              </a:rPr>
              <a:t>204</a:t>
            </a:r>
          </a:p>
        </p:txBody>
      </p:sp>
      <p:sp>
        <p:nvSpPr>
          <p:cNvPr id="18" name="TextBox 17"/>
          <p:cNvSpPr txBox="1"/>
          <p:nvPr/>
        </p:nvSpPr>
        <p:spPr>
          <a:xfrm>
            <a:off x="5146675" y="4043363"/>
            <a:ext cx="492125" cy="461962"/>
          </a:xfrm>
          <a:prstGeom prst="rect">
            <a:avLst/>
          </a:prstGeom>
          <a:noFill/>
        </p:spPr>
        <p:txBody>
          <a:bodyPr wrap="none">
            <a:spAutoFit/>
          </a:bodyPr>
          <a:lstStyle/>
          <a:p>
            <a:pPr>
              <a:defRPr/>
            </a:pPr>
            <a:r>
              <a:rPr lang="en-US" sz="2400" dirty="0">
                <a:latin typeface="+mn-lt"/>
              </a:rPr>
              <a:t>82</a:t>
            </a:r>
          </a:p>
        </p:txBody>
      </p:sp>
      <p:sp>
        <p:nvSpPr>
          <p:cNvPr id="19" name="TextBox 18"/>
          <p:cNvSpPr txBox="1"/>
          <p:nvPr/>
        </p:nvSpPr>
        <p:spPr>
          <a:xfrm>
            <a:off x="6553200" y="4043363"/>
            <a:ext cx="492125" cy="461962"/>
          </a:xfrm>
          <a:prstGeom prst="rect">
            <a:avLst/>
          </a:prstGeom>
          <a:noFill/>
        </p:spPr>
        <p:txBody>
          <a:bodyPr wrap="none">
            <a:spAutoFit/>
          </a:bodyPr>
          <a:lstStyle/>
          <a:p>
            <a:pPr>
              <a:defRPr/>
            </a:pPr>
            <a:r>
              <a:rPr lang="en-US" sz="2400" dirty="0">
                <a:latin typeface="+mn-lt"/>
              </a:rPr>
              <a:t>82</a:t>
            </a:r>
          </a:p>
        </p:txBody>
      </p:sp>
      <p:sp>
        <p:nvSpPr>
          <p:cNvPr id="20" name="TextBox 19"/>
          <p:cNvSpPr txBox="1"/>
          <p:nvPr/>
        </p:nvSpPr>
        <p:spPr>
          <a:xfrm>
            <a:off x="8042275" y="4043363"/>
            <a:ext cx="646113" cy="461962"/>
          </a:xfrm>
          <a:prstGeom prst="rect">
            <a:avLst/>
          </a:prstGeom>
          <a:noFill/>
        </p:spPr>
        <p:txBody>
          <a:bodyPr wrap="none">
            <a:spAutoFit/>
          </a:bodyPr>
          <a:lstStyle/>
          <a:p>
            <a:pPr>
              <a:defRPr/>
            </a:pPr>
            <a:r>
              <a:rPr lang="en-US" sz="2400" dirty="0">
                <a:latin typeface="+mn-lt"/>
              </a:rPr>
              <a:t>122</a:t>
            </a:r>
          </a:p>
        </p:txBody>
      </p:sp>
      <p:graphicFrame>
        <p:nvGraphicFramePr>
          <p:cNvPr id="21" name="Object 4"/>
          <p:cNvGraphicFramePr>
            <a:graphicFrameLocks noChangeAspect="1"/>
          </p:cNvGraphicFramePr>
          <p:nvPr/>
        </p:nvGraphicFramePr>
        <p:xfrm>
          <a:off x="1725613" y="4881563"/>
          <a:ext cx="695325" cy="528637"/>
        </p:xfrm>
        <a:graphic>
          <a:graphicData uri="http://schemas.openxmlformats.org/presentationml/2006/ole">
            <p:oleObj spid="_x0000_s6148" name="Equation" r:id="rId5" imgW="317160" imgH="241200" progId="">
              <p:embed/>
            </p:oleObj>
          </a:graphicData>
        </a:graphic>
      </p:graphicFrame>
      <p:sp>
        <p:nvSpPr>
          <p:cNvPr id="22" name="TextBox 21"/>
          <p:cNvSpPr txBox="1"/>
          <p:nvPr/>
        </p:nvSpPr>
        <p:spPr>
          <a:xfrm>
            <a:off x="228600" y="4881563"/>
            <a:ext cx="879475" cy="461962"/>
          </a:xfrm>
          <a:prstGeom prst="rect">
            <a:avLst/>
          </a:prstGeom>
          <a:noFill/>
        </p:spPr>
        <p:txBody>
          <a:bodyPr wrap="none">
            <a:spAutoFit/>
          </a:bodyPr>
          <a:lstStyle/>
          <a:p>
            <a:pPr>
              <a:defRPr/>
            </a:pPr>
            <a:r>
              <a:rPr lang="en-US" sz="2400" dirty="0">
                <a:latin typeface="+mn-lt"/>
              </a:rPr>
              <a:t>argon</a:t>
            </a:r>
          </a:p>
        </p:txBody>
      </p:sp>
      <p:sp>
        <p:nvSpPr>
          <p:cNvPr id="23" name="TextBox 22"/>
          <p:cNvSpPr txBox="1"/>
          <p:nvPr/>
        </p:nvSpPr>
        <p:spPr>
          <a:xfrm>
            <a:off x="2936875" y="4881563"/>
            <a:ext cx="492125" cy="461962"/>
          </a:xfrm>
          <a:prstGeom prst="rect">
            <a:avLst/>
          </a:prstGeom>
          <a:noFill/>
        </p:spPr>
        <p:txBody>
          <a:bodyPr wrap="none">
            <a:spAutoFit/>
          </a:bodyPr>
          <a:lstStyle/>
          <a:p>
            <a:pPr>
              <a:defRPr/>
            </a:pPr>
            <a:r>
              <a:rPr lang="en-US" sz="2400" dirty="0">
                <a:latin typeface="+mn-lt"/>
              </a:rPr>
              <a:t>18</a:t>
            </a:r>
          </a:p>
        </p:txBody>
      </p:sp>
      <p:sp>
        <p:nvSpPr>
          <p:cNvPr id="24" name="TextBox 23"/>
          <p:cNvSpPr txBox="1"/>
          <p:nvPr/>
        </p:nvSpPr>
        <p:spPr>
          <a:xfrm>
            <a:off x="4079875" y="4881563"/>
            <a:ext cx="492125" cy="461962"/>
          </a:xfrm>
          <a:prstGeom prst="rect">
            <a:avLst/>
          </a:prstGeom>
          <a:noFill/>
        </p:spPr>
        <p:txBody>
          <a:bodyPr wrap="none">
            <a:spAutoFit/>
          </a:bodyPr>
          <a:lstStyle/>
          <a:p>
            <a:pPr>
              <a:defRPr/>
            </a:pPr>
            <a:r>
              <a:rPr lang="en-US" sz="2400" dirty="0">
                <a:latin typeface="+mn-lt"/>
              </a:rPr>
              <a:t>38</a:t>
            </a:r>
          </a:p>
        </p:txBody>
      </p:sp>
      <p:sp>
        <p:nvSpPr>
          <p:cNvPr id="25" name="TextBox 24"/>
          <p:cNvSpPr txBox="1"/>
          <p:nvPr/>
        </p:nvSpPr>
        <p:spPr>
          <a:xfrm>
            <a:off x="5146675" y="4881563"/>
            <a:ext cx="492125" cy="461962"/>
          </a:xfrm>
          <a:prstGeom prst="rect">
            <a:avLst/>
          </a:prstGeom>
          <a:noFill/>
        </p:spPr>
        <p:txBody>
          <a:bodyPr wrap="none">
            <a:spAutoFit/>
          </a:bodyPr>
          <a:lstStyle/>
          <a:p>
            <a:pPr>
              <a:defRPr/>
            </a:pPr>
            <a:r>
              <a:rPr lang="en-US" sz="2400" dirty="0">
                <a:latin typeface="+mn-lt"/>
              </a:rPr>
              <a:t>18</a:t>
            </a:r>
          </a:p>
        </p:txBody>
      </p:sp>
      <p:sp>
        <p:nvSpPr>
          <p:cNvPr id="26" name="TextBox 25"/>
          <p:cNvSpPr txBox="1"/>
          <p:nvPr/>
        </p:nvSpPr>
        <p:spPr>
          <a:xfrm>
            <a:off x="6553200" y="4881563"/>
            <a:ext cx="492125" cy="461962"/>
          </a:xfrm>
          <a:prstGeom prst="rect">
            <a:avLst/>
          </a:prstGeom>
          <a:noFill/>
        </p:spPr>
        <p:txBody>
          <a:bodyPr wrap="none">
            <a:spAutoFit/>
          </a:bodyPr>
          <a:lstStyle/>
          <a:p>
            <a:pPr>
              <a:defRPr/>
            </a:pPr>
            <a:r>
              <a:rPr lang="en-US" sz="2400" b="1" dirty="0">
                <a:solidFill>
                  <a:schemeClr val="accent1"/>
                </a:solidFill>
                <a:latin typeface="+mn-lt"/>
              </a:rPr>
              <a:t>18</a:t>
            </a:r>
          </a:p>
        </p:txBody>
      </p:sp>
      <p:sp>
        <p:nvSpPr>
          <p:cNvPr id="27" name="TextBox 26"/>
          <p:cNvSpPr txBox="1"/>
          <p:nvPr/>
        </p:nvSpPr>
        <p:spPr>
          <a:xfrm>
            <a:off x="8042275" y="4881563"/>
            <a:ext cx="492125" cy="461962"/>
          </a:xfrm>
          <a:prstGeom prst="rect">
            <a:avLst/>
          </a:prstGeom>
          <a:noFill/>
        </p:spPr>
        <p:txBody>
          <a:bodyPr wrap="none">
            <a:spAutoFit/>
          </a:bodyPr>
          <a:lstStyle/>
          <a:p>
            <a:pPr>
              <a:defRPr/>
            </a:pPr>
            <a:r>
              <a:rPr lang="en-US" sz="2400" b="1" dirty="0">
                <a:solidFill>
                  <a:schemeClr val="accent1"/>
                </a:solidFill>
                <a:latin typeface="+mn-lt"/>
              </a:rPr>
              <a:t>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5" grpId="0"/>
      <p:bldP spid="18" grpId="0"/>
      <p:bldP spid="19" grpId="0"/>
      <p:bldP spid="20" grpId="0"/>
      <p:bldP spid="22" grpId="0"/>
      <p:bldP spid="23"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lstStyle/>
          <a:p>
            <a:r>
              <a:rPr lang="en-US" smtClean="0"/>
              <a:t>Your Turn!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6" name="Content Placeholder 2"/>
          <p:cNvSpPr>
            <a:spLocks noGrp="1"/>
          </p:cNvSpPr>
          <p:nvPr>
            <p:ph idx="1"/>
          </p:nvPr>
        </p:nvSpPr>
        <p:spPr>
          <a:xfrm>
            <a:off x="457200" y="1600200"/>
            <a:ext cx="7315200" cy="4525963"/>
          </a:xfrm>
        </p:spPr>
        <p:txBody>
          <a:bodyPr/>
          <a:lstStyle/>
          <a:p>
            <a:pPr>
              <a:defRPr/>
            </a:pPr>
            <a:r>
              <a:rPr lang="en-US" dirty="0" smtClean="0"/>
              <a:t>Carbon-14 dating involves measuring the amount of C-14 remaining in a fossil.  How many neutrons does this radioactive isotope have?</a:t>
            </a:r>
          </a:p>
          <a:p>
            <a:pPr marL="514350" indent="-514350">
              <a:buFont typeface="+mj-lt"/>
              <a:buAutoNum type="alphaLcPeriod"/>
              <a:defRPr/>
            </a:pPr>
            <a:r>
              <a:rPr lang="en-US" dirty="0" smtClean="0"/>
              <a:t>14</a:t>
            </a:r>
          </a:p>
          <a:p>
            <a:pPr marL="514350" indent="-514350">
              <a:buFont typeface="+mj-lt"/>
              <a:buAutoNum type="alphaLcPeriod"/>
              <a:defRPr/>
            </a:pPr>
            <a:r>
              <a:rPr lang="en-US" dirty="0" smtClean="0"/>
              <a:t>6</a:t>
            </a:r>
          </a:p>
          <a:p>
            <a:pPr marL="514350" indent="-514350">
              <a:buFont typeface="+mj-lt"/>
              <a:buAutoNum type="alphaLcPeriod"/>
              <a:defRPr/>
            </a:pPr>
            <a:r>
              <a:rPr lang="en-US" dirty="0" smtClean="0"/>
              <a:t>8</a:t>
            </a:r>
          </a:p>
          <a:p>
            <a:pPr marL="514350" indent="-514350">
              <a:buFont typeface="+mj-lt"/>
              <a:buAutoNum type="alphaLcPeriod"/>
              <a:defRPr/>
            </a:pPr>
            <a:r>
              <a:rPr lang="en-US" dirty="0" smtClean="0"/>
              <a:t>20</a:t>
            </a:r>
          </a:p>
          <a:p>
            <a:pPr>
              <a:defRPr/>
            </a:pPr>
            <a:endParaRPr lang="en-US" dirty="0" smtClean="0"/>
          </a:p>
          <a:p>
            <a:pPr>
              <a:defRPr/>
            </a:pPr>
            <a:endParaRPr lang="en-US" dirty="0"/>
          </a:p>
        </p:txBody>
      </p:sp>
      <p:graphicFrame>
        <p:nvGraphicFramePr>
          <p:cNvPr id="7170" name="Object 2"/>
          <p:cNvGraphicFramePr>
            <a:graphicFrameLocks noChangeAspect="1"/>
          </p:cNvGraphicFramePr>
          <p:nvPr/>
        </p:nvGraphicFramePr>
        <p:xfrm>
          <a:off x="7772400" y="1828800"/>
          <a:ext cx="990600" cy="990600"/>
        </p:xfrm>
        <a:graphic>
          <a:graphicData uri="http://schemas.openxmlformats.org/presentationml/2006/ole">
            <p:oleObj spid="_x0000_s7170" name="Equation" r:id="rId3" imgW="241200" imgH="241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6">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6">
                                            <p:txEl>
                                              <p:pRg st="3" end="3"/>
                                            </p:txEl>
                                          </p:spTgt>
                                        </p:tgtEl>
                                        <p:attrNameLst>
                                          <p:attrName>style.fontStyle</p:attrName>
                                        </p:attrNameLst>
                                      </p:cBhvr>
                                      <p:to>
                                        <p:strVal val="normal"/>
                                      </p:to>
                                    </p:set>
                                    <p:set>
                                      <p:cBhvr override="childStyle">
                                        <p:cTn id="9" dur="indefinite"/>
                                        <p:tgtEl>
                                          <p:spTgt spid="6">
                                            <p:txEl>
                                              <p:pRg st="3" end="3"/>
                                            </p:txEl>
                                          </p:spTgt>
                                        </p:tgtEl>
                                        <p:attrNameLst>
                                          <p:attrName>style.fontWeight</p:attrName>
                                        </p:attrNameLst>
                                      </p:cBhvr>
                                      <p:to>
                                        <p:strVal val="bold"/>
                                      </p:to>
                                    </p:set>
                                    <p:set>
                                      <p:cBhvr override="childStyle">
                                        <p:cTn id="10" dur="indefinite"/>
                                        <p:tgtEl>
                                          <p:spTgt spid="6">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Approximately 50.70% of all atoms of bromine are atoms. How many neutrons, protons and electrons does this isotope of bromine have?</a:t>
            </a:r>
          </a:p>
          <a:p>
            <a:pPr marL="514350" indent="-514350">
              <a:buFont typeface="+mj-lt"/>
              <a:buAutoNum type="alphaLcPeriod"/>
              <a:defRPr/>
            </a:pPr>
            <a:r>
              <a:rPr lang="en-US" dirty="0" smtClean="0"/>
              <a:t>79 neutrons, 35 protons and 35 electrons</a:t>
            </a:r>
          </a:p>
          <a:p>
            <a:pPr marL="514350" indent="-514350">
              <a:buFont typeface="+mj-lt"/>
              <a:buAutoNum type="alphaLcPeriod"/>
              <a:defRPr/>
            </a:pPr>
            <a:r>
              <a:rPr lang="en-US" dirty="0" smtClean="0"/>
              <a:t>44 neutrons, 35 protons and 35 electrons</a:t>
            </a:r>
          </a:p>
          <a:p>
            <a:pPr marL="514350" indent="-514350">
              <a:buFont typeface="+mj-lt"/>
              <a:buAutoNum type="alphaLcPeriod"/>
              <a:defRPr/>
            </a:pPr>
            <a:r>
              <a:rPr lang="en-US" dirty="0" smtClean="0"/>
              <a:t>35 neutrons, 79 protons and 35 electrons</a:t>
            </a:r>
          </a:p>
          <a:p>
            <a:pPr marL="514350" indent="-514350">
              <a:buFont typeface="+mj-lt"/>
              <a:buAutoNum type="alphaLcPeriod"/>
              <a:defRPr/>
            </a:pPr>
            <a:r>
              <a:rPr lang="en-US" dirty="0" smtClean="0"/>
              <a:t>44 neutrons, 35 protons and 44 electrons</a:t>
            </a:r>
          </a:p>
          <a:p>
            <a:pPr marL="514350" indent="-514350">
              <a:buFont typeface="+mj-lt"/>
              <a:buAutoNum type="alphaLcPeriod"/>
              <a:defRPr/>
            </a:pPr>
            <a:r>
              <a:rPr lang="en-US" dirty="0" smtClean="0"/>
              <a:t>79 neutrons, 35 protons and 44 electrons</a:t>
            </a:r>
          </a:p>
          <a:p>
            <a:pPr>
              <a:defRPr/>
            </a:pPr>
            <a:endParaRPr lang="en-US" dirty="0" smtClean="0"/>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8194" name="Object 2"/>
          <p:cNvGraphicFramePr>
            <a:graphicFrameLocks noChangeAspect="1"/>
          </p:cNvGraphicFramePr>
          <p:nvPr/>
        </p:nvGraphicFramePr>
        <p:xfrm>
          <a:off x="7924800" y="1600200"/>
          <a:ext cx="754063" cy="596900"/>
        </p:xfrm>
        <a:graphic>
          <a:graphicData uri="http://schemas.openxmlformats.org/presentationml/2006/ole">
            <p:oleObj spid="_x0000_s8194" name="Equation" r:id="rId3" imgW="304560" imgH="241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What is the mass number of an atom that contains 30 protons, 30 electrons, and 35 neutrons?</a:t>
            </a:r>
          </a:p>
          <a:p>
            <a:pPr marL="514350" indent="-514350">
              <a:buFont typeface="+mj-lt"/>
              <a:buAutoNum type="alphaLcPeriod"/>
              <a:defRPr/>
            </a:pPr>
            <a:r>
              <a:rPr lang="en-US" dirty="0" smtClean="0"/>
              <a:t>35</a:t>
            </a:r>
          </a:p>
          <a:p>
            <a:pPr marL="514350" indent="-514350">
              <a:buFont typeface="+mj-lt"/>
              <a:buAutoNum type="alphaLcPeriod"/>
              <a:defRPr/>
            </a:pPr>
            <a:r>
              <a:rPr lang="en-US" dirty="0" smtClean="0"/>
              <a:t>30</a:t>
            </a:r>
          </a:p>
          <a:p>
            <a:pPr marL="514350" indent="-514350">
              <a:buFont typeface="+mj-lt"/>
              <a:buAutoNum type="alphaLcPeriod"/>
              <a:defRPr/>
            </a:pPr>
            <a:r>
              <a:rPr lang="en-US" dirty="0" smtClean="0"/>
              <a:t>65</a:t>
            </a:r>
          </a:p>
          <a:p>
            <a:pPr marL="514350" indent="-514350">
              <a:buFont typeface="+mj-lt"/>
              <a:buAutoNum type="alphaLcPeriod"/>
              <a:defRPr/>
            </a:pPr>
            <a:r>
              <a:rPr lang="en-US" dirty="0" smtClean="0"/>
              <a:t>95</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Atomic Mass</a:t>
            </a:r>
          </a:p>
        </p:txBody>
      </p:sp>
      <p:sp>
        <p:nvSpPr>
          <p:cNvPr id="3" name="Content Placeholder 2"/>
          <p:cNvSpPr>
            <a:spLocks noGrp="1"/>
          </p:cNvSpPr>
          <p:nvPr>
            <p:ph idx="1"/>
          </p:nvPr>
        </p:nvSpPr>
        <p:spPr/>
        <p:txBody>
          <a:bodyPr/>
          <a:lstStyle/>
          <a:p>
            <a:r>
              <a:rPr lang="en-US" smtClean="0"/>
              <a:t>The mass of an atom is so small that a table of relative atomic masses using atomic mass units was devised.</a:t>
            </a:r>
          </a:p>
          <a:p>
            <a:pPr>
              <a:buFont typeface="Arial" charset="0"/>
              <a:buChar char="•"/>
            </a:pPr>
            <a:r>
              <a:rPr lang="en-US" smtClean="0"/>
              <a:t>The </a:t>
            </a:r>
            <a:r>
              <a:rPr lang="en-US" b="1" smtClean="0"/>
              <a:t>atomic mass unit (amu)</a:t>
            </a:r>
            <a:r>
              <a:rPr lang="en-US" smtClean="0"/>
              <a:t> is defined as 1/12 mass of a C-12 atom.  </a:t>
            </a:r>
          </a:p>
          <a:p>
            <a:r>
              <a:rPr lang="en-US" smtClean="0"/>
              <a:t>	1 amu = 1.6606x10</a:t>
            </a:r>
            <a:r>
              <a:rPr lang="en-US" baseline="30000" smtClean="0"/>
              <a:t>-24</a:t>
            </a:r>
            <a:r>
              <a:rPr lang="en-US" smtClean="0"/>
              <a:t>g</a:t>
            </a:r>
          </a:p>
          <a:p>
            <a:pPr>
              <a:buFont typeface="Arial" charset="0"/>
              <a:buChar char="•"/>
            </a:pPr>
            <a:r>
              <a:rPr lang="en-US" b="1" smtClean="0"/>
              <a:t>Atomic mass </a:t>
            </a:r>
            <a:r>
              <a:rPr lang="en-US" smtClean="0"/>
              <a:t>is a weighted average of the naturally occurring isotopes of an element compared to the atomic mass of carbon-12.</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p:cNvSpPr>
            <a:spLocks noGrp="1"/>
          </p:cNvSpPr>
          <p:nvPr>
            <p:ph type="title"/>
          </p:nvPr>
        </p:nvSpPr>
        <p:spPr/>
        <p:txBody>
          <a:bodyPr/>
          <a:lstStyle/>
          <a:p>
            <a:r>
              <a:rPr lang="en-US" smtClean="0"/>
              <a:t>Atomic Mass</a:t>
            </a:r>
          </a:p>
        </p:txBody>
      </p:sp>
      <p:sp>
        <p:nvSpPr>
          <p:cNvPr id="9221" name="Content Placeholder 2"/>
          <p:cNvSpPr>
            <a:spLocks noGrp="1"/>
          </p:cNvSpPr>
          <p:nvPr>
            <p:ph idx="1"/>
          </p:nvPr>
        </p:nvSpPr>
        <p:spPr>
          <a:xfrm>
            <a:off x="457200" y="4038600"/>
            <a:ext cx="8229600" cy="1828800"/>
          </a:xfrm>
        </p:spPr>
        <p:txBody>
          <a:bodyPr/>
          <a:lstStyle/>
          <a:p>
            <a:pPr>
              <a:buFontTx/>
              <a:buNone/>
            </a:pPr>
            <a:r>
              <a:rPr lang="en-US" b="1" smtClean="0">
                <a:solidFill>
                  <a:schemeClr val="accent1"/>
                </a:solidFill>
              </a:rPr>
              <a:t>Atomic mass of Carbon:</a:t>
            </a:r>
          </a:p>
          <a:p>
            <a:pPr>
              <a:buFontTx/>
              <a:buNone/>
            </a:pPr>
            <a:r>
              <a:rPr lang="en-US" smtClean="0"/>
              <a:t>98.97% </a:t>
            </a:r>
            <a:r>
              <a:rPr lang="en-US" baseline="30000" smtClean="0"/>
              <a:t>12</a:t>
            </a:r>
            <a:r>
              <a:rPr lang="en-US" smtClean="0"/>
              <a:t>C (12.000 amu) + 1.11% </a:t>
            </a:r>
            <a:r>
              <a:rPr lang="en-US" baseline="30000" smtClean="0"/>
              <a:t>13</a:t>
            </a:r>
            <a:r>
              <a:rPr lang="en-US" smtClean="0"/>
              <a:t>C (13.003 amu) = 12.01 amu</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7" name="Table 6"/>
          <p:cNvGraphicFramePr>
            <a:graphicFrameLocks noGrp="1"/>
          </p:cNvGraphicFramePr>
          <p:nvPr/>
        </p:nvGraphicFramePr>
        <p:xfrm>
          <a:off x="1295400" y="1736725"/>
          <a:ext cx="6629400" cy="1920240"/>
        </p:xfrm>
        <a:graphic>
          <a:graphicData uri="http://schemas.openxmlformats.org/drawingml/2006/table">
            <a:tbl>
              <a:tblPr firstRow="1" bandRow="1">
                <a:tableStyleId>{5C22544A-7EE6-4342-B048-85BDC9FD1C3A}</a:tableStyleId>
              </a:tblPr>
              <a:tblGrid>
                <a:gridCol w="1219200"/>
                <a:gridCol w="1676400"/>
                <a:gridCol w="1447800"/>
                <a:gridCol w="2286000"/>
              </a:tblGrid>
              <a:tr h="370840">
                <a:tc>
                  <a:txBody>
                    <a:bodyPr/>
                    <a:lstStyle/>
                    <a:p>
                      <a:r>
                        <a:rPr lang="en-US" dirty="0" smtClean="0"/>
                        <a:t>Isotope</a:t>
                      </a:r>
                      <a:endParaRPr lang="en-US" dirty="0"/>
                    </a:p>
                  </a:txBody>
                  <a:tcPr/>
                </a:tc>
                <a:tc>
                  <a:txBody>
                    <a:bodyPr/>
                    <a:lstStyle/>
                    <a:p>
                      <a:pPr algn="ctr"/>
                      <a:r>
                        <a:rPr lang="en-US" dirty="0" smtClean="0"/>
                        <a:t>Isotopic</a:t>
                      </a:r>
                      <a:r>
                        <a:rPr lang="en-US" baseline="0" dirty="0" smtClean="0"/>
                        <a:t> mass (</a:t>
                      </a:r>
                      <a:r>
                        <a:rPr lang="en-US" baseline="0" dirty="0" err="1" smtClean="0"/>
                        <a:t>amu</a:t>
                      </a:r>
                      <a:r>
                        <a:rPr lang="en-US" baseline="0" dirty="0" smtClean="0"/>
                        <a:t>)</a:t>
                      </a:r>
                      <a:endParaRPr lang="en-US" dirty="0"/>
                    </a:p>
                  </a:txBody>
                  <a:tcPr/>
                </a:tc>
                <a:tc>
                  <a:txBody>
                    <a:bodyPr/>
                    <a:lstStyle/>
                    <a:p>
                      <a:pPr algn="ctr"/>
                      <a:r>
                        <a:rPr lang="en-US" dirty="0" smtClean="0"/>
                        <a:t>Abundance (%)</a:t>
                      </a:r>
                      <a:endParaRPr lang="en-US" dirty="0"/>
                    </a:p>
                  </a:txBody>
                  <a:tcPr/>
                </a:tc>
                <a:tc>
                  <a:txBody>
                    <a:bodyPr/>
                    <a:lstStyle/>
                    <a:p>
                      <a:pPr algn="ctr"/>
                      <a:r>
                        <a:rPr lang="en-US" dirty="0" smtClean="0"/>
                        <a:t>Average atomic mass (</a:t>
                      </a:r>
                      <a:r>
                        <a:rPr lang="en-US" dirty="0" err="1" smtClean="0"/>
                        <a:t>amu</a:t>
                      </a:r>
                      <a:r>
                        <a:rPr lang="en-US" dirty="0" smtClean="0"/>
                        <a:t>)</a:t>
                      </a:r>
                      <a:endParaRPr lang="en-US" dirty="0"/>
                    </a:p>
                  </a:txBody>
                  <a:tcPr/>
                </a:tc>
              </a:tr>
              <a:tr h="370840">
                <a:tc>
                  <a:txBody>
                    <a:bodyPr/>
                    <a:lstStyle/>
                    <a:p>
                      <a:endParaRPr lang="en-US" dirty="0" smtClean="0"/>
                    </a:p>
                    <a:p>
                      <a:endParaRPr lang="en-US" dirty="0"/>
                    </a:p>
                  </a:txBody>
                  <a:tcPr/>
                </a:tc>
                <a:tc>
                  <a:txBody>
                    <a:bodyPr/>
                    <a:lstStyle/>
                    <a:p>
                      <a:r>
                        <a:rPr lang="en-US" sz="2400" dirty="0" smtClean="0"/>
                        <a:t>12.000</a:t>
                      </a:r>
                      <a:endParaRPr lang="en-US" sz="2400" dirty="0"/>
                    </a:p>
                  </a:txBody>
                  <a:tcPr/>
                </a:tc>
                <a:tc>
                  <a:txBody>
                    <a:bodyPr/>
                    <a:lstStyle/>
                    <a:p>
                      <a:pPr algn="ctr"/>
                      <a:r>
                        <a:rPr lang="en-US" sz="2400" dirty="0" smtClean="0"/>
                        <a:t>98.97</a:t>
                      </a:r>
                      <a:endParaRPr lang="en-US" sz="2400" dirty="0"/>
                    </a:p>
                  </a:txBody>
                  <a:tcPr/>
                </a:tc>
                <a:tc rowSpan="2">
                  <a:txBody>
                    <a:bodyPr/>
                    <a:lstStyle/>
                    <a:p>
                      <a:pPr algn="ctr"/>
                      <a:endParaRPr lang="en-US" sz="2400" dirty="0" smtClean="0"/>
                    </a:p>
                    <a:p>
                      <a:pPr algn="ctr"/>
                      <a:r>
                        <a:rPr lang="en-US" sz="2400" dirty="0" smtClean="0"/>
                        <a:t>12.01</a:t>
                      </a:r>
                      <a:endParaRPr lang="en-US" sz="2400" dirty="0"/>
                    </a:p>
                  </a:txBody>
                  <a:tcPr/>
                </a:tc>
              </a:tr>
              <a:tr h="370840">
                <a:tc>
                  <a:txBody>
                    <a:bodyPr/>
                    <a:lstStyle/>
                    <a:p>
                      <a:endParaRPr lang="en-US" dirty="0" smtClean="0"/>
                    </a:p>
                    <a:p>
                      <a:endParaRPr lang="en-US" dirty="0"/>
                    </a:p>
                  </a:txBody>
                  <a:tcPr/>
                </a:tc>
                <a:tc>
                  <a:txBody>
                    <a:bodyPr/>
                    <a:lstStyle/>
                    <a:p>
                      <a:r>
                        <a:rPr lang="en-US" sz="2400" dirty="0" smtClean="0"/>
                        <a:t>13.003</a:t>
                      </a:r>
                      <a:endParaRPr lang="en-US" sz="2400" dirty="0"/>
                    </a:p>
                  </a:txBody>
                  <a:tcPr/>
                </a:tc>
                <a:tc>
                  <a:txBody>
                    <a:bodyPr/>
                    <a:lstStyle/>
                    <a:p>
                      <a:pPr algn="ctr"/>
                      <a:r>
                        <a:rPr lang="en-US" sz="2400" dirty="0" smtClean="0"/>
                        <a:t>1.11</a:t>
                      </a:r>
                      <a:endParaRPr lang="en-US" sz="2400" dirty="0"/>
                    </a:p>
                  </a:txBody>
                  <a:tcPr/>
                </a:tc>
                <a:tc vMerge="1">
                  <a:txBody>
                    <a:bodyPr/>
                    <a:lstStyle/>
                    <a:p>
                      <a:endParaRPr lang="en-US" dirty="0"/>
                    </a:p>
                  </a:txBody>
                  <a:tcPr/>
                </a:tc>
              </a:tr>
            </a:tbl>
          </a:graphicData>
        </a:graphic>
      </p:graphicFrame>
      <p:graphicFrame>
        <p:nvGraphicFramePr>
          <p:cNvPr id="9218" name="Object 3"/>
          <p:cNvGraphicFramePr>
            <a:graphicFrameLocks noChangeAspect="1"/>
          </p:cNvGraphicFramePr>
          <p:nvPr/>
        </p:nvGraphicFramePr>
        <p:xfrm>
          <a:off x="1524000" y="2397125"/>
          <a:ext cx="609600" cy="609600"/>
        </p:xfrm>
        <a:graphic>
          <a:graphicData uri="http://schemas.openxmlformats.org/presentationml/2006/ole">
            <p:oleObj spid="_x0000_s9218" name="Equation" r:id="rId3" imgW="241200" imgH="241200" progId="">
              <p:embed/>
            </p:oleObj>
          </a:graphicData>
        </a:graphic>
      </p:graphicFrame>
      <p:graphicFrame>
        <p:nvGraphicFramePr>
          <p:cNvPr id="9219" name="Object 4"/>
          <p:cNvGraphicFramePr>
            <a:graphicFrameLocks noChangeAspect="1"/>
          </p:cNvGraphicFramePr>
          <p:nvPr/>
        </p:nvGraphicFramePr>
        <p:xfrm>
          <a:off x="1524000" y="3006725"/>
          <a:ext cx="609600" cy="609600"/>
        </p:xfrm>
        <a:graphic>
          <a:graphicData uri="http://schemas.openxmlformats.org/presentationml/2006/ole">
            <p:oleObj spid="_x0000_s9219" name="Equation" r:id="rId4" imgW="241200" imgH="241200" progId="">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Dalton’s Model of the Atom (1803-1810)</a:t>
            </a:r>
            <a:endParaRPr lang="en-US" dirty="0"/>
          </a:p>
        </p:txBody>
      </p:sp>
      <p:sp>
        <p:nvSpPr>
          <p:cNvPr id="3" name="Content Placeholder 2"/>
          <p:cNvSpPr>
            <a:spLocks noGrp="1"/>
          </p:cNvSpPr>
          <p:nvPr>
            <p:ph idx="1"/>
          </p:nvPr>
        </p:nvSpPr>
        <p:spPr>
          <a:xfrm>
            <a:off x="457200" y="1600200"/>
            <a:ext cx="8153400" cy="4525963"/>
          </a:xfrm>
        </p:spPr>
        <p:txBody>
          <a:bodyPr/>
          <a:lstStyle/>
          <a:p>
            <a:pPr marL="514350" indent="-514350">
              <a:buFont typeface="Arial" charset="0"/>
              <a:buAutoNum type="arabicPeriod"/>
            </a:pPr>
            <a:r>
              <a:rPr lang="en-US" smtClean="0"/>
              <a:t>Elements are composed of minute, indivisible particles called atoms.</a:t>
            </a:r>
          </a:p>
          <a:p>
            <a:pPr marL="914400" lvl="1" indent="-514350"/>
            <a:r>
              <a:rPr lang="en-US" smtClean="0">
                <a:solidFill>
                  <a:schemeClr val="accent1"/>
                </a:solidFill>
              </a:rPr>
              <a:t>Atoms are made up of smaller particles</a:t>
            </a:r>
          </a:p>
          <a:p>
            <a:pPr marL="514350" indent="-514350">
              <a:buFont typeface="Arial" charset="0"/>
              <a:buAutoNum type="arabicPeriod"/>
            </a:pPr>
            <a:r>
              <a:rPr lang="en-US" smtClean="0"/>
              <a:t>Atoms of the same element are alike in mass and size.</a:t>
            </a:r>
          </a:p>
          <a:p>
            <a:pPr marL="914400" lvl="1" indent="-514350"/>
            <a:r>
              <a:rPr lang="en-US" smtClean="0">
                <a:solidFill>
                  <a:schemeClr val="accent1"/>
                </a:solidFill>
              </a:rPr>
              <a:t>Isotopes of elements exist</a:t>
            </a:r>
          </a:p>
          <a:p>
            <a:pPr marL="514350" indent="-514350">
              <a:buFont typeface="Arial" charset="0"/>
              <a:buAutoNum type="arabicPeriod"/>
            </a:pPr>
            <a:r>
              <a:rPr lang="en-US" smtClean="0"/>
              <a:t>Atoms of different elements have different masses and sizes.</a:t>
            </a:r>
          </a:p>
          <a:p>
            <a:pPr marL="914400" lvl="1" indent="-514350"/>
            <a:r>
              <a:rPr lang="en-US" smtClean="0">
                <a:solidFill>
                  <a:schemeClr val="accent1"/>
                </a:solidFill>
              </a:rPr>
              <a:t>Isotopes like C-14 and N-14 make this incorrect</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Bromine has two stable isotopes:  Br-79 (50.70%) and Br-81 (49.32%).  The atomic masses are 78.92 </a:t>
            </a:r>
            <a:r>
              <a:rPr lang="en-US" dirty="0" err="1" smtClean="0"/>
              <a:t>amu</a:t>
            </a:r>
            <a:r>
              <a:rPr lang="en-US" dirty="0" smtClean="0"/>
              <a:t> and 80.92 </a:t>
            </a:r>
            <a:r>
              <a:rPr lang="en-US" dirty="0" err="1" smtClean="0"/>
              <a:t>amu</a:t>
            </a:r>
            <a:r>
              <a:rPr lang="en-US" dirty="0" smtClean="0"/>
              <a:t> respectively.  Determine the average atomic mass of bromine.</a:t>
            </a:r>
          </a:p>
          <a:p>
            <a:pPr marL="514350" indent="-514350">
              <a:buFont typeface="+mj-lt"/>
              <a:buAutoNum type="alphaLcPeriod"/>
              <a:defRPr/>
            </a:pPr>
            <a:r>
              <a:rPr lang="en-US" dirty="0" smtClean="0"/>
              <a:t>50.70 </a:t>
            </a:r>
            <a:r>
              <a:rPr lang="en-US" dirty="0" err="1" smtClean="0"/>
              <a:t>amu</a:t>
            </a:r>
            <a:endParaRPr lang="en-US" dirty="0" smtClean="0"/>
          </a:p>
          <a:p>
            <a:pPr marL="514350" indent="-514350">
              <a:buFont typeface="+mj-lt"/>
              <a:buAutoNum type="alphaLcPeriod"/>
              <a:defRPr/>
            </a:pPr>
            <a:r>
              <a:rPr lang="en-US" dirty="0" smtClean="0"/>
              <a:t>78.92 </a:t>
            </a:r>
            <a:r>
              <a:rPr lang="en-US" dirty="0" err="1" smtClean="0"/>
              <a:t>amu</a:t>
            </a:r>
            <a:endParaRPr lang="en-US" dirty="0" smtClean="0"/>
          </a:p>
          <a:p>
            <a:pPr marL="514350" indent="-514350">
              <a:buFont typeface="+mj-lt"/>
              <a:buAutoNum type="alphaLcPeriod"/>
              <a:defRPr/>
            </a:pPr>
            <a:r>
              <a:rPr lang="en-US" dirty="0" smtClean="0"/>
              <a:t>80.00 </a:t>
            </a:r>
            <a:r>
              <a:rPr lang="en-US" dirty="0" err="1" smtClean="0"/>
              <a:t>amu</a:t>
            </a:r>
            <a:endParaRPr lang="en-US" dirty="0" smtClean="0"/>
          </a:p>
          <a:p>
            <a:pPr marL="514350" indent="-514350">
              <a:buFont typeface="+mj-lt"/>
              <a:buAutoNum type="alphaLcPeriod"/>
              <a:defRPr/>
            </a:pPr>
            <a:r>
              <a:rPr lang="en-US" dirty="0" smtClean="0"/>
              <a:t>79.92 </a:t>
            </a:r>
            <a:r>
              <a:rPr lang="en-US" dirty="0" err="1" smtClean="0"/>
              <a:t>amu</a:t>
            </a:r>
            <a:endParaRPr lang="en-US" dirty="0" smtClean="0"/>
          </a:p>
          <a:p>
            <a:pPr marL="514350" indent="-514350">
              <a:buFont typeface="+mj-lt"/>
              <a:buAutoNum type="alphaLcPeriod"/>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Dalton’s Model of the Atom (cont.)</a:t>
            </a:r>
          </a:p>
        </p:txBody>
      </p:sp>
      <p:sp>
        <p:nvSpPr>
          <p:cNvPr id="3" name="Content Placeholder 2"/>
          <p:cNvSpPr>
            <a:spLocks noGrp="1"/>
          </p:cNvSpPr>
          <p:nvPr>
            <p:ph idx="1"/>
          </p:nvPr>
        </p:nvSpPr>
        <p:spPr>
          <a:xfrm>
            <a:off x="457200" y="1600200"/>
            <a:ext cx="7467600" cy="4525963"/>
          </a:xfrm>
        </p:spPr>
        <p:txBody>
          <a:bodyPr/>
          <a:lstStyle/>
          <a:p>
            <a:pPr marL="514350" indent="-514350">
              <a:buFont typeface="Arial" charset="0"/>
              <a:buAutoNum type="arabicPeriod" startAt="5"/>
            </a:pPr>
            <a:r>
              <a:rPr lang="en-US" smtClean="0"/>
              <a:t>Chemical compounds are formed by the union of two or more atoms of different elements.</a:t>
            </a:r>
          </a:p>
          <a:p>
            <a:pPr marL="514350" indent="-514350">
              <a:buFont typeface="Arial" charset="0"/>
              <a:buAutoNum type="arabicPeriod" startAt="5"/>
            </a:pPr>
            <a:r>
              <a:rPr lang="en-US" smtClean="0"/>
              <a:t>Atoms combine to form compounds in simple numerical ratios.</a:t>
            </a:r>
          </a:p>
          <a:p>
            <a:pPr marL="514350" indent="-514350">
              <a:buFont typeface="Arial" charset="0"/>
              <a:buAutoNum type="arabicPeriod" startAt="5"/>
            </a:pPr>
            <a:r>
              <a:rPr lang="en-US" smtClean="0"/>
              <a:t>Atoms of two elements may combine in different ratios to form more than one compound.</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26630" name="Picture 4"/>
          <p:cNvPicPr>
            <a:picLocks noChangeAspect="1" noChangeArrowheads="1"/>
          </p:cNvPicPr>
          <p:nvPr/>
        </p:nvPicPr>
        <p:blipFill>
          <a:blip r:embed="rId2" cstate="print"/>
          <a:srcRect/>
          <a:stretch>
            <a:fillRect/>
          </a:stretch>
        </p:blipFill>
        <p:spPr bwMode="auto">
          <a:xfrm>
            <a:off x="7904163" y="1524000"/>
            <a:ext cx="990600" cy="1168400"/>
          </a:xfrm>
          <a:prstGeom prst="rect">
            <a:avLst/>
          </a:prstGeom>
          <a:noFill/>
          <a:ln w="9525">
            <a:noFill/>
            <a:miter lim="800000"/>
            <a:headEnd/>
            <a:tailEnd/>
          </a:ln>
        </p:spPr>
      </p:pic>
      <p:sp>
        <p:nvSpPr>
          <p:cNvPr id="9" name="TextBox 8"/>
          <p:cNvSpPr txBox="1">
            <a:spLocks noChangeArrowheads="1"/>
          </p:cNvSpPr>
          <p:nvPr/>
        </p:nvSpPr>
        <p:spPr bwMode="auto">
          <a:xfrm>
            <a:off x="7962900" y="5405438"/>
            <a:ext cx="874713" cy="461962"/>
          </a:xfrm>
          <a:prstGeom prst="rect">
            <a:avLst/>
          </a:prstGeom>
          <a:noFill/>
          <a:ln w="9525">
            <a:noFill/>
            <a:miter lim="800000"/>
            <a:headEnd/>
            <a:tailEnd/>
          </a:ln>
        </p:spPr>
        <p:txBody>
          <a:bodyPr wrap="none">
            <a:spAutoFit/>
          </a:bodyPr>
          <a:lstStyle/>
          <a:p>
            <a:r>
              <a:rPr lang="en-US" sz="2400" b="1"/>
              <a:t>H</a:t>
            </a:r>
            <a:r>
              <a:rPr lang="en-US" sz="2400" b="1" baseline="-25000"/>
              <a:t>2</a:t>
            </a:r>
            <a:r>
              <a:rPr lang="en-US" sz="2400" b="1"/>
              <a:t>O</a:t>
            </a:r>
            <a:r>
              <a:rPr lang="en-US" sz="2400" b="1" baseline="-25000"/>
              <a:t>2</a:t>
            </a:r>
          </a:p>
        </p:txBody>
      </p:sp>
      <p:pic>
        <p:nvPicPr>
          <p:cNvPr id="39941" name="Picture 5"/>
          <p:cNvPicPr>
            <a:picLocks noChangeAspect="1" noChangeArrowheads="1"/>
          </p:cNvPicPr>
          <p:nvPr/>
        </p:nvPicPr>
        <p:blipFill>
          <a:blip r:embed="rId3" cstate="print"/>
          <a:srcRect/>
          <a:stretch>
            <a:fillRect/>
          </a:stretch>
        </p:blipFill>
        <p:spPr bwMode="auto">
          <a:xfrm>
            <a:off x="7878763" y="3571875"/>
            <a:ext cx="1041400" cy="1625600"/>
          </a:xfrm>
          <a:prstGeom prst="rect">
            <a:avLst/>
          </a:prstGeom>
          <a:noFill/>
          <a:ln w="9525">
            <a:noFill/>
            <a:miter lim="800000"/>
            <a:headEnd/>
            <a:tailEnd/>
          </a:ln>
        </p:spPr>
      </p:pic>
      <p:sp>
        <p:nvSpPr>
          <p:cNvPr id="26633" name="TextBox 10"/>
          <p:cNvSpPr txBox="1">
            <a:spLocks noChangeArrowheads="1"/>
          </p:cNvSpPr>
          <p:nvPr/>
        </p:nvSpPr>
        <p:spPr bwMode="auto">
          <a:xfrm>
            <a:off x="8020050" y="2900363"/>
            <a:ext cx="760413" cy="461962"/>
          </a:xfrm>
          <a:prstGeom prst="rect">
            <a:avLst/>
          </a:prstGeom>
          <a:noFill/>
          <a:ln w="9525">
            <a:noFill/>
            <a:miter lim="800000"/>
            <a:headEnd/>
            <a:tailEnd/>
          </a:ln>
        </p:spPr>
        <p:txBody>
          <a:bodyPr wrap="none">
            <a:spAutoFit/>
          </a:bodyPr>
          <a:lstStyle/>
          <a:p>
            <a:r>
              <a:rPr lang="en-US" sz="2400" b="1"/>
              <a:t>H</a:t>
            </a:r>
            <a:r>
              <a:rPr lang="en-US" sz="2400" b="1" baseline="-25000"/>
              <a:t>2</a:t>
            </a:r>
            <a:r>
              <a:rPr lang="en-US" sz="2400" b="1"/>
              <a: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Composition of Compounds</a:t>
            </a:r>
          </a:p>
        </p:txBody>
      </p:sp>
      <p:sp>
        <p:nvSpPr>
          <p:cNvPr id="27651" name="Content Placeholder 2"/>
          <p:cNvSpPr>
            <a:spLocks noGrp="1"/>
          </p:cNvSpPr>
          <p:nvPr>
            <p:ph idx="1"/>
          </p:nvPr>
        </p:nvSpPr>
        <p:spPr/>
        <p:txBody>
          <a:bodyPr/>
          <a:lstStyle/>
          <a:p>
            <a:r>
              <a:rPr lang="en-US" b="1" smtClean="0"/>
              <a:t>Law of definite composition</a:t>
            </a:r>
            <a:r>
              <a:rPr lang="en-US" smtClean="0"/>
              <a:t> states that a compound always contains two or more elements chemically combined in a definite proportion by mass.</a:t>
            </a:r>
            <a:endParaRPr lang="en-US" b="1"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Table 5"/>
          <p:cNvGraphicFramePr>
            <a:graphicFrameLocks noGrp="1"/>
          </p:cNvGraphicFramePr>
          <p:nvPr/>
        </p:nvGraphicFramePr>
        <p:xfrm>
          <a:off x="2286000" y="3276600"/>
          <a:ext cx="4648200" cy="2286000"/>
        </p:xfrm>
        <a:graphic>
          <a:graphicData uri="http://schemas.openxmlformats.org/drawingml/2006/table">
            <a:tbl>
              <a:tblPr firstRow="1" bandRow="1">
                <a:tableStyleId>{5C22544A-7EE6-4342-B048-85BDC9FD1C3A}</a:tableStyleId>
              </a:tblPr>
              <a:tblGrid>
                <a:gridCol w="1736671"/>
                <a:gridCol w="2911529"/>
              </a:tblGrid>
              <a:tr h="370840">
                <a:tc>
                  <a:txBody>
                    <a:bodyPr/>
                    <a:lstStyle/>
                    <a:p>
                      <a:pPr algn="ctr"/>
                      <a:r>
                        <a:rPr lang="en-US" sz="2400" dirty="0" smtClean="0">
                          <a:solidFill>
                            <a:schemeClr val="accent1"/>
                          </a:solidFill>
                        </a:rPr>
                        <a:t>Water</a:t>
                      </a:r>
                      <a:endParaRPr lang="en-US" sz="2400" dirty="0">
                        <a:solidFill>
                          <a:schemeClr val="accent1"/>
                        </a:solidFill>
                      </a:endParaRPr>
                    </a:p>
                  </a:txBody>
                  <a:tcPr>
                    <a:noFill/>
                  </a:tcPr>
                </a:tc>
                <a:tc>
                  <a:txBody>
                    <a:bodyPr/>
                    <a:lstStyle/>
                    <a:p>
                      <a:r>
                        <a:rPr lang="en-US" sz="2400" dirty="0" smtClean="0">
                          <a:solidFill>
                            <a:schemeClr val="accent1"/>
                          </a:solidFill>
                        </a:rPr>
                        <a:t>Hydrogen Peroxide</a:t>
                      </a:r>
                      <a:endParaRPr lang="en-US" sz="2400" dirty="0">
                        <a:solidFill>
                          <a:schemeClr val="accent1"/>
                        </a:solidFill>
                      </a:endParaRPr>
                    </a:p>
                  </a:txBody>
                  <a:tcPr>
                    <a:noFill/>
                  </a:tcPr>
                </a:tc>
              </a:tr>
              <a:tr h="370840">
                <a:tc>
                  <a:txBody>
                    <a:bodyPr/>
                    <a:lstStyle/>
                    <a:p>
                      <a:pPr algn="ctr"/>
                      <a:r>
                        <a:rPr lang="en-US" sz="2400" dirty="0" smtClean="0">
                          <a:solidFill>
                            <a:schemeClr val="tx1"/>
                          </a:solidFill>
                        </a:rPr>
                        <a:t>H</a:t>
                      </a:r>
                      <a:r>
                        <a:rPr lang="en-US" sz="2400" baseline="-25000" dirty="0" smtClean="0">
                          <a:solidFill>
                            <a:schemeClr val="tx1"/>
                          </a:solidFill>
                        </a:rPr>
                        <a:t>2</a:t>
                      </a:r>
                      <a:r>
                        <a:rPr lang="en-US" sz="2400" dirty="0" smtClean="0">
                          <a:solidFill>
                            <a:schemeClr val="tx1"/>
                          </a:solidFill>
                        </a:rPr>
                        <a:t>O</a:t>
                      </a:r>
                      <a:endParaRPr lang="en-US" sz="2400" dirty="0">
                        <a:solidFill>
                          <a:schemeClr val="tx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H</a:t>
                      </a:r>
                      <a:r>
                        <a:rPr lang="en-US" sz="2400" baseline="-25000" dirty="0" smtClean="0">
                          <a:solidFill>
                            <a:schemeClr val="tx1"/>
                          </a:solidFill>
                        </a:rPr>
                        <a:t>2</a:t>
                      </a:r>
                      <a:r>
                        <a:rPr lang="en-US" sz="2400" dirty="0" smtClean="0">
                          <a:solidFill>
                            <a:schemeClr val="tx1"/>
                          </a:solidFill>
                        </a:rPr>
                        <a:t>O</a:t>
                      </a:r>
                      <a:r>
                        <a:rPr lang="en-US" sz="2400" baseline="-25000" dirty="0" smtClean="0">
                          <a:solidFill>
                            <a:schemeClr val="tx1"/>
                          </a:solidFill>
                        </a:rPr>
                        <a:t>2</a:t>
                      </a:r>
                      <a:endParaRPr lang="en-US" sz="2400" dirty="0" smtClean="0">
                        <a:solidFill>
                          <a:schemeClr val="tx1"/>
                        </a:solidFill>
                      </a:endParaRPr>
                    </a:p>
                  </a:txBody>
                  <a:tcPr>
                    <a:noFill/>
                  </a:tcPr>
                </a:tc>
              </a:tr>
              <a:tr h="370840">
                <a:tc>
                  <a:txBody>
                    <a:bodyPr/>
                    <a:lstStyle/>
                    <a:p>
                      <a:pPr algn="ctr"/>
                      <a:r>
                        <a:rPr lang="en-US" sz="2400" dirty="0" smtClean="0">
                          <a:solidFill>
                            <a:schemeClr val="tx1"/>
                          </a:solidFill>
                        </a:rPr>
                        <a:t>11.2%H</a:t>
                      </a:r>
                      <a:endParaRPr lang="en-US" sz="2400" dirty="0">
                        <a:solidFill>
                          <a:schemeClr val="tx1"/>
                        </a:solidFill>
                      </a:endParaRPr>
                    </a:p>
                  </a:txBody>
                  <a:tcPr>
                    <a:noFill/>
                  </a:tcPr>
                </a:tc>
                <a:tc>
                  <a:txBody>
                    <a:bodyPr/>
                    <a:lstStyle/>
                    <a:p>
                      <a:pPr algn="ctr"/>
                      <a:r>
                        <a:rPr lang="en-US" sz="2400" dirty="0" smtClean="0">
                          <a:solidFill>
                            <a:schemeClr val="tx1"/>
                          </a:solidFill>
                        </a:rPr>
                        <a:t>5.9% H</a:t>
                      </a:r>
                      <a:endParaRPr lang="en-US" sz="2400" dirty="0">
                        <a:solidFill>
                          <a:schemeClr val="tx1"/>
                        </a:solidFill>
                      </a:endParaRPr>
                    </a:p>
                  </a:txBody>
                  <a:tcPr>
                    <a:noFill/>
                  </a:tcPr>
                </a:tc>
              </a:tr>
              <a:tr h="370840">
                <a:tc>
                  <a:txBody>
                    <a:bodyPr/>
                    <a:lstStyle/>
                    <a:p>
                      <a:pPr algn="ctr"/>
                      <a:r>
                        <a:rPr lang="en-US" sz="2400" dirty="0" smtClean="0">
                          <a:solidFill>
                            <a:schemeClr val="tx1"/>
                          </a:solidFill>
                        </a:rPr>
                        <a:t>88.8% O</a:t>
                      </a:r>
                      <a:endParaRPr lang="en-US" sz="2400" dirty="0">
                        <a:solidFill>
                          <a:schemeClr val="tx1"/>
                        </a:solidFill>
                      </a:endParaRPr>
                    </a:p>
                  </a:txBody>
                  <a:tcPr>
                    <a:noFill/>
                  </a:tcPr>
                </a:tc>
                <a:tc>
                  <a:txBody>
                    <a:bodyPr/>
                    <a:lstStyle/>
                    <a:p>
                      <a:pPr algn="ctr"/>
                      <a:r>
                        <a:rPr lang="en-US" sz="2400" dirty="0" smtClean="0">
                          <a:solidFill>
                            <a:schemeClr val="tx1"/>
                          </a:solidFill>
                        </a:rPr>
                        <a:t>94.1% O</a:t>
                      </a:r>
                      <a:endParaRPr lang="en-US" sz="2400" dirty="0">
                        <a:solidFill>
                          <a:schemeClr val="tx1"/>
                        </a:solidFill>
                      </a:endParaRPr>
                    </a:p>
                  </a:txBody>
                  <a:tcPr>
                    <a:noFill/>
                  </a:tcPr>
                </a:tc>
              </a:tr>
              <a:tr h="370840">
                <a:tc>
                  <a:txBody>
                    <a:bodyPr/>
                    <a:lstStyle/>
                    <a:p>
                      <a:pPr algn="ctr"/>
                      <a:r>
                        <a:rPr lang="en-US" sz="2400" dirty="0" smtClean="0">
                          <a:solidFill>
                            <a:schemeClr val="tx1"/>
                          </a:solidFill>
                        </a:rPr>
                        <a:t>2</a:t>
                      </a:r>
                      <a:r>
                        <a:rPr lang="en-US" sz="2400" b="1" dirty="0" smtClean="0">
                          <a:solidFill>
                            <a:schemeClr val="accent5"/>
                          </a:solidFill>
                        </a:rPr>
                        <a:t>H</a:t>
                      </a:r>
                      <a:r>
                        <a:rPr lang="en-US" sz="2400" dirty="0" smtClean="0">
                          <a:solidFill>
                            <a:schemeClr val="tx1"/>
                          </a:solidFill>
                        </a:rPr>
                        <a:t> + 1</a:t>
                      </a:r>
                      <a:r>
                        <a:rPr lang="en-US" sz="2400" b="1" dirty="0" smtClean="0">
                          <a:solidFill>
                            <a:schemeClr val="accent2"/>
                          </a:solidFill>
                        </a:rPr>
                        <a:t>O</a:t>
                      </a:r>
                      <a:endParaRPr lang="en-US" sz="2400" b="1" dirty="0">
                        <a:solidFill>
                          <a:schemeClr val="accent2"/>
                        </a:solidFill>
                      </a:endParaRPr>
                    </a:p>
                  </a:txBody>
                  <a:tcPr>
                    <a:noFill/>
                  </a:tcPr>
                </a:tc>
                <a:tc>
                  <a:txBody>
                    <a:bodyPr/>
                    <a:lstStyle/>
                    <a:p>
                      <a:pPr algn="ctr"/>
                      <a:r>
                        <a:rPr lang="en-US" sz="2400" dirty="0" smtClean="0">
                          <a:solidFill>
                            <a:schemeClr val="tx1"/>
                          </a:solidFill>
                        </a:rPr>
                        <a:t>2</a:t>
                      </a:r>
                      <a:r>
                        <a:rPr lang="en-US" sz="2400" b="1" dirty="0" smtClean="0">
                          <a:solidFill>
                            <a:schemeClr val="accent5"/>
                          </a:solidFill>
                        </a:rPr>
                        <a:t>H</a:t>
                      </a:r>
                      <a:r>
                        <a:rPr lang="en-US" sz="2400" dirty="0" smtClean="0">
                          <a:solidFill>
                            <a:schemeClr val="tx1"/>
                          </a:solidFill>
                        </a:rPr>
                        <a:t> + 2</a:t>
                      </a:r>
                      <a:r>
                        <a:rPr lang="en-US" sz="2400" b="1" dirty="0" smtClean="0">
                          <a:solidFill>
                            <a:schemeClr val="accent2"/>
                          </a:solidFill>
                        </a:rPr>
                        <a:t>O</a:t>
                      </a:r>
                      <a:endParaRPr lang="en-US" sz="2400" b="1" dirty="0">
                        <a:solidFill>
                          <a:schemeClr val="tx1"/>
                        </a:solidFill>
                      </a:endParaRPr>
                    </a:p>
                  </a:txBody>
                  <a:tcPr>
                    <a:noFill/>
                  </a:tcPr>
                </a:tc>
              </a:tr>
            </a:tbl>
          </a:graphicData>
        </a:graphic>
      </p:graphicFrame>
      <p:pic>
        <p:nvPicPr>
          <p:cNvPr id="27674" name="Picture 4"/>
          <p:cNvPicPr>
            <a:picLocks noChangeAspect="1" noChangeArrowheads="1"/>
          </p:cNvPicPr>
          <p:nvPr/>
        </p:nvPicPr>
        <p:blipFill>
          <a:blip r:embed="rId2" cstate="print"/>
          <a:srcRect/>
          <a:stretch>
            <a:fillRect/>
          </a:stretch>
        </p:blipFill>
        <p:spPr bwMode="auto">
          <a:xfrm>
            <a:off x="762000" y="3835400"/>
            <a:ext cx="990600" cy="1168400"/>
          </a:xfrm>
          <a:prstGeom prst="rect">
            <a:avLst/>
          </a:prstGeom>
          <a:noFill/>
          <a:ln w="9525">
            <a:noFill/>
            <a:miter lim="800000"/>
            <a:headEnd/>
            <a:tailEnd/>
          </a:ln>
        </p:spPr>
      </p:pic>
      <p:pic>
        <p:nvPicPr>
          <p:cNvPr id="27675" name="Picture 5"/>
          <p:cNvPicPr>
            <a:picLocks noChangeAspect="1" noChangeArrowheads="1"/>
          </p:cNvPicPr>
          <p:nvPr/>
        </p:nvPicPr>
        <p:blipFill>
          <a:blip r:embed="rId3" cstate="print"/>
          <a:srcRect/>
          <a:stretch>
            <a:fillRect/>
          </a:stretch>
        </p:blipFill>
        <p:spPr bwMode="auto">
          <a:xfrm>
            <a:off x="7391400" y="3606800"/>
            <a:ext cx="1041400" cy="162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Law of Multiple Proportions</a:t>
            </a:r>
          </a:p>
        </p:txBody>
      </p:sp>
      <p:sp>
        <p:nvSpPr>
          <p:cNvPr id="28675" name="Content Placeholder 2"/>
          <p:cNvSpPr>
            <a:spLocks noGrp="1"/>
          </p:cNvSpPr>
          <p:nvPr>
            <p:ph idx="1"/>
          </p:nvPr>
        </p:nvSpPr>
        <p:spPr/>
        <p:txBody>
          <a:bodyPr/>
          <a:lstStyle/>
          <a:p>
            <a:r>
              <a:rPr lang="en-US" smtClean="0"/>
              <a:t>Atoms of two or more elements may combine in different ratios to produce more than one compound.</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28678" name="Picture 2"/>
          <p:cNvPicPr>
            <a:picLocks noChangeAspect="1" noChangeArrowheads="1"/>
          </p:cNvPicPr>
          <p:nvPr/>
        </p:nvPicPr>
        <p:blipFill>
          <a:blip r:embed="rId2" cstate="print"/>
          <a:srcRect/>
          <a:stretch>
            <a:fillRect/>
          </a:stretch>
        </p:blipFill>
        <p:spPr bwMode="auto">
          <a:xfrm>
            <a:off x="785813" y="2619375"/>
            <a:ext cx="7572375"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a:xfrm>
            <a:off x="457200" y="1600200"/>
            <a:ext cx="8077200" cy="4525963"/>
          </a:xfrm>
        </p:spPr>
        <p:txBody>
          <a:bodyPr/>
          <a:lstStyle/>
          <a:p>
            <a:pPr>
              <a:defRPr/>
            </a:pPr>
            <a:r>
              <a:rPr lang="en-US" dirty="0" smtClean="0"/>
              <a:t>Which of the following statements in Dalton’s atomic theory has had to be modified or discarded in modern atomic theory?</a:t>
            </a:r>
          </a:p>
          <a:p>
            <a:pPr marL="514350" indent="-514350">
              <a:buFont typeface="+mj-lt"/>
              <a:buAutoNum type="alphaLcPeriod"/>
              <a:defRPr/>
            </a:pPr>
            <a:r>
              <a:rPr lang="en-US" dirty="0" smtClean="0"/>
              <a:t>Atoms of the same element are alike in mass and size.</a:t>
            </a:r>
          </a:p>
          <a:p>
            <a:pPr marL="514350" indent="-514350">
              <a:buFont typeface="+mj-lt"/>
              <a:buAutoNum type="alphaLcPeriod"/>
              <a:defRPr/>
            </a:pPr>
            <a:r>
              <a:rPr lang="en-US" dirty="0" smtClean="0"/>
              <a:t>Chemical compounds are formed by the union of two or more atoms of different elements.</a:t>
            </a:r>
          </a:p>
          <a:p>
            <a:pPr marL="514350" indent="-514350">
              <a:buFont typeface="+mj-lt"/>
              <a:buAutoNum type="alphaLcPeriod"/>
              <a:defRPr/>
            </a:pPr>
            <a:r>
              <a:rPr lang="en-US" dirty="0" smtClean="0"/>
              <a:t>Atoms combine to form compounds in simple numerical ratios.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1" end="1"/>
                                            </p:txEl>
                                          </p:spTgt>
                                        </p:tgtEl>
                                        <p:attrNameLst>
                                          <p:attrName>style.fontStyle</p:attrName>
                                        </p:attrNameLst>
                                      </p:cBhvr>
                                      <p:to>
                                        <p:strVal val="normal"/>
                                      </p:to>
                                    </p:set>
                                    <p:set>
                                      <p:cBhvr override="childStyle">
                                        <p:cTn id="9" dur="indefinite"/>
                                        <p:tgtEl>
                                          <p:spTgt spid="3">
                                            <p:txEl>
                                              <p:pRg st="1" end="1"/>
                                            </p:txEl>
                                          </p:spTgt>
                                        </p:tgtEl>
                                        <p:attrNameLst>
                                          <p:attrName>style.fontWeight</p:attrName>
                                        </p:attrNameLst>
                                      </p:cBhvr>
                                      <p:to>
                                        <p:strVal val="bold"/>
                                      </p:to>
                                    </p:set>
                                    <p:set>
                                      <p:cBhvr override="childStyle">
                                        <p:cTn id="10"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Which pair of formulas illustrates the law of multiple proportions?</a:t>
            </a:r>
          </a:p>
          <a:p>
            <a:pPr marL="514350" indent="-514350">
              <a:buFont typeface="+mj-lt"/>
              <a:buAutoNum type="alphaLcPeriod"/>
              <a:defRPr/>
            </a:pPr>
            <a:r>
              <a:rPr lang="en-US" dirty="0" smtClean="0"/>
              <a:t>CH</a:t>
            </a:r>
            <a:r>
              <a:rPr lang="en-US" baseline="-25000" dirty="0" smtClean="0"/>
              <a:t>3</a:t>
            </a:r>
            <a:r>
              <a:rPr lang="en-US" dirty="0" smtClean="0"/>
              <a:t>Cl and CH</a:t>
            </a:r>
            <a:r>
              <a:rPr lang="en-US" baseline="-25000" dirty="0" smtClean="0"/>
              <a:t>3</a:t>
            </a:r>
            <a:r>
              <a:rPr lang="en-US" dirty="0" smtClean="0"/>
              <a:t>OH</a:t>
            </a:r>
          </a:p>
          <a:p>
            <a:pPr marL="514350" indent="-514350">
              <a:buFont typeface="+mj-lt"/>
              <a:buAutoNum type="alphaLcPeriod"/>
              <a:defRPr/>
            </a:pPr>
            <a:r>
              <a:rPr lang="en-US" dirty="0" smtClean="0"/>
              <a:t>H</a:t>
            </a:r>
            <a:r>
              <a:rPr lang="en-US" baseline="-25000" dirty="0" smtClean="0"/>
              <a:t>2</a:t>
            </a:r>
            <a:r>
              <a:rPr lang="en-US" dirty="0" smtClean="0"/>
              <a:t>O and HOH</a:t>
            </a:r>
          </a:p>
          <a:p>
            <a:pPr marL="514350" indent="-514350">
              <a:buFont typeface="+mj-lt"/>
              <a:buAutoNum type="alphaLcPeriod"/>
              <a:defRPr/>
            </a:pPr>
            <a:r>
              <a:rPr lang="en-US" dirty="0" smtClean="0"/>
              <a:t>CuCl</a:t>
            </a:r>
            <a:r>
              <a:rPr lang="en-US" baseline="-25000" dirty="0" smtClean="0"/>
              <a:t>2</a:t>
            </a:r>
            <a:r>
              <a:rPr lang="en-US" dirty="0" smtClean="0"/>
              <a:t> and CuBr</a:t>
            </a:r>
          </a:p>
          <a:p>
            <a:pPr marL="514350" indent="-514350">
              <a:buFont typeface="+mj-lt"/>
              <a:buAutoNum type="alphaLcPeriod"/>
              <a:defRPr/>
            </a:pPr>
            <a:r>
              <a:rPr lang="en-US" dirty="0" smtClean="0"/>
              <a:t>Na</a:t>
            </a:r>
            <a:r>
              <a:rPr lang="en-US" baseline="-25000" dirty="0" smtClean="0"/>
              <a:t>2</a:t>
            </a:r>
            <a:r>
              <a:rPr lang="en-US" dirty="0" smtClean="0"/>
              <a:t>O and Na</a:t>
            </a:r>
            <a:r>
              <a:rPr lang="en-US" baseline="-25000" dirty="0" smtClean="0"/>
              <a:t>2</a:t>
            </a:r>
            <a:r>
              <a:rPr lang="en-US" dirty="0" smtClean="0"/>
              <a:t>O</a:t>
            </a:r>
            <a:r>
              <a:rPr lang="en-US" baseline="-25000" dirty="0" smtClean="0"/>
              <a:t>2</a:t>
            </a:r>
            <a:endParaRPr lang="en-US" dirty="0" smtClean="0"/>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Subatomic Parts of the Atom</a:t>
            </a:r>
          </a:p>
        </p:txBody>
      </p:sp>
      <p:sp>
        <p:nvSpPr>
          <p:cNvPr id="3" name="Content Placeholder 2"/>
          <p:cNvSpPr>
            <a:spLocks noGrp="1"/>
          </p:cNvSpPr>
          <p:nvPr>
            <p:ph idx="1"/>
          </p:nvPr>
        </p:nvSpPr>
        <p:spPr>
          <a:xfrm>
            <a:off x="457200" y="1600200"/>
            <a:ext cx="4114800" cy="4525963"/>
          </a:xfrm>
        </p:spPr>
        <p:txBody>
          <a:bodyPr/>
          <a:lstStyle/>
          <a:p>
            <a:r>
              <a:rPr lang="en-US" b="1" smtClean="0"/>
              <a:t>Cathode Rays (Electrons)</a:t>
            </a:r>
          </a:p>
          <a:p>
            <a:pPr>
              <a:buFont typeface="Arial" charset="0"/>
              <a:buChar char="•"/>
            </a:pPr>
            <a:r>
              <a:rPr lang="en-US" smtClean="0"/>
              <a:t>Discovered by J. J. Thomson in 1897</a:t>
            </a:r>
          </a:p>
          <a:p>
            <a:pPr>
              <a:buFont typeface="Arial" charset="0"/>
              <a:buChar char="•"/>
            </a:pPr>
            <a:r>
              <a:rPr lang="en-US" smtClean="0"/>
              <a:t>Travel in straight lines</a:t>
            </a:r>
          </a:p>
          <a:p>
            <a:pPr>
              <a:buFont typeface="Arial" charset="0"/>
              <a:buChar char="•"/>
            </a:pPr>
            <a:r>
              <a:rPr lang="en-US" smtClean="0"/>
              <a:t>Are negatively charged</a:t>
            </a:r>
          </a:p>
          <a:p>
            <a:pPr>
              <a:buFont typeface="Arial" charset="0"/>
              <a:buChar char="•"/>
            </a:pPr>
            <a:r>
              <a:rPr lang="en-US" smtClean="0"/>
              <a:t>Are deflected by electrical and magnetic fields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34825" name="Picture 9"/>
          <p:cNvPicPr>
            <a:picLocks noChangeAspect="1" noChangeArrowheads="1"/>
          </p:cNvPicPr>
          <p:nvPr/>
        </p:nvPicPr>
        <p:blipFill>
          <a:blip r:embed="rId3" cstate="print"/>
          <a:srcRect/>
          <a:stretch>
            <a:fillRect/>
          </a:stretch>
        </p:blipFill>
        <p:spPr bwMode="auto">
          <a:xfrm>
            <a:off x="4343400" y="2133600"/>
            <a:ext cx="4747673"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1443</Words>
  <Application>Microsoft Office PowerPoint</Application>
  <PresentationFormat>On-screen Show (4:3)</PresentationFormat>
  <Paragraphs>232</Paragraphs>
  <Slides>30</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Equation</vt:lpstr>
      <vt:lpstr>Chapter 5</vt:lpstr>
      <vt:lpstr>Early Thoughts</vt:lpstr>
      <vt:lpstr>Dalton’s Model of the Atom (1803-1810)</vt:lpstr>
      <vt:lpstr>Dalton’s Model of the Atom (cont.)</vt:lpstr>
      <vt:lpstr>Composition of Compounds</vt:lpstr>
      <vt:lpstr>Law of Multiple Proportions</vt:lpstr>
      <vt:lpstr>Your Turn!</vt:lpstr>
      <vt:lpstr>Your Turn!</vt:lpstr>
      <vt:lpstr>Subatomic Parts of the Atom</vt:lpstr>
      <vt:lpstr>Electrons</vt:lpstr>
      <vt:lpstr>Your Turn!</vt:lpstr>
      <vt:lpstr>Subatomic Parts of the Atom</vt:lpstr>
      <vt:lpstr>Subatomic Parts of the Atom</vt:lpstr>
      <vt:lpstr>Subatomic Parts of the Atom</vt:lpstr>
      <vt:lpstr>Your Turn!</vt:lpstr>
      <vt:lpstr>Your Turn!</vt:lpstr>
      <vt:lpstr>Your Turn!</vt:lpstr>
      <vt:lpstr>The Nuclear Atom</vt:lpstr>
      <vt:lpstr>Nuclear Atom</vt:lpstr>
      <vt:lpstr>Your Turn!</vt:lpstr>
      <vt:lpstr>Atomic Number of the Elements</vt:lpstr>
      <vt:lpstr>Your Turn!</vt:lpstr>
      <vt:lpstr>Isotopic Notation</vt:lpstr>
      <vt:lpstr>Isotopes</vt:lpstr>
      <vt:lpstr>Your Turn!</vt:lpstr>
      <vt:lpstr>Your Turn!</vt:lpstr>
      <vt:lpstr>Your Turn!</vt:lpstr>
      <vt:lpstr>Atomic Mass</vt:lpstr>
      <vt:lpstr>Atomic Mass</vt:lpstr>
      <vt:lpstr>Your Turn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subject>Atomic Theory and Structure</dc:subject>
  <dc:creator>Karen Sanchez</dc:creator>
  <cp:lastModifiedBy>Amanda L. Houchens</cp:lastModifiedBy>
  <cp:revision>93</cp:revision>
  <dcterms:created xsi:type="dcterms:W3CDTF">2009-04-24T10:50:53Z</dcterms:created>
  <dcterms:modified xsi:type="dcterms:W3CDTF">2019-07-23T22:42:28Z</dcterms:modified>
</cp:coreProperties>
</file>