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15" r:id="rId3"/>
    <p:sldId id="317" r:id="rId4"/>
    <p:sldId id="316" r:id="rId5"/>
    <p:sldId id="318" r:id="rId6"/>
    <p:sldId id="320" r:id="rId7"/>
    <p:sldId id="321" r:id="rId8"/>
    <p:sldId id="322" r:id="rId9"/>
    <p:sldId id="359" r:id="rId10"/>
    <p:sldId id="319" r:id="rId11"/>
    <p:sldId id="328" r:id="rId12"/>
    <p:sldId id="329" r:id="rId13"/>
    <p:sldId id="335" r:id="rId14"/>
    <p:sldId id="330" r:id="rId15"/>
    <p:sldId id="345" r:id="rId16"/>
    <p:sldId id="331" r:id="rId17"/>
    <p:sldId id="358" r:id="rId18"/>
    <p:sldId id="332" r:id="rId19"/>
    <p:sldId id="362" r:id="rId20"/>
    <p:sldId id="363" r:id="rId21"/>
    <p:sldId id="336" r:id="rId22"/>
    <p:sldId id="337" r:id="rId23"/>
    <p:sldId id="339" r:id="rId24"/>
    <p:sldId id="334" r:id="rId25"/>
    <p:sldId id="341" r:id="rId26"/>
    <p:sldId id="343" r:id="rId27"/>
    <p:sldId id="342" r:id="rId28"/>
    <p:sldId id="344" r:id="rId29"/>
    <p:sldId id="347" r:id="rId30"/>
    <p:sldId id="348" r:id="rId31"/>
    <p:sldId id="361" r:id="rId32"/>
    <p:sldId id="349" r:id="rId33"/>
    <p:sldId id="365" r:id="rId34"/>
    <p:sldId id="366" r:id="rId35"/>
    <p:sldId id="360" r:id="rId36"/>
    <p:sldId id="350" r:id="rId37"/>
    <p:sldId id="351" r:id="rId38"/>
    <p:sldId id="35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36F37"/>
    <a:srgbClr val="28724F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33" autoAdjust="0"/>
  </p:normalViewPr>
  <p:slideViewPr>
    <p:cSldViewPr>
      <p:cViewPr varScale="1">
        <p:scale>
          <a:sx n="59" d="100"/>
          <a:sy n="59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0B246F-31EE-4130-A07A-016D03B9D9B4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431FB6-D706-459B-9449-3EA6D182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431FB6-D706-459B-9449-3EA6D18211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4.1</a:t>
            </a:r>
            <a:r>
              <a:rPr lang="en-US" smtClean="0"/>
              <a:t>  Physical property:  The boiling point of water is a physical property.  At its boiling point water changes from a liquid to a gas but the molecules remaing water molecules.  They are still water but are further apart.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7A83CF-2489-4A4F-AFB2-5463812BAC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4.2</a:t>
            </a:r>
            <a:r>
              <a:rPr lang="en-US" smtClean="0"/>
              <a:t> Chemical Property. When sodium metal reacts with chlorine gas a new substance called sodium chloride forms.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8011C-9E58-4132-9ABC-4E2B793B49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1FF01A-6E14-4344-B1CF-7AEEE6E7157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Specific heat of Cu = .385 J/g°C</a:t>
            </a:r>
          </a:p>
          <a:p>
            <a:pPr eaLnBrk="1" hangingPunct="1"/>
            <a:r>
              <a:rPr lang="en-US" smtClean="0"/>
              <a:t>Specific heat of iron = .473 J/g°C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4E4B-9FA2-43C8-B640-D76C6A984D4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C8D05-5753-4D3E-B364-CE4ECB446EC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 59.23-g sample of an unknown, silver, pure metal was heated to 98.9°C and then put into a coffee-cup calorimeter containing 110.5-g of water at 24.3°C.  The water was heated by the hot metal to a temperature of 26.4°C.  What is the specific heat of the metal?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935E8-D4CF-446D-8973-55A52DC48A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4.5</a:t>
            </a:r>
            <a:r>
              <a:rPr lang="en-US" smtClean="0"/>
              <a:t> One of the chemical changes helping to power the space shuttle is 2H</a:t>
            </a:r>
            <a:r>
              <a:rPr lang="en-US" baseline="-25000" smtClean="0"/>
              <a:t>2</a:t>
            </a:r>
            <a:r>
              <a:rPr lang="en-US" smtClean="0"/>
              <a:t> + O</a:t>
            </a:r>
            <a:r>
              <a:rPr lang="en-US" baseline="-25000" smtClean="0"/>
              <a:t>2</a:t>
            </a:r>
            <a:r>
              <a:rPr lang="en-US" smtClean="0">
                <a:sym typeface="Wingdings" pitchFamily="-110" charset="2"/>
              </a:rPr>
              <a:t> 2H</a:t>
            </a:r>
            <a:r>
              <a:rPr lang="en-US" baseline="-25000" smtClean="0">
                <a:sym typeface="Wingdings" pitchFamily="-110" charset="2"/>
              </a:rPr>
              <a:t>2</a:t>
            </a:r>
            <a:r>
              <a:rPr lang="en-US" smtClean="0">
                <a:sym typeface="Wingdings" pitchFamily="-110" charset="2"/>
              </a:rPr>
              <a:t>O</a:t>
            </a:r>
            <a:endParaRPr lang="en-US" smtClean="0">
              <a:solidFill>
                <a:srgbClr val="FF0000"/>
              </a:solidFill>
            </a:endParaRPr>
          </a:p>
          <a:p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0BA64-71AA-4BB1-9D19-0F9EEB8FB5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27A2-6C11-4343-A66B-2FAE1D3BFC2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5F804BB0-356F-475E-AB54-9291F8F19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278FF-AFD3-4796-9FDC-9C3A937476C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A7472-C087-428F-A0F8-A5C9F8FD8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15D4-8B44-4A0C-8173-B33F7E93109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CBF7-322C-4744-9EBC-C24E524A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6ADC-9E3D-4CA0-8604-8242505D7F34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1E55412-9EB5-4E1B-A70E-DB6BEAC99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5AB5-5080-478E-A0DE-96F4EF6EEAA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5BEB-5A29-4116-AA5A-4C6614CEE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6E18-C40B-43C6-921D-4F041ED120C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0704-4122-4E3F-8326-82151F2B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C06A4-5ED4-47E5-8714-1B63FD10B77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C18B-5EF4-453B-9179-B9951F0A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EE436-0A59-4428-B0ED-4FA371941B3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40DD-2209-415A-8EC0-6D3FA5B13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C1B9-7C38-421B-88FD-ADE9F18EC440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F863-476B-4275-820E-269FB5E0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1937-EF66-4367-A96F-629D2580F8B7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357B-953B-4D26-A8E6-D94DB84C1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7D48-858B-40DA-B82B-FE1EE30E525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6770-48F2-4AF4-83DD-CD17576A6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BB084D-1609-443C-B0FA-ED5B88F6132E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4-</a:t>
            </a:r>
            <a:fld id="{1C698F2D-1BAA-4DCD-BC2C-A8E28AFE2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Britannic Bold" pitchFamily="34" charset="0"/>
              </a:rPr>
              <a:t>Chapter 4</a:t>
            </a:r>
            <a:endParaRPr lang="en-US" sz="6000" dirty="0">
              <a:solidFill>
                <a:schemeClr val="tx2">
                  <a:lumMod val="75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Introduction to General, Organic, and Biochemistry 10e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John Wiley &amp; Sons, Inc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Morris Hein, Scott Pattison, and Susan Arena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Properties of Matter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28600" y="2423279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A burning log undergoes chemical change resulting in the release of energy in the form of heat and light.  The physical properties of the log change during the chemical reaction.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2366264"/>
            <a:ext cx="3924300" cy="33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is a chemical change?</a:t>
            </a:r>
          </a:p>
          <a:p>
            <a:r>
              <a:rPr lang="en-US" smtClean="0"/>
              <a:t>      A.  Corrosion of steel</a:t>
            </a:r>
          </a:p>
          <a:p>
            <a:r>
              <a:rPr lang="en-US" smtClean="0"/>
              <a:t>      B.  Freezing water</a:t>
            </a:r>
          </a:p>
          <a:p>
            <a:r>
              <a:rPr lang="en-US" smtClean="0"/>
              <a:t>      C.  Evaporating gasoline</a:t>
            </a:r>
          </a:p>
          <a:p>
            <a:r>
              <a:rPr lang="en-US" smtClean="0"/>
              <a:t>      D.  Forming fog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E05BB28-219F-4F3C-8D93-0F5DE76DEF2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is a chemical change?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Dry ice sublimes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penny tarnishes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Ice cream melts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Rock is ground into sand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8017BFA-5861-4095-9FA8-AE48F7CF20B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of Mass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b="1" smtClean="0"/>
              <a:t>law of conservation of mass</a:t>
            </a:r>
            <a:r>
              <a:rPr lang="en-US" smtClean="0"/>
              <a:t> states that no change is observed in the total mass of the substances involved in a chemical 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625AF05-818B-4764-B8E9-ED5C1E38FB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922588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00463" y="3276600"/>
            <a:ext cx="4127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2Al</a:t>
            </a:r>
            <a:r>
              <a:rPr lang="en-US" sz="2800" b="1" baseline="-25000" dirty="0">
                <a:latin typeface="+mn-lt"/>
              </a:rPr>
              <a:t>(s)</a:t>
            </a:r>
            <a:r>
              <a:rPr lang="en-US" sz="2800" b="1" dirty="0">
                <a:latin typeface="+mn-lt"/>
              </a:rPr>
              <a:t> + 3Br</a:t>
            </a:r>
            <a:r>
              <a:rPr lang="en-US" sz="2800" b="1" baseline="-25000" dirty="0">
                <a:latin typeface="+mn-lt"/>
              </a:rPr>
              <a:t>2(l)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2AlBr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3(s)</a:t>
            </a:r>
            <a:endParaRPr lang="en-US" sz="2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990975"/>
            <a:ext cx="5478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5.4g Al</a:t>
            </a:r>
            <a:r>
              <a:rPr lang="en-US" sz="2800" b="1" baseline="-250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+ 47.9g Br</a:t>
            </a:r>
            <a:r>
              <a:rPr lang="en-US" sz="2800" b="1" baseline="-25000" dirty="0">
                <a:latin typeface="+mn-lt"/>
              </a:rPr>
              <a:t>2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sym typeface="Wingdings" pitchFamily="2" charset="2"/>
              </a:rPr>
              <a:t> 53.3g AlBr</a:t>
            </a:r>
            <a:r>
              <a:rPr lang="en-US" sz="2800" b="1" baseline="-25000" dirty="0">
                <a:latin typeface="+mn-lt"/>
                <a:sym typeface="Wingdings" pitchFamily="2" charset="2"/>
              </a:rPr>
              <a:t>3</a:t>
            </a:r>
            <a:endParaRPr lang="en-US" sz="28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2938" y="4705350"/>
            <a:ext cx="4992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53.3g reactant </a:t>
            </a:r>
            <a:r>
              <a:rPr lang="en-US" sz="2800" b="1" dirty="0">
                <a:latin typeface="+mn-lt"/>
                <a:sym typeface="Wingdings" pitchFamily="2" charset="2"/>
              </a:rPr>
              <a:t> 53.3g product</a:t>
            </a:r>
            <a:endParaRPr lang="en-US" sz="28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1350" y="5419725"/>
            <a:ext cx="58054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+mn-lt"/>
              </a:rPr>
              <a:t>mass of reactants </a:t>
            </a:r>
            <a:r>
              <a:rPr lang="en-US" sz="2800" b="1" dirty="0">
                <a:solidFill>
                  <a:srgbClr val="0070C0"/>
                </a:solidFill>
                <a:latin typeface="+mn-lt"/>
                <a:sym typeface="Wingdings" pitchFamily="2" charset="2"/>
              </a:rPr>
              <a:t>= mass of products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Carbon, when burned completely,  forms carbon dioxide.  If 11.7g of carbon combines with  31.3g of oxygen, what mass of carbon dioxide will be produced?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11.7g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19.6g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31.3g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43.0g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3CF6C64-2223-470A-9E38-8D28B095CC2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Energy </a:t>
            </a:r>
            <a:r>
              <a:rPr lang="en-US" smtClean="0"/>
              <a:t>is the capacity to do work.</a:t>
            </a:r>
          </a:p>
          <a:p>
            <a:endParaRPr lang="en-US" sz="1000" smtClean="0"/>
          </a:p>
          <a:p>
            <a:r>
              <a:rPr lang="en-US" b="1" smtClean="0"/>
              <a:t>Potential energy </a:t>
            </a:r>
            <a:r>
              <a:rPr lang="en-US" smtClean="0"/>
              <a:t>(PE) is stored energy, or energy due to position.</a:t>
            </a:r>
          </a:p>
          <a:p>
            <a:r>
              <a:rPr lang="en-US" smtClean="0"/>
              <a:t>	Burning gasoline:  Energy stored in chemical bonds converted to kinetic energy.</a:t>
            </a:r>
          </a:p>
          <a:p>
            <a:endParaRPr lang="en-US" sz="1100" smtClean="0"/>
          </a:p>
          <a:p>
            <a:r>
              <a:rPr lang="en-US" b="1" smtClean="0"/>
              <a:t>Kinetic energy</a:t>
            </a:r>
            <a:r>
              <a:rPr lang="en-US" smtClean="0"/>
              <a:t> (KE) is energy associated with motion.</a:t>
            </a:r>
          </a:p>
          <a:p>
            <a:r>
              <a:rPr lang="en-US" b="1" smtClean="0"/>
              <a:t>	 </a:t>
            </a:r>
            <a:r>
              <a:rPr lang="en-US" smtClean="0"/>
              <a:t>Steam at 100°C has more kinetic energy than water vapor at 25°C because the gas molecules are moving faster at the higher temperature.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333F89E-842B-47A7-BCA7-B05697F0557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Energy</a:t>
            </a:r>
            <a:r>
              <a:rPr lang="en-US" smtClean="0"/>
              <a:t> can be converted from one form to another</a:t>
            </a:r>
          </a:p>
          <a:p>
            <a:pPr>
              <a:buFont typeface="Arial" charset="0"/>
              <a:buChar char="•"/>
            </a:pPr>
            <a:r>
              <a:rPr lang="en-US" smtClean="0"/>
              <a:t>Mechanical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Chemical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Electrical</a:t>
            </a:r>
          </a:p>
          <a:p>
            <a:pPr>
              <a:buFont typeface="Arial" charset="0"/>
              <a:buChar char="•"/>
            </a:pPr>
            <a:r>
              <a:rPr lang="en-US" smtClean="0"/>
              <a:t>Heat</a:t>
            </a:r>
          </a:p>
          <a:p>
            <a:pPr>
              <a:buFont typeface="Arial" charset="0"/>
              <a:buChar char="•"/>
            </a:pPr>
            <a:r>
              <a:rPr lang="en-US" smtClean="0"/>
              <a:t>Nuclear</a:t>
            </a:r>
          </a:p>
          <a:p>
            <a:pPr>
              <a:buFont typeface="Arial" charset="0"/>
              <a:buChar char="•"/>
            </a:pPr>
            <a:r>
              <a:rPr lang="en-US" smtClean="0"/>
              <a:t>Light</a:t>
            </a:r>
          </a:p>
          <a:p>
            <a:r>
              <a:rPr lang="en-US" smtClean="0"/>
              <a:t>In chemistry, energy is most frequently released as heat.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1749CB7-8DCF-4091-B703-67C698832648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Transformations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9E98870-CD6B-49AB-9831-FA96ED135DE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1000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3400" y="1676400"/>
            <a:ext cx="4572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The mechanical energy of falling water is converted to electrical energy at the hydroelectric plant at Niagara Falls.  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As the water falls potential energy is converted to kinetic energy and turns a turbine to produce electrical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happens to the kinetic energy of a particle when a gas is heated?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increases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decreases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Kinetic energy remains constant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Depends on the gas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CB185F5-C384-4494-93C5-3FF4BB43740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Units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305800" cy="4525962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The SI unit for energy is the </a:t>
            </a:r>
            <a:r>
              <a:rPr lang="en-US" b="1" smtClean="0"/>
              <a:t>joule (J)</a:t>
            </a:r>
            <a:r>
              <a:rPr lang="en-US" smtClean="0"/>
              <a:t>.</a:t>
            </a:r>
          </a:p>
          <a:p>
            <a:r>
              <a:rPr lang="en-US" smtClean="0"/>
              <a:t>A commonly used unit for heat is the </a:t>
            </a:r>
            <a:r>
              <a:rPr lang="en-US" b="1" smtClean="0"/>
              <a:t>calorie (cal)</a:t>
            </a:r>
            <a:r>
              <a:rPr lang="en-US" smtClean="0"/>
              <a:t>.</a:t>
            </a:r>
          </a:p>
          <a:p>
            <a:r>
              <a:rPr lang="en-US" smtClean="0"/>
              <a:t>	4.184 joules  = 1 cal   (exactly)</a:t>
            </a:r>
          </a:p>
          <a:p>
            <a:r>
              <a:rPr lang="en-US" smtClean="0"/>
              <a:t>1 calorie or 4.184 J is the amount of heat needed to change the temperature of 1gram of H</a:t>
            </a:r>
            <a:r>
              <a:rPr lang="en-US" baseline="-25000" smtClean="0"/>
              <a:t>2</a:t>
            </a:r>
            <a:r>
              <a:rPr lang="en-US" smtClean="0"/>
              <a:t>O 1°C.</a:t>
            </a:r>
          </a:p>
          <a:p>
            <a:endParaRPr lang="en-US" sz="800" b="1" smtClean="0"/>
          </a:p>
          <a:p>
            <a:r>
              <a:rPr lang="en-US" smtClean="0"/>
              <a:t>Since joules and calories are so small we usually use kilojoules and kilocalories.</a:t>
            </a:r>
          </a:p>
          <a:p>
            <a:r>
              <a:rPr lang="en-US" smtClean="0"/>
              <a:t>	1kilojoules (kJ) = 1000 J</a:t>
            </a:r>
          </a:p>
          <a:p>
            <a:r>
              <a:rPr lang="en-US" smtClean="0"/>
              <a:t>	1 kcal = 1000 cal = 1 nutrition Calorie (</a:t>
            </a:r>
            <a:r>
              <a:rPr lang="en-US" b="1" smtClean="0"/>
              <a:t>Cal</a:t>
            </a:r>
            <a:r>
              <a:rPr lang="en-US" smtClean="0"/>
              <a:t>)</a:t>
            </a:r>
          </a:p>
          <a:p>
            <a:endParaRPr lang="en-US" sz="800" smtClean="0"/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625FE3C-6251-441F-A55E-8F472D5DA361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Conversions Between Units</a:t>
            </a:r>
          </a:p>
        </p:txBody>
      </p:sp>
      <p:sp>
        <p:nvSpPr>
          <p:cNvPr id="1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many kilojoules of energy are found in a 350 Calorie (350 kcal) frozen dinner?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F8448D93-6858-49E7-88A8-F9E4FA34F5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15950" y="5078413"/>
          <a:ext cx="1828800" cy="412750"/>
        </p:xfrm>
        <a:graphic>
          <a:graphicData uri="http://schemas.openxmlformats.org/presentationml/2006/ole">
            <p:oleObj spid="_x0000_s1026" name="Equation" r:id="rId3" imgW="787320" imgH="177480" progId="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92263" y="4953000"/>
            <a:ext cx="2057400" cy="838200"/>
            <a:chOff x="3360" y="3360"/>
            <a:chExt cx="1296" cy="528"/>
          </a:xfrm>
        </p:grpSpPr>
        <p:sp>
          <p:nvSpPr>
            <p:cNvPr id="1046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0"/>
            <p:cNvSpPr>
              <a:spLocks noChangeShapeType="1"/>
            </p:cNvSpPr>
            <p:nvPr/>
          </p:nvSpPr>
          <p:spPr bwMode="auto">
            <a:xfrm flipV="1">
              <a:off x="4272" y="3504"/>
              <a:ext cx="384" cy="3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225675" y="4876800"/>
          <a:ext cx="1370013" cy="817563"/>
        </p:xfrm>
        <a:graphic>
          <a:graphicData uri="http://schemas.openxmlformats.org/presentationml/2006/ole">
            <p:oleObj spid="_x0000_s1027" name="Equation" r:id="rId4" imgW="660240" imgH="393480" progId="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6553200" y="5105400"/>
          <a:ext cx="1651000" cy="412750"/>
        </p:xfrm>
        <a:graphic>
          <a:graphicData uri="http://schemas.openxmlformats.org/presentationml/2006/ole">
            <p:oleObj spid="_x0000_s1028" name="Equation" r:id="rId5" imgW="711000" imgH="177480" progId="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621088" y="4953000"/>
          <a:ext cx="1447800" cy="817563"/>
        </p:xfrm>
        <a:graphic>
          <a:graphicData uri="http://schemas.openxmlformats.org/presentationml/2006/ole">
            <p:oleObj spid="_x0000_s1029" name="Equation" r:id="rId6" imgW="698400" imgH="393480" progId="">
              <p:embed/>
            </p:oleObj>
          </a:graphicData>
        </a:graphic>
      </p:graphicFrame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963863" y="4800600"/>
            <a:ext cx="1981200" cy="1143000"/>
            <a:chOff x="3360" y="3360"/>
            <a:chExt cx="1248" cy="720"/>
          </a:xfrm>
        </p:grpSpPr>
        <p:sp>
          <p:nvSpPr>
            <p:cNvPr id="1044" name="Line 9"/>
            <p:cNvSpPr>
              <a:spLocks noChangeShapeType="1"/>
            </p:cNvSpPr>
            <p:nvPr/>
          </p:nvSpPr>
          <p:spPr bwMode="auto">
            <a:xfrm flipV="1">
              <a:off x="3360" y="3360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10"/>
            <p:cNvSpPr>
              <a:spLocks noChangeShapeType="1"/>
            </p:cNvSpPr>
            <p:nvPr/>
          </p:nvSpPr>
          <p:spPr bwMode="auto">
            <a:xfrm flipV="1">
              <a:off x="4224" y="3696"/>
              <a:ext cx="384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5032375" y="4876800"/>
          <a:ext cx="1368425" cy="817563"/>
        </p:xfrm>
        <a:graphic>
          <a:graphicData uri="http://schemas.openxmlformats.org/presentationml/2006/ole">
            <p:oleObj spid="_x0000_s1030" name="Equation" r:id="rId7" imgW="660240" imgH="393480" progId="">
              <p:embed/>
            </p:oleObj>
          </a:graphicData>
        </a:graphic>
      </p:graphicFrame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648200" y="4800600"/>
            <a:ext cx="1905000" cy="990600"/>
            <a:chOff x="3408" y="3456"/>
            <a:chExt cx="1200" cy="624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3408" y="3456"/>
              <a:ext cx="384" cy="384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4224" y="3696"/>
              <a:ext cx="384" cy="384"/>
            </a:xfrm>
            <a:prstGeom prst="line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400" y="2590800"/>
            <a:ext cx="8001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Solution map: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kcal </a:t>
            </a:r>
            <a:r>
              <a:rPr lang="en-US" sz="28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 cal  J  kJ</a:t>
            </a:r>
          </a:p>
          <a:p>
            <a:pPr>
              <a:defRPr/>
            </a:pPr>
            <a:endParaRPr lang="en-US" sz="9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Three conversion factors are needed: </a:t>
            </a:r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1981200" y="3678238"/>
          <a:ext cx="1370013" cy="817562"/>
        </p:xfrm>
        <a:graphic>
          <a:graphicData uri="http://schemas.openxmlformats.org/presentationml/2006/ole">
            <p:oleObj spid="_x0000_s1031" name="Equation" r:id="rId8" imgW="660240" imgH="39348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119563" y="3678238"/>
          <a:ext cx="1236662" cy="817562"/>
        </p:xfrm>
        <a:graphic>
          <a:graphicData uri="http://schemas.openxmlformats.org/presentationml/2006/ole">
            <p:oleObj spid="_x0000_s1032" name="Equation" r:id="rId9" imgW="596880" imgH="393480" progId="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6124575" y="3678238"/>
          <a:ext cx="1157288" cy="817562"/>
        </p:xfrm>
        <a:graphic>
          <a:graphicData uri="http://schemas.openxmlformats.org/presentationml/2006/ole">
            <p:oleObj spid="_x0000_s1033" name="Equation" r:id="rId10" imgW="5587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Substances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Physical Properties </a:t>
            </a:r>
            <a:r>
              <a:rPr lang="en-US" smtClean="0"/>
              <a:t>can be determined without changing the substance’s chemical composition.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833848C-FE0A-48FF-85EA-2310DC33F751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32970"/>
            <a:ext cx="3276600" cy="371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 and Temperature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US" smtClean="0"/>
              <a:t>Imagine warming 2 different sized samples of Cu from 25°C to 100°C.  The larger sample will require more energy (heat).</a:t>
            </a:r>
          </a:p>
          <a:p>
            <a:r>
              <a:rPr lang="en-US" b="1" smtClean="0"/>
              <a:t>Temperature</a:t>
            </a:r>
            <a:r>
              <a:rPr lang="en-US" smtClean="0"/>
              <a:t> is a measure of the intensity of the thermal energy (or how hot a system is) and is independent of the quantity of the Cu.</a:t>
            </a:r>
          </a:p>
          <a:p>
            <a:r>
              <a:rPr lang="en-US" smtClean="0"/>
              <a:t>The amount of </a:t>
            </a:r>
            <a:r>
              <a:rPr lang="en-US" b="1" smtClean="0"/>
              <a:t>heat</a:t>
            </a:r>
            <a:r>
              <a:rPr lang="en-US" smtClean="0"/>
              <a:t> needed for the temperature change depends on the quantity of substance and the magnitude of the temperature change.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827415DF-8FEC-47C5-ACA0-B777D264044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4038" name="Group 15"/>
          <p:cNvGrpSpPr>
            <a:grpSpLocks/>
          </p:cNvGrpSpPr>
          <p:nvPr/>
        </p:nvGrpSpPr>
        <p:grpSpPr bwMode="auto">
          <a:xfrm>
            <a:off x="7620000" y="1905000"/>
            <a:ext cx="1219200" cy="762000"/>
            <a:chOff x="2064" y="3600"/>
            <a:chExt cx="768" cy="480"/>
          </a:xfrm>
        </p:grpSpPr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latin typeface="+mn-lt"/>
                </a:rPr>
                <a:t>Cu</a:t>
              </a:r>
            </a:p>
          </p:txBody>
        </p:sp>
      </p:grpSp>
      <p:grpSp>
        <p:nvGrpSpPr>
          <p:cNvPr id="44039" name="Group 15"/>
          <p:cNvGrpSpPr>
            <a:grpSpLocks/>
          </p:cNvGrpSpPr>
          <p:nvPr/>
        </p:nvGrpSpPr>
        <p:grpSpPr bwMode="auto">
          <a:xfrm>
            <a:off x="7467600" y="3505200"/>
            <a:ext cx="1600200" cy="1371600"/>
            <a:chOff x="2064" y="3600"/>
            <a:chExt cx="768" cy="480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Cu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67600" y="2743200"/>
            <a:ext cx="1735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10 g at 25°C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4953000"/>
            <a:ext cx="1735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50 g at 25°C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Specific Heat</a:t>
            </a:r>
            <a:r>
              <a:rPr lang="en-US" smtClean="0"/>
              <a:t> is the amount of energy needed to change the temperature of 1 gram of a substance 1°C.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F2F3C3B-1B91-44A5-BD4F-2884E4370AD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3400" y="2743200"/>
            <a:ext cx="8305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2 blocks are the same mass and are 25</a:t>
            </a:r>
            <a:r>
              <a:rPr lang="en-US" sz="2800" dirty="0">
                <a:latin typeface="+mn-lt"/>
                <a:cs typeface="Times New Roman" pitchFamily="18" charset="0"/>
              </a:rPr>
              <a:t>°C</a:t>
            </a:r>
            <a:r>
              <a:rPr lang="en-US" sz="2800" dirty="0">
                <a:latin typeface="+mn-lt"/>
              </a:rPr>
              <a:t>.  Heat is consistently applied both.  The block of copper ends up with a higher temperature than the block of iron.  Why?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2800" y="4495800"/>
            <a:ext cx="5562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Cu has a lower specific heat than Fe, so less energy is required to change its temperature.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800" y="4572000"/>
            <a:ext cx="1219200" cy="762000"/>
            <a:chOff x="528" y="3504"/>
            <a:chExt cx="768" cy="48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28" y="3504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624" y="3648"/>
              <a:ext cx="35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Fe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28800" y="4572000"/>
            <a:ext cx="1219200" cy="762000"/>
            <a:chOff x="2064" y="3600"/>
            <a:chExt cx="768" cy="48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2064" y="3600"/>
              <a:ext cx="768" cy="480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3300"/>
                </a:gs>
                <a:gs pos="50000">
                  <a:srgbClr val="FF9933"/>
                </a:gs>
                <a:gs pos="100000">
                  <a:srgbClr val="CC33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+mn-lt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08" y="3744"/>
              <a:ext cx="4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>
                  <a:latin typeface="+mn-lt"/>
                </a:rPr>
                <a:t>Cu</a:t>
              </a:r>
            </a:p>
          </p:txBody>
        </p:sp>
      </p:grp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4800" y="5410200"/>
            <a:ext cx="2743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>
              <a:latin typeface="+mn-lt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5629275"/>
            <a:ext cx="84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latin typeface="+mn-lt"/>
              </a:rPr>
              <a:t>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327CCD0E-3166-4DEB-B340-5F61F9F412E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36775"/>
            <a:ext cx="7572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265738"/>
            <a:ext cx="7391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Why does the weather near the coast rarely exhibit extremely hot or cold temperatures?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800" b="1" dirty="0">
                <a:latin typeface="+mn-lt"/>
              </a:rPr>
              <a:t>heat   = mass </a:t>
            </a:r>
            <a:r>
              <a:rPr lang="en-US" sz="2800" dirty="0"/>
              <a:t>×</a:t>
            </a:r>
            <a:r>
              <a:rPr lang="en-US" sz="2800" b="1" dirty="0">
                <a:latin typeface="+mn-lt"/>
              </a:rPr>
              <a:t> specific heat </a:t>
            </a:r>
            <a:r>
              <a:rPr lang="en-US" sz="2800" dirty="0"/>
              <a:t>×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i="1" dirty="0">
                <a:latin typeface="+mn-lt"/>
                <a:sym typeface="Symbol" pitchFamily="18" charset="2"/>
              </a:rPr>
              <a:t>t </a:t>
            </a:r>
            <a:r>
              <a:rPr lang="en-US" sz="2800" dirty="0">
                <a:latin typeface="+mn-lt"/>
                <a:sym typeface="Symbol" pitchFamily="18" charset="2"/>
              </a:rPr>
              <a:t>where </a:t>
            </a:r>
            <a:r>
              <a:rPr lang="en-US" sz="2800" i="1" dirty="0">
                <a:latin typeface="+mn-lt"/>
                <a:sym typeface="Symbol" pitchFamily="18" charset="2"/>
              </a:rPr>
              <a:t>t </a:t>
            </a:r>
            <a:r>
              <a:rPr lang="en-US" sz="2800" i="1" dirty="0">
                <a:latin typeface="+mn-lt"/>
              </a:rPr>
              <a:t>= </a:t>
            </a:r>
            <a:r>
              <a:rPr lang="en-US" sz="2800" i="1" dirty="0" err="1">
                <a:latin typeface="+mn-lt"/>
              </a:rPr>
              <a:t>T</a:t>
            </a:r>
            <a:r>
              <a:rPr lang="en-US" sz="2800" i="1" baseline="-25000" dirty="0" err="1">
                <a:latin typeface="+mn-lt"/>
              </a:rPr>
              <a:t>final</a:t>
            </a:r>
            <a:r>
              <a:rPr lang="en-US" sz="2800" i="1" baseline="-250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- </a:t>
            </a:r>
            <a:r>
              <a:rPr lang="en-US" sz="2800" i="1" dirty="0" err="1">
                <a:latin typeface="+mn-lt"/>
              </a:rPr>
              <a:t>T</a:t>
            </a:r>
            <a:r>
              <a:rPr lang="en-US" sz="2800" i="1" baseline="-25000" dirty="0" err="1">
                <a:latin typeface="+mn-lt"/>
              </a:rPr>
              <a:t>initial</a:t>
            </a:r>
            <a:endParaRPr lang="en-US" sz="2800" i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specific heat of iron is 0.473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 and the specific heat of lead is 0.128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.  In order  to raise the temperature of one gram of those metals by one degree Celsius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Both metals require the same amount of energy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iron requires more energy than the lead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lead requires more energy than the iron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 correct answer is given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CBB94E3-B22F-4BB9-BC7F-2EB191C28367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Heat: Quantitative Measurement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965950" cy="1066800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mtClean="0"/>
              <a:t>Calculate the heat released as 55.2 g of copper               (.385 J/g°C) cools from 85.0°C to 22.0°C.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371600" y="28956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hlink"/>
                </a:solidFill>
                <a:latin typeface="+mn-lt"/>
              </a:rPr>
              <a:t>heat   = mass x specific heat  x  </a:t>
            </a:r>
            <a:r>
              <a:rPr lang="en-US" sz="2800" i="1">
                <a:solidFill>
                  <a:schemeClr val="hlink"/>
                </a:solidFill>
                <a:latin typeface="+mn-lt"/>
                <a:sym typeface="Symbol" pitchFamily="18" charset="2"/>
              </a:rPr>
              <a:t>t</a:t>
            </a:r>
            <a:endParaRPr lang="en-US" i="1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09600" y="4033838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Heat change = 55.2 g × .385 J/</a:t>
            </a:r>
            <a:r>
              <a:rPr lang="en-US" sz="2800" dirty="0" err="1">
                <a:latin typeface="+mn-lt"/>
              </a:rPr>
              <a:t>g°C</a:t>
            </a:r>
            <a:r>
              <a:rPr lang="en-US" sz="2800" dirty="0">
                <a:latin typeface="+mn-lt"/>
              </a:rPr>
              <a:t> × </a:t>
            </a:r>
            <a:r>
              <a:rPr lang="en-US" sz="2800" dirty="0">
                <a:latin typeface="+mn-lt"/>
                <a:sym typeface="Symbol" pitchFamily="18" charset="2"/>
              </a:rPr>
              <a:t>(22.0-85.0)°C</a:t>
            </a:r>
            <a:endParaRPr lang="en-US" sz="2800" dirty="0">
              <a:latin typeface="+mn-lt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09800" y="4710113"/>
            <a:ext cx="403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Heat change = -1340 J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3200400" y="35671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4800600" y="34909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705600" y="3490913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5410200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The negative value means that the copper lost energy, or energy was released to the surroundings.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CC49C0D-9093-4326-95A8-D5C9B8F04658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 autoUpdateAnimBg="0"/>
      <p:bldP spid="48134" grpId="0" build="p" autoUpdateAnimBg="0"/>
      <p:bldP spid="48135" grpId="0" animBg="1"/>
      <p:bldP spid="48136" grpId="0" animBg="1"/>
      <p:bldP spid="48137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A 59.23-g sample of an unknown, silver, pure metal was heated to 98.9°C and then put into110.5-g of water at 24.3°C.  The water was heated by the hot metal to a temperature of 26.4°C.  What is the specific heat of the metal?</a:t>
            </a:r>
          </a:p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BFCC54F-043D-472F-9F6C-09CC25F9108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81200" y="43434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Solid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110.5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 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4.18 J/</a:t>
                      </a:r>
                      <a:r>
                        <a:rPr lang="en-US" sz="2400" dirty="0" err="1" smtClean="0"/>
                        <a:t>g°C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i="1" dirty="0" smtClean="0"/>
                        <a:t>Δ</a:t>
                      </a:r>
                      <a:r>
                        <a:rPr lang="en-US" sz="2400" i="1" dirty="0" smtClean="0"/>
                        <a:t>t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(26.4-98.9) °C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(26.4-24.3)°C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Heat: Quantitative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6DA4BCB-65BC-48C9-8F09-75AE722E755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2296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Heat gained by the water: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110.5 g × 4.18 J/</a:t>
            </a:r>
            <a:r>
              <a:rPr lang="en-US" sz="2800" dirty="0" err="1">
                <a:latin typeface="+mn-lt"/>
              </a:rPr>
              <a:t>g°C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/>
              <a:t>×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sym typeface="Symbol" pitchFamily="18" charset="2"/>
              </a:rPr>
              <a:t>(26.4-24.3)°C = 970. J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  <a:sym typeface="Symbol" pitchFamily="18" charset="2"/>
              </a:rPr>
              <a:t>Heat lost by solid = heat gained by water = </a:t>
            </a:r>
            <a:r>
              <a:rPr lang="en-US" sz="2800" b="1" dirty="0">
                <a:latin typeface="+mn-lt"/>
                <a:sym typeface="Symbol" pitchFamily="18" charset="2"/>
              </a:rPr>
              <a:t>-970. J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700088" y="3324225"/>
          <a:ext cx="5743575" cy="942975"/>
        </p:xfrm>
        <a:graphic>
          <a:graphicData uri="http://schemas.openxmlformats.org/presentationml/2006/ole">
            <p:oleObj spid="_x0000_s3074" name="Equation" r:id="rId4" imgW="2552400" imgH="419040" progId="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6477000" y="3581400"/>
          <a:ext cx="2057400" cy="457200"/>
        </p:xfrm>
        <a:graphic>
          <a:graphicData uri="http://schemas.openxmlformats.org/presentationml/2006/ole">
            <p:oleObj spid="_x0000_s3075" name="Equation" r:id="rId5" imgW="914400" imgH="203040" progId="">
              <p:embed/>
            </p:oleObj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981200" y="43434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Solid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59.23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110.5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Specific heat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unknown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4.18 J/</a:t>
                      </a:r>
                      <a:r>
                        <a:rPr lang="en-US" sz="2400" dirty="0" err="1" smtClean="0"/>
                        <a:t>g°C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i="1" dirty="0" smtClean="0"/>
                        <a:t>Δ</a:t>
                      </a:r>
                      <a:r>
                        <a:rPr lang="en-US" sz="2400" i="1" dirty="0" smtClean="0"/>
                        <a:t>t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(26.4-98.9) °C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(26.4-24.3)°C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specific heat of iron is 0.473 J/</a:t>
            </a:r>
            <a:r>
              <a:rPr lang="en-US" dirty="0" err="1" smtClean="0"/>
              <a:t>g</a:t>
            </a:r>
            <a:r>
              <a:rPr lang="en-US" baseline="30000" dirty="0" err="1" smtClean="0"/>
              <a:t>º</a:t>
            </a:r>
            <a:r>
              <a:rPr lang="en-US" dirty="0" err="1" smtClean="0"/>
              <a:t>C</a:t>
            </a:r>
            <a:r>
              <a:rPr lang="en-US" dirty="0" smtClean="0"/>
              <a:t>.  How much energy is required to heat a 40.0 g sample of iron from 35.0</a:t>
            </a:r>
            <a:r>
              <a:rPr lang="en-US" baseline="30000" dirty="0" smtClean="0"/>
              <a:t>º</a:t>
            </a:r>
            <a:r>
              <a:rPr lang="en-US" dirty="0" smtClean="0"/>
              <a:t>C to 75.0</a:t>
            </a:r>
            <a:r>
              <a:rPr lang="en-US" baseline="30000" dirty="0" smtClean="0"/>
              <a:t>º</a:t>
            </a:r>
            <a:r>
              <a:rPr lang="en-US" dirty="0" smtClean="0"/>
              <a:t>C?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757 J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2080 J   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6690 J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1320 J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5E12685-92A2-4950-B2EF-E499C47C1D72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In all chemical changes, matter either absorbs or releases energy.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Chemical reactions can be used to produce different forms of energy.</a:t>
            </a:r>
          </a:p>
          <a:p>
            <a:pPr lvl="1">
              <a:buFont typeface="Arial" charset="0"/>
              <a:buNone/>
            </a:pPr>
            <a:r>
              <a:rPr lang="en-US" smtClean="0"/>
              <a:t>We burn wood to produce heat and light.</a:t>
            </a:r>
          </a:p>
          <a:p>
            <a:pPr lvl="1">
              <a:buFont typeface="Arial" charset="0"/>
              <a:buNone/>
            </a:pPr>
            <a:r>
              <a:rPr lang="en-US" smtClean="0"/>
              <a:t>Chemical reactions in the car battery produce the electricity needed to start our cars.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0123AE6-1554-4F02-B67A-170DDD77C7E5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Chemical changes are often used to produce energy.</a:t>
            </a:r>
          </a:p>
        </p:txBody>
      </p:sp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A1D03E5-F0FE-49BA-B5B5-B198FB1D6AA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599"/>
            <a:ext cx="2514600" cy="401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Matter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000FFA8-E100-4172-BC37-EE14ED1E0A1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2428875"/>
            <a:ext cx="81232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Chemical 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43DF9FA-421A-40A3-9B1E-1B1ACBEF2F6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002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latin typeface="+mn-lt"/>
              </a:rPr>
              <a:t>Energy can be used to cause chemical reactions.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Photosynthesis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Electrolysis</a:t>
            </a: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3048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processes release energy?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Walking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Gasoline burning in our car engines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Dehydrating grapes to </a:t>
            </a:r>
            <a:r>
              <a:rPr lang="en-US" smtClean="0"/>
              <a:t>make raisons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Blowing up a balloon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A737A7F-F5BC-40F7-A8D1-BB9083EC9D47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of Energy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6E2B6EB-E195-481B-AE43-9413834B21C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676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law of conservation of energy</a:t>
            </a:r>
            <a:r>
              <a:rPr lang="en-US" sz="2400" dirty="0" smtClean="0"/>
              <a:t>:  Energy can be neither created nor destroyed, though it can be transformed from one form to another.</a:t>
            </a:r>
            <a:endParaRPr lang="en-US" sz="2400" b="1" dirty="0" smtClean="0"/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048000"/>
            <a:ext cx="8747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Changes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Changes to a system that require energy have positive  energy values meaning that the system gains energy.</a:t>
            </a:r>
          </a:p>
          <a:p>
            <a:r>
              <a:rPr lang="en-US" smtClean="0"/>
              <a:t>Changes to a system that release energy have negative values because the system lost energy in the process.</a:t>
            </a:r>
          </a:p>
          <a:p>
            <a:r>
              <a:rPr lang="en-US" smtClean="0"/>
              <a:t>For example, burning paper would have a negative energy value because the system loses energy as heat.</a:t>
            </a:r>
          </a:p>
          <a:p>
            <a:r>
              <a:rPr lang="en-US" smtClean="0"/>
              <a:t>Boiling water would have a positive energy value because the system has to gain energy to boil the water.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5A3A6DBC-BC9F-45B2-8DFA-A49CDD81CD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processes result in the system losing energy and having negative energy values?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arctic ice melting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dry ice changing to vapor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starting a car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dynamite exploding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A06EF0D8-B30C-4366-87D9-3164D7475B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physical changes does not require energy to take place?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Evaporation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Melting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Condensation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Sublimation</a:t>
            </a:r>
          </a:p>
          <a:p>
            <a:pPr marL="514350" indent="-514350">
              <a:buFont typeface="+mj-lt"/>
              <a:buAutoNum type="alphaL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BF020A6-6709-432C-A57E-4E3B1F1489D6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Chemical reactions in the sun produce the heat and light our planet needs to survive.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Plants use photosynthesis to store energy from the sun.</a:t>
            </a:r>
          </a:p>
          <a:p>
            <a:pPr>
              <a:buFont typeface="Arial" charset="0"/>
              <a:buChar char="•"/>
            </a:pPr>
            <a:r>
              <a:rPr lang="en-US" smtClean="0"/>
              <a:t>Plants decay and eventually produce fossil fuels (after millions of years).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We burn fossil fuels to do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36D584A3-9695-491B-8810-6751362A78C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in the Real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495800"/>
          </a:xfrm>
        </p:spPr>
        <p:txBody>
          <a:bodyPr/>
          <a:lstStyle/>
          <a:p>
            <a:r>
              <a:rPr lang="en-US" dirty="0" smtClean="0"/>
              <a:t>Petroleum is composed of hydrocarbons.</a:t>
            </a:r>
          </a:p>
          <a:p>
            <a:r>
              <a:rPr lang="en-US" dirty="0" smtClean="0"/>
              <a:t>Natural gas is usually a mixture of methane with small amounts of ethane propane and butane.</a:t>
            </a:r>
          </a:p>
          <a:p>
            <a:r>
              <a:rPr lang="en-US" dirty="0" smtClean="0"/>
              <a:t>Coal is essentially carbon.  It provides roughly 20% of US energy needs.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C1992F4-482C-4AD2-91C6-73ABB9B96097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9780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Other Energy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713CA52-1C1E-44C9-91E8-F9F5289AD44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574" y="1704974"/>
            <a:ext cx="6744226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Substances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Chemical Properties</a:t>
            </a:r>
            <a:r>
              <a:rPr lang="en-US" smtClean="0"/>
              <a:t> describe the substance’s ability to react and to form new substances.</a:t>
            </a:r>
          </a:p>
          <a:p>
            <a:pPr lvl="1"/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2C3E1D5-84CE-4E77-9F0D-6AE99002E05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6838" y="2581275"/>
            <a:ext cx="64103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is not a physical property of aluminum?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Aluminum is silver and has luster.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melting point of aluminum is 660</a:t>
            </a:r>
            <a:r>
              <a:rPr lang="en-US" baseline="30000" dirty="0" smtClean="0"/>
              <a:t>º</a:t>
            </a:r>
            <a:r>
              <a:rPr lang="en-US" dirty="0" smtClean="0"/>
              <a:t> 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Aluminum reacts with acid to produce an aluminum salt and hydrogen gas.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density of aluminum at 25</a:t>
            </a:r>
            <a:r>
              <a:rPr lang="en-US" baseline="30000" dirty="0" smtClean="0"/>
              <a:t>º</a:t>
            </a:r>
            <a:r>
              <a:rPr lang="en-US" dirty="0" smtClean="0"/>
              <a:t> C is 2.70 g/cm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1CB6AEB-329D-4577-B15C-E4F24F6AEB33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property of acetone is a chemical property?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specific gravity of acetone is 0.79.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boiling point of acetone is 56°C.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Acetone is a clear, colorless liquid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Acetone is a flammable liquid.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3D8F1B3-D530-47DF-8754-28276148818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Changes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b="1" smtClean="0"/>
              <a:t>Physical Changes</a:t>
            </a:r>
            <a:r>
              <a:rPr lang="en-US" smtClean="0"/>
              <a:t> are changes in physical properties or changes in state with no change in chemical composition.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349FDDA1-87F3-4E2A-B705-FAF4E17A3D6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697869"/>
            <a:ext cx="3014663" cy="45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Changes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048000" cy="4525963"/>
          </a:xfrm>
        </p:spPr>
        <p:txBody>
          <a:bodyPr/>
          <a:lstStyle/>
          <a:p>
            <a:r>
              <a:rPr lang="en-US" b="1" smtClean="0"/>
              <a:t>Chemical Changes</a:t>
            </a:r>
            <a:r>
              <a:rPr lang="en-US" smtClean="0"/>
              <a:t> involve the formation of new substances with new chemical and physical properties.</a:t>
            </a:r>
            <a:endParaRPr lang="en-US" b="1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2220A92-5A26-4770-B9B6-688EF7FF5EB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58277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Combustion of gasoline is a chemical change.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397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observations is not a chemical change?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coal (coal is a form of carbon) to carbon dioxide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hydrogen to water (water is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iron to steel (steel is an alloy of iron)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converting sulfur to acid rain (acid rain contains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EA367E6-5BEB-4415-86B1-C15106CFD46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1965</Words>
  <Application>Microsoft Office PowerPoint</Application>
  <PresentationFormat>On-screen Show (4:3)</PresentationFormat>
  <Paragraphs>297</Paragraphs>
  <Slides>38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Chapter 4</vt:lpstr>
      <vt:lpstr>Properties of Substances</vt:lpstr>
      <vt:lpstr>Properties of Matter</vt:lpstr>
      <vt:lpstr>Properties of Substances</vt:lpstr>
      <vt:lpstr>Your Turn!</vt:lpstr>
      <vt:lpstr>Your Turn!</vt:lpstr>
      <vt:lpstr>Physical Changes</vt:lpstr>
      <vt:lpstr>Chemical Changes</vt:lpstr>
      <vt:lpstr>Chemical Change</vt:lpstr>
      <vt:lpstr>Your Turn!</vt:lpstr>
      <vt:lpstr>Your Turn!</vt:lpstr>
      <vt:lpstr>Conservation of Mass</vt:lpstr>
      <vt:lpstr>Your Turn!</vt:lpstr>
      <vt:lpstr>Energy</vt:lpstr>
      <vt:lpstr>Energy</vt:lpstr>
      <vt:lpstr>Energy Transformations</vt:lpstr>
      <vt:lpstr>Your Turn!</vt:lpstr>
      <vt:lpstr>Energy Units</vt:lpstr>
      <vt:lpstr>Conversions Between Units</vt:lpstr>
      <vt:lpstr>Heat and Temperature</vt:lpstr>
      <vt:lpstr>Heat: Quantitative Measurement</vt:lpstr>
      <vt:lpstr>Heat: Quantitative Measurement</vt:lpstr>
      <vt:lpstr>Your Turn!</vt:lpstr>
      <vt:lpstr>Heat: Quantitative Measurement</vt:lpstr>
      <vt:lpstr>Heat: Quantitative Measurement</vt:lpstr>
      <vt:lpstr>Heat: Quantitative Measurement</vt:lpstr>
      <vt:lpstr>Your Turn!</vt:lpstr>
      <vt:lpstr>Energy in Chemical Changes</vt:lpstr>
      <vt:lpstr>Energy in Chemical Changes</vt:lpstr>
      <vt:lpstr>Energy in Chemical Changes</vt:lpstr>
      <vt:lpstr>Your Turn!</vt:lpstr>
      <vt:lpstr>Conservation of Energy</vt:lpstr>
      <vt:lpstr>Energy Changes</vt:lpstr>
      <vt:lpstr>Your Turn!</vt:lpstr>
      <vt:lpstr>Your Turn!</vt:lpstr>
      <vt:lpstr>Energy in the Real World</vt:lpstr>
      <vt:lpstr>Energy in the Real World</vt:lpstr>
      <vt:lpstr>Exploring Other Energy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Properties of Matter</dc:subject>
  <dc:creator>Karen Sanchez</dc:creator>
  <cp:lastModifiedBy>Amanda L. Houchens</cp:lastModifiedBy>
  <cp:revision>117</cp:revision>
  <dcterms:created xsi:type="dcterms:W3CDTF">2009-04-24T10:50:53Z</dcterms:created>
  <dcterms:modified xsi:type="dcterms:W3CDTF">2019-07-23T20:41:23Z</dcterms:modified>
</cp:coreProperties>
</file>