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6E7DD-D692-4132-B38B-48F332B6CE13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6A1C7-FE84-4D4F-BED1-CF4EBD7A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6A1C7-FE84-4D4F-BED1-CF4EBD7ACB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CDA830-97C0-43D8-A816-A6F39E687607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2AFFA7-7120-4FBA-8649-3F9E41708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Cs1F_44dy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00200"/>
            <a:ext cx="6172200" cy="3418362"/>
          </a:xfrm>
        </p:spPr>
        <p:txBody>
          <a:bodyPr/>
          <a:lstStyle/>
          <a:p>
            <a:r>
              <a:rPr lang="en-US" dirty="0" smtClean="0"/>
              <a:t>Chapter 3 Matter NOTES (LT3)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6443659" cy="242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vs. 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6443659" cy="2429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1524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combination of 2 or more substances not chemically bound in fixed ratios.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72200" y="28194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5410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or more elements chemically bound in fixed ratios.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480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5029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Made of the same type of atom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38200" y="4800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5257800"/>
            <a:ext cx="159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composition throughout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86600" y="48006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5334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Doesn’t blend smoothly throughout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638800" y="48006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00200"/>
          <a:ext cx="8458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869"/>
                <a:gridCol w="2219231"/>
                <a:gridCol w="2114550"/>
                <a:gridCol w="2114550"/>
              </a:tblGrid>
              <a:tr h="1054342">
                <a:tc>
                  <a:txBody>
                    <a:bodyPr/>
                    <a:lstStyle/>
                    <a:p>
                      <a:r>
                        <a:rPr lang="en-US" dirty="0" smtClean="0"/>
                        <a:t>Mixture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Ways</a:t>
                      </a:r>
                      <a:r>
                        <a:rPr lang="en-US" baseline="0" dirty="0" smtClean="0"/>
                        <a:t> to Separate</a:t>
                      </a:r>
                      <a:endParaRPr lang="en-US" dirty="0"/>
                    </a:p>
                  </a:txBody>
                  <a:tcPr/>
                </a:tc>
              </a:tr>
              <a:tr h="1949329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Homogeneous (solutions)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Constant composition throughout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9329">
                <a:tc>
                  <a:txBody>
                    <a:bodyPr/>
                    <a:lstStyle/>
                    <a:p>
                      <a:r>
                        <a:rPr lang="en-US" dirty="0" smtClean="0"/>
                        <a:t>Heterogeneous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Doesn’t blend smoothly throughout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separate homogeneous mixtures: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Image result for chroma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000500" cy="2828925"/>
          </a:xfrm>
          <a:prstGeom prst="rect">
            <a:avLst/>
          </a:prstGeom>
          <a:noFill/>
        </p:spPr>
      </p:pic>
      <p:pic>
        <p:nvPicPr>
          <p:cNvPr id="40964" name="Picture 4" descr="Image result for evaporation separating mix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552825" cy="1685926"/>
          </a:xfrm>
          <a:prstGeom prst="rect">
            <a:avLst/>
          </a:prstGeom>
          <a:noFill/>
        </p:spPr>
      </p:pic>
      <p:pic>
        <p:nvPicPr>
          <p:cNvPr id="40966" name="Picture 6" descr="Image result for distillation separating mix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76600"/>
            <a:ext cx="3895725" cy="3429001"/>
          </a:xfrm>
          <a:prstGeom prst="rect">
            <a:avLst/>
          </a:prstGeom>
          <a:noFill/>
        </p:spPr>
      </p:pic>
      <p:sp>
        <p:nvSpPr>
          <p:cNvPr id="40968" name="AutoShape 8" descr="Image result for crystallisation method of separating mix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Image result for crystallisation method of separating mix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Image result for filtration method of separating mix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2438400" cy="28860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separate heterogeneous mixtures: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Image result for crystallisation method of separating mix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707" y="1447800"/>
            <a:ext cx="7132293" cy="4191000"/>
          </a:xfrm>
          <a:prstGeom prst="rect">
            <a:avLst/>
          </a:prstGeom>
          <a:noFill/>
        </p:spPr>
      </p:pic>
      <p:sp>
        <p:nvSpPr>
          <p:cNvPr id="39940" name="AutoShape 4" descr="Image result for filtration method of separating mix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Image result for filtration method of separating mix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5562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DISTILLATION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https://www.youtube.com/watch?v=KCs1F_44dy4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How does </a:t>
            </a:r>
            <a:r>
              <a:rPr lang="en-US" dirty="0" smtClean="0">
                <a:solidFill>
                  <a:srgbClr val="FF0000"/>
                </a:solidFill>
              </a:rPr>
              <a:t>distillation work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why is it used </a:t>
            </a:r>
            <a:r>
              <a:rPr lang="en-US" dirty="0" smtClean="0"/>
              <a:t>instead of just evaporation?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 distinguish between elements and compounds?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219200"/>
          <a:ext cx="89154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1086397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r>
                        <a:rPr lang="en-US" baseline="0" dirty="0" smtClean="0"/>
                        <a:t> Compared</a:t>
                      </a:r>
                      <a:endParaRPr lang="en-US" dirty="0"/>
                    </a:p>
                  </a:txBody>
                  <a:tcPr/>
                </a:tc>
              </a:tr>
              <a:tr h="1895202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Made of the same type of </a:t>
                      </a:r>
                      <a:r>
                        <a:rPr lang="en-US" smtClean="0"/>
                        <a:t>atom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202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or more elements chemically bound in fixed ratios.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Define Matter and discuss states: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Image result for matter definition chemis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5334000" cy="568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143000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889760"/>
                <a:gridCol w="1645920"/>
                <a:gridCol w="1325880"/>
                <a:gridCol w="2209800"/>
              </a:tblGrid>
              <a:tr h="1420949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 Arrangement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compressibility</a:t>
                      </a:r>
                      <a:endParaRPr lang="en-US" dirty="0"/>
                    </a:p>
                  </a:txBody>
                  <a:tcPr/>
                </a:tc>
              </a:tr>
              <a:tr h="1126550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6550">
                <a:tc>
                  <a:txBody>
                    <a:bodyPr/>
                    <a:lstStyle/>
                    <a:p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6550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Properties of matter: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Image result for properties of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792003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71500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to Determine Property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Physical:</a:t>
            </a:r>
          </a:p>
          <a:p>
            <a:r>
              <a:rPr lang="en-US" dirty="0" smtClean="0"/>
              <a:t>Chemical: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and Pressure determine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24600" y="21336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of matter: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28600" y="3048000"/>
          <a:ext cx="8686800" cy="346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124200"/>
                <a:gridCol w="2171700"/>
                <a:gridCol w="2171700"/>
              </a:tblGrid>
              <a:tr h="1013554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to determine</a:t>
                      </a:r>
                      <a:endParaRPr lang="en-US" dirty="0"/>
                    </a:p>
                  </a:txBody>
                  <a:tcPr/>
                </a:tc>
              </a:tr>
              <a:tr h="1272446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8541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44" name="Picture 4" descr="Image result for physical and chemical changes of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1"/>
            <a:ext cx="6858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 involve chemical change: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Terms like </a:t>
            </a:r>
            <a:r>
              <a:rPr lang="en-US" i="1" dirty="0" smtClean="0">
                <a:solidFill>
                  <a:srgbClr val="FF0000"/>
                </a:solidFill>
              </a:rPr>
              <a:t>decompose, rust, explode, rot, oxidize, corrode, tarnish, ferment, burn </a:t>
            </a:r>
            <a:r>
              <a:rPr lang="en-US" dirty="0" smtClean="0"/>
              <a:t>refer to chemical reactions.</a:t>
            </a:r>
            <a:endParaRPr lang="en-US" dirty="0"/>
          </a:p>
        </p:txBody>
      </p:sp>
      <p:pic>
        <p:nvPicPr>
          <p:cNvPr id="34818" name="Picture 2" descr="Image result for parts of a chemical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5163549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yield</a:t>
            </a:r>
            <a:endParaRPr lang="en-US" dirty="0"/>
          </a:p>
        </p:txBody>
      </p:sp>
      <p:cxnSp>
        <p:nvCxnSpPr>
          <p:cNvPr id="9" name="Straight Arrow Connector 8"/>
          <p:cNvCxnSpPr>
            <a:endCxn id="5" idx="2"/>
          </p:cNvCxnSpPr>
          <p:nvPr/>
        </p:nvCxnSpPr>
        <p:spPr>
          <a:xfrm flipH="1" flipV="1">
            <a:off x="3581400" y="2121932"/>
            <a:ext cx="76200" cy="7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Law of conservation of mass: </a:t>
            </a:r>
            <a:r>
              <a:rPr lang="en-US" dirty="0" smtClean="0"/>
              <a:t>mass is neither created or destroyed; mass is conserved in a 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Image result for law of conservation of m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6905625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685800"/>
          <a:ext cx="7467600" cy="551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Evidence of Chemical Change– How do you know if a chemical reaction took place?</a:t>
                      </a:r>
                      <a:r>
                        <a:rPr lang="en-US" sz="2000" b="1" baseline="0" dirty="0" smtClean="0"/>
                        <a:t> Signs?</a:t>
                      </a:r>
                      <a:endParaRPr lang="en-US" sz="2000" b="1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decompose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4679"/>
            <a:ext cx="2731770" cy="43133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start with 2 grams of water and decompose it completely into hydrogen and oxygen gas, how much should the gases weigh combined?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296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Chapter 3 Matter NOTES (LT3)</vt:lpstr>
      <vt:lpstr>Define Matter and discuss states:</vt:lpstr>
      <vt:lpstr>Slide 3</vt:lpstr>
      <vt:lpstr>Properties of matter:</vt:lpstr>
      <vt:lpstr>Changes of matter:</vt:lpstr>
      <vt:lpstr>Chemical Reactions involve chemical change:</vt:lpstr>
      <vt:lpstr>Law of conservation of mass: mass is neither created or destroyed; mass is conserved in a chemical reaction</vt:lpstr>
      <vt:lpstr>Slide 8</vt:lpstr>
      <vt:lpstr>Slide 9</vt:lpstr>
      <vt:lpstr>Mixtures vs. pure substances</vt:lpstr>
      <vt:lpstr>Slide 11</vt:lpstr>
      <vt:lpstr>Ways to separate homogeneous mixtures:</vt:lpstr>
      <vt:lpstr>Ways to separate heterogeneous mixtures:</vt:lpstr>
      <vt:lpstr>DISTILLATION VIDEO</vt:lpstr>
      <vt:lpstr>How can you distinguish between elements and compounds?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Matter NOTES (LT3)</dc:title>
  <dc:creator>rsalyer</dc:creator>
  <cp:lastModifiedBy>ahouchens</cp:lastModifiedBy>
  <cp:revision>9</cp:revision>
  <dcterms:created xsi:type="dcterms:W3CDTF">2016-09-06T15:07:29Z</dcterms:created>
  <dcterms:modified xsi:type="dcterms:W3CDTF">2016-09-06T15:55:26Z</dcterms:modified>
</cp:coreProperties>
</file>