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315" r:id="rId3"/>
    <p:sldId id="316" r:id="rId4"/>
    <p:sldId id="317" r:id="rId5"/>
    <p:sldId id="345" r:id="rId6"/>
    <p:sldId id="318" r:id="rId7"/>
    <p:sldId id="353" r:id="rId8"/>
    <p:sldId id="319" r:id="rId9"/>
    <p:sldId id="320" r:id="rId10"/>
    <p:sldId id="321" r:id="rId11"/>
    <p:sldId id="322" r:id="rId12"/>
    <p:sldId id="323" r:id="rId13"/>
    <p:sldId id="325" r:id="rId14"/>
    <p:sldId id="326" r:id="rId15"/>
    <p:sldId id="324" r:id="rId16"/>
    <p:sldId id="348" r:id="rId17"/>
    <p:sldId id="347" r:id="rId18"/>
    <p:sldId id="350" r:id="rId19"/>
    <p:sldId id="327" r:id="rId20"/>
    <p:sldId id="329" r:id="rId21"/>
    <p:sldId id="328" r:id="rId22"/>
    <p:sldId id="314" r:id="rId23"/>
    <p:sldId id="330" r:id="rId24"/>
    <p:sldId id="331" r:id="rId25"/>
    <p:sldId id="332" r:id="rId26"/>
    <p:sldId id="333" r:id="rId27"/>
    <p:sldId id="352" r:id="rId28"/>
    <p:sldId id="337" r:id="rId29"/>
    <p:sldId id="340" r:id="rId30"/>
    <p:sldId id="339" r:id="rId31"/>
    <p:sldId id="341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724F"/>
    <a:srgbClr val="2B734E"/>
    <a:srgbClr val="0000FF"/>
    <a:srgbClr val="236F37"/>
    <a:srgbClr val="1D754D"/>
    <a:srgbClr val="12DE6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0" charset="0"/>
              </a:defRPr>
            </a:lvl1pPr>
          </a:lstStyle>
          <a:p>
            <a:pPr>
              <a:defRPr/>
            </a:pPr>
            <a:fld id="{C241F5C7-A698-4E4F-9BBD-46192FBAC4DB}" type="datetime1">
              <a:rPr lang="en-US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0" charset="0"/>
              </a:defRPr>
            </a:lvl1pPr>
          </a:lstStyle>
          <a:p>
            <a:pPr>
              <a:defRPr/>
            </a:pPr>
            <a:fld id="{E7085FAA-A08D-4E0E-A7B2-324212487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b="1" smtClean="0"/>
              <a:t>Figure  3.1</a:t>
            </a:r>
            <a:r>
              <a:rPr lang="en-US" smtClean="0"/>
              <a:t>  The surface of a penny is made up of tiny identical copper atoms packed tightly together.</a:t>
            </a:r>
            <a:endParaRPr lang="en-US" b="1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6FF11E-2CA1-4ED1-9553-40A76C16FA3D}" type="slidenum">
              <a:rPr lang="en-US" smtClean="0">
                <a:latin typeface="Calibri" pitchFamily="34" charset="0"/>
              </a:rPr>
              <a:pPr/>
              <a:t>3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Table 3.3 Symbols of the most common elements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EAC212-2C94-47F8-80A2-2DADC06EB984}" type="slidenum">
              <a:rPr lang="en-US" smtClean="0">
                <a:latin typeface="Calibri" pitchFamily="34" charset="0"/>
              </a:rPr>
              <a:pPr/>
              <a:t>9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Table 3.4 Symbols of the elements derived from early names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11E044-5496-4766-B4C9-13A80D97810A}" type="slidenum">
              <a:rPr lang="en-US" smtClean="0">
                <a:latin typeface="Calibri" pitchFamily="34" charset="0"/>
              </a:rPr>
              <a:pPr/>
              <a:t>10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b="1" smtClean="0"/>
              <a:t>Table 3.5</a:t>
            </a:r>
            <a:r>
              <a:rPr lang="en-US" smtClean="0"/>
              <a:t> The Periodic Table</a:t>
            </a:r>
            <a:endParaRPr lang="en-US" b="1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9F6B50-31BB-47B9-B33A-A3976F467A1E}" type="slidenum">
              <a:rPr lang="en-US" smtClean="0">
                <a:latin typeface="Calibri" pitchFamily="34" charset="0"/>
              </a:rPr>
              <a:pPr/>
              <a:t>12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4C6469-B077-408F-9997-3212A1C36DA6}" type="slidenum">
              <a:rPr lang="en-US" smtClean="0">
                <a:latin typeface="Calibri" pitchFamily="34" charset="0"/>
              </a:rPr>
              <a:pPr/>
              <a:t>13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A1260B-A669-447D-A19A-527572E45EFE}" type="slidenum">
              <a:rPr lang="en-US" smtClean="0">
                <a:latin typeface="Calibri" pitchFamily="34" charset="0"/>
              </a:rPr>
              <a:pPr/>
              <a:t>14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b="1" smtClean="0"/>
              <a:t>Figure 3.9 c</a:t>
            </a:r>
            <a:r>
              <a:rPr lang="en-US" smtClean="0"/>
              <a:t>  Explanation of the formula of Ca(NO</a:t>
            </a:r>
            <a:r>
              <a:rPr lang="en-US" baseline="-25000" smtClean="0"/>
              <a:t>3</a:t>
            </a:r>
            <a:r>
              <a:rPr lang="en-US" smtClean="0"/>
              <a:t>)</a:t>
            </a:r>
            <a:r>
              <a:rPr lang="en-US" baseline="-25000" smtClean="0"/>
              <a:t>2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55FE45-3EA4-4F12-99C7-EF1AFBF0B138}" type="slidenum">
              <a:rPr lang="en-US" smtClean="0">
                <a:latin typeface="Calibri" pitchFamily="34" charset="0"/>
              </a:rPr>
              <a:pPr/>
              <a:t>28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4084F6-5F7D-4591-977A-C61A3E38DFF1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65EA02B1-112A-49C2-B734-2845EE1E6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FA7D77-EDF2-4153-9168-B727ED689665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05450-5E60-4162-BF90-5539E7567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1426C-3CF4-4563-857F-91E80230CC76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EABDF-6008-4DC0-979D-44DE8739E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F4A513-9B31-4D00-931E-4379D5E3BCDA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C339F2DE-9491-41C5-98C7-1668447AC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825B3C-B162-48CD-B027-619B19654C91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B0F63-0FCE-4C14-BCBE-A745CD330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B09A4A-82E0-4E0B-B590-C9F0F2B7D2D1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19480-A8A0-4DA0-B192-A41F1B77D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016EA8-5DD0-46B5-919C-FAC222319D18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9008B-9BB3-458E-8755-8D0C6930B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16AB4B-05B6-492A-A04E-F83D0363192B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B880-F9F0-4124-93D0-11DE3CF36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5FB9C0-A08B-45D0-A081-8351ADC71939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51FCF-3E94-444F-ACF9-09BECF266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C198E4-6D73-459D-B796-D0B672812B7D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60E9D-302D-4C00-9537-D3D33B2A0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02D1D2-AEEA-4862-8313-669FCB7AE56D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3FF26-3795-4C39-84CD-579595055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Times New Roman" pitchFamily="-110" charset="0"/>
              </a:defRPr>
            </a:lvl1pPr>
          </a:lstStyle>
          <a:p>
            <a:pPr>
              <a:defRPr/>
            </a:pPr>
            <a:fld id="{C23E3EEB-2730-40B9-B8B3-E7F799B08823}" type="datetime1">
              <a:rPr lang="en-US" smtClean="0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Times New Roman" pitchFamily="-110" charset="0"/>
              </a:defRPr>
            </a:lvl1pPr>
          </a:lstStyle>
          <a:p>
            <a:pPr>
              <a:defRPr/>
            </a:pPr>
            <a:r>
              <a:rPr lang="en-US" smtClean="0"/>
              <a:t>Copyright 2012 John Wiley &amp; Sons, Inc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 New Roman" pitchFamily="-110" charset="0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7E65F259-3544-4E28-B486-81376A168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ley.com/college/hein/0471741531/image_galleries/ch03/pages/un_03_13.htm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1241425"/>
          </a:xfrm>
        </p:spPr>
        <p:txBody>
          <a:bodyPr/>
          <a:lstStyle/>
          <a:p>
            <a:pPr eaLnBrk="1" hangingPunct="1"/>
            <a:r>
              <a:rPr lang="en-US" sz="6000" smtClean="0">
                <a:solidFill>
                  <a:srgbClr val="17375E"/>
                </a:solidFill>
                <a:latin typeface="Britannic Bold" pitchFamily="34" charset="0"/>
              </a:rPr>
              <a:t>Chapter 3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524000" y="5638800"/>
            <a:ext cx="6400800" cy="12192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17375E"/>
                </a:solidFill>
              </a:rPr>
              <a:t>Introduction to General, Organic, and Biochemistry 10e</a:t>
            </a:r>
          </a:p>
          <a:p>
            <a:pPr eaLnBrk="1" hangingPunct="1"/>
            <a:r>
              <a:rPr lang="en-US" sz="2000" dirty="0" smtClean="0">
                <a:solidFill>
                  <a:srgbClr val="17375E"/>
                </a:solidFill>
              </a:rPr>
              <a:t>John Wiley &amp; Sons, Inc</a:t>
            </a:r>
          </a:p>
          <a:p>
            <a:pPr eaLnBrk="1" hangingPunct="1"/>
            <a:r>
              <a:rPr lang="en-US" sz="2000" dirty="0" smtClean="0">
                <a:solidFill>
                  <a:srgbClr val="17375E"/>
                </a:solidFill>
              </a:rPr>
              <a:t>Morris Hein, Scott Pattison, and Susan Arena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609600" y="1600200"/>
            <a:ext cx="8001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17375E"/>
                </a:solidFill>
              </a:rPr>
              <a:t>Elements and Compounds</a:t>
            </a: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 flipH="1">
            <a:off x="381000" y="2514600"/>
            <a:ext cx="1905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This reclining</a:t>
            </a:r>
          </a:p>
          <a:p>
            <a:r>
              <a:rPr lang="en-US" sz="2400" b="1">
                <a:solidFill>
                  <a:schemeClr val="accent2"/>
                </a:solidFill>
              </a:rPr>
              <a:t>Buddha in the Grand Palace in Bangkok, Thailand, is made of gold.</a:t>
            </a:r>
          </a:p>
        </p:txBody>
      </p:sp>
      <p:pic>
        <p:nvPicPr>
          <p:cNvPr id="1331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86000"/>
            <a:ext cx="377190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Symbols of Elements </a:t>
            </a:r>
            <a:br>
              <a:rPr lang="en-US" sz="3200" smtClean="0"/>
            </a:br>
            <a:r>
              <a:rPr lang="en-US" sz="3200" smtClean="0"/>
              <a:t>Derived from Early Names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235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600200"/>
            <a:ext cx="88455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 to the Periodic Table</a:t>
            </a: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458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Elements are arranged in order of </a:t>
            </a:r>
            <a:r>
              <a:rPr lang="en-US" b="1" smtClean="0"/>
              <a:t>increasing atomic number.</a:t>
            </a:r>
          </a:p>
          <a:p>
            <a:r>
              <a:rPr lang="en-US" smtClean="0"/>
              <a:t>Elements within a </a:t>
            </a:r>
            <a:r>
              <a:rPr lang="en-US" b="1" smtClean="0"/>
              <a:t>group</a:t>
            </a:r>
            <a:r>
              <a:rPr lang="en-US" smtClean="0"/>
              <a:t> have similar properties.</a:t>
            </a:r>
          </a:p>
          <a:p>
            <a:r>
              <a:rPr lang="en-US" smtClean="0"/>
              <a:t>The </a:t>
            </a:r>
            <a:r>
              <a:rPr lang="en-US" b="1" smtClean="0"/>
              <a:t>representative elements</a:t>
            </a:r>
            <a:r>
              <a:rPr lang="en-US" smtClean="0"/>
              <a:t> are groups IA-VIIA and the noble gases.</a:t>
            </a:r>
          </a:p>
        </p:txBody>
      </p:sp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875" y="3557588"/>
            <a:ext cx="5546725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Metals, Nonmetals and Metalloids</a:t>
            </a: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450" y="1724025"/>
            <a:ext cx="74485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Classifying Elements:  Metals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Some properties of metals: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mtClean="0"/>
              <a:t>Lustrous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mtClean="0"/>
              <a:t>Malleable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mtClean="0"/>
              <a:t>Conduct heat and electricity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mtClean="0"/>
              <a:t>Ductile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mtClean="0"/>
              <a:t>High density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smtClean="0"/>
              <a:t>High melting point 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6213" y="1676400"/>
            <a:ext cx="36385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Classifying Elements: Nonmetals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Some properties of nonmetals:</a:t>
            </a:r>
          </a:p>
          <a:p>
            <a:pPr>
              <a:buFont typeface="Arial" charset="0"/>
              <a:buChar char="•"/>
            </a:pPr>
            <a:r>
              <a:rPr lang="en-US" smtClean="0"/>
              <a:t>Dull (if solid)</a:t>
            </a:r>
          </a:p>
          <a:p>
            <a:pPr>
              <a:buFont typeface="Arial" charset="0"/>
              <a:buChar char="•"/>
            </a:pPr>
            <a:r>
              <a:rPr lang="en-US" smtClean="0"/>
              <a:t>Brittle (if solid)</a:t>
            </a:r>
          </a:p>
          <a:p>
            <a:pPr>
              <a:buFont typeface="Arial" charset="0"/>
              <a:buChar char="•"/>
            </a:pPr>
            <a:r>
              <a:rPr lang="en-US" smtClean="0"/>
              <a:t>Poor conductors of heat and electricity</a:t>
            </a:r>
          </a:p>
          <a:p>
            <a:pPr>
              <a:buFont typeface="Arial" charset="0"/>
              <a:buChar char="•"/>
            </a:pPr>
            <a:r>
              <a:rPr lang="en-US" smtClean="0"/>
              <a:t>Non-Ductile</a:t>
            </a:r>
          </a:p>
          <a:p>
            <a:pPr>
              <a:buFont typeface="Arial" charset="0"/>
              <a:buChar char="•"/>
            </a:pPr>
            <a:r>
              <a:rPr lang="en-US" smtClean="0"/>
              <a:t>Low density</a:t>
            </a:r>
          </a:p>
          <a:p>
            <a:pPr>
              <a:buFont typeface="Arial" charset="0"/>
              <a:buChar char="•"/>
            </a:pPr>
            <a:r>
              <a:rPr lang="en-US" smtClean="0"/>
              <a:t>Low melting point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839913"/>
            <a:ext cx="25146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6791325" y="3973513"/>
            <a:ext cx="1660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Iodine crystals</a:t>
            </a:r>
          </a:p>
        </p:txBody>
      </p:sp>
      <p:sp>
        <p:nvSpPr>
          <p:cNvPr id="2970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Classifying Elements: Metalloids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r>
              <a:rPr lang="en-US" smtClean="0"/>
              <a:t>Metalloids have properties that are intermediate between those of metals and those of nonmetals.</a:t>
            </a:r>
          </a:p>
          <a:p>
            <a:r>
              <a:rPr lang="en-US" smtClean="0"/>
              <a:t>Some are used to make the semiconductors we need for computer chips.</a:t>
            </a: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524000"/>
            <a:ext cx="28829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solid sample of an unknown element is dull and brittle and does not conduct heat or electricity.  How should the element be classified?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Metal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Nonmetal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Metalloid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Transition element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majority of the elements are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Metals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Gases 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Nonmetals</a:t>
            </a:r>
          </a:p>
          <a:p>
            <a:pPr marL="514350" indent="-514350">
              <a:buFont typeface="+mj-lt"/>
              <a:buAutoNum type="alphaLcPeriod"/>
              <a:defRPr/>
            </a:pPr>
            <a:r>
              <a:rPr lang="en-US" dirty="0" smtClean="0"/>
              <a:t>Metalloids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Which is not a metalloid?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Boron (B)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Silicon (Si)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Germanium (Ge)  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Aluminum (Al)</a:t>
            </a:r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Elements in Their Natural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10400" cy="4525963"/>
          </a:xfrm>
        </p:spPr>
        <p:txBody>
          <a:bodyPr/>
          <a:lstStyle/>
          <a:p>
            <a:r>
              <a:rPr lang="en-US" smtClean="0"/>
              <a:t>Most elements are found as compounds in nature because they are very reactive.</a:t>
            </a:r>
          </a:p>
          <a:p>
            <a:endParaRPr lang="en-US" sz="1200" smtClean="0"/>
          </a:p>
          <a:p>
            <a:r>
              <a:rPr lang="en-US" smtClean="0"/>
              <a:t>The </a:t>
            </a:r>
            <a:r>
              <a:rPr lang="en-US" b="1" smtClean="0"/>
              <a:t>noble metals</a:t>
            </a:r>
            <a:r>
              <a:rPr lang="en-US" smtClean="0"/>
              <a:t> (gold, silver and platinum) are nonreactive and are found as elements in nature.</a:t>
            </a:r>
          </a:p>
          <a:p>
            <a:endParaRPr lang="en-US" sz="1200" smtClean="0"/>
          </a:p>
          <a:p>
            <a:r>
              <a:rPr lang="en-US" smtClean="0"/>
              <a:t>The </a:t>
            </a:r>
            <a:r>
              <a:rPr lang="en-US" b="1" smtClean="0"/>
              <a:t>noble gases</a:t>
            </a:r>
            <a:r>
              <a:rPr lang="en-US" smtClean="0"/>
              <a:t> are the least reactive elements and are found in uncombined form.</a:t>
            </a:r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75" y="1571625"/>
            <a:ext cx="72072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555750"/>
            <a:ext cx="137795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An </a:t>
            </a:r>
            <a:r>
              <a:rPr lang="en-US" b="1" smtClean="0"/>
              <a:t>element</a:t>
            </a:r>
            <a:r>
              <a:rPr lang="en-US" smtClean="0"/>
              <a:t> is a fundamental substance that cannot be broken down by chemical means to simpler substances.  </a:t>
            </a:r>
          </a:p>
          <a:p>
            <a:r>
              <a:rPr lang="en-US" smtClean="0"/>
              <a:t>There are 118 known elements.</a:t>
            </a:r>
          </a:p>
          <a:p>
            <a:r>
              <a:rPr lang="en-US" smtClean="0"/>
              <a:t>All but 4 of the first 92 elements occur in nature.</a:t>
            </a:r>
          </a:p>
          <a:p>
            <a:r>
              <a:rPr lang="en-US" smtClean="0"/>
              <a:t>All elements beyond 92 except for plutonium (94) are man made.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Physical States of the Elements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/>
              <a:t>Most are solids at room temperature.</a:t>
            </a:r>
          </a:p>
          <a:p>
            <a:pPr>
              <a:buFont typeface="Arial" charset="0"/>
              <a:buChar char="•"/>
            </a:pPr>
            <a:r>
              <a:rPr lang="en-US" smtClean="0"/>
              <a:t>Some are gases (the noble gases, nitrogen, oxygen, fluorine and chlorine).</a:t>
            </a:r>
          </a:p>
          <a:p>
            <a:pPr>
              <a:buFont typeface="Arial" charset="0"/>
              <a:buChar char="•"/>
            </a:pPr>
            <a:r>
              <a:rPr lang="en-US" smtClean="0"/>
              <a:t>Two are liquids (mercury and bromine).</a:t>
            </a:r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358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2925" y="3657600"/>
            <a:ext cx="22256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7025" y="3657600"/>
            <a:ext cx="19081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Elements</a:t>
            </a: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3686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75" y="2109788"/>
            <a:ext cx="5673725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Elements That Exist as </a:t>
            </a:r>
            <a:br>
              <a:rPr lang="en-US" sz="3200" smtClean="0"/>
            </a:br>
            <a:r>
              <a:rPr lang="en-US" sz="3200" smtClean="0"/>
              <a:t>Diatomic Molecules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525963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mtClean="0"/>
              <a:t>Diatomic molecules each contain exactly two atoms.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There are 7 diatomic elements.</a:t>
            </a:r>
          </a:p>
          <a:p>
            <a:pPr eaLnBrk="1" hangingPunct="1"/>
            <a:endParaRPr lang="en-US" smtClean="0"/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00400"/>
            <a:ext cx="81581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1" descr="un_03_1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524000"/>
            <a:ext cx="203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Compounds</a:t>
            </a:r>
            <a:r>
              <a:rPr lang="en-US" smtClean="0"/>
              <a:t> are composed of two or more elements combined in a definite proportion by mass.</a:t>
            </a:r>
          </a:p>
          <a:p>
            <a:pPr>
              <a:buFont typeface="Arial" charset="0"/>
              <a:buChar char="•"/>
            </a:pPr>
            <a:r>
              <a:rPr lang="en-US" smtClean="0"/>
              <a:t>Elements are always combined in whole number ratios.    </a:t>
            </a:r>
            <a:r>
              <a:rPr lang="en-US" b="1" smtClean="0"/>
              <a:t>Al</a:t>
            </a:r>
            <a:r>
              <a:rPr lang="en-US" b="1" baseline="-25000" smtClean="0"/>
              <a:t>2</a:t>
            </a:r>
            <a:r>
              <a:rPr lang="en-US" b="1" smtClean="0"/>
              <a:t>O</a:t>
            </a:r>
            <a:r>
              <a:rPr lang="en-US" b="1" baseline="-25000" smtClean="0"/>
              <a:t>3		</a:t>
            </a:r>
            <a:r>
              <a:rPr lang="en-US" b="1" smtClean="0"/>
              <a:t> KNO</a:t>
            </a:r>
            <a:r>
              <a:rPr lang="en-US" b="1" baseline="-25000" smtClean="0"/>
              <a:t>3</a:t>
            </a:r>
            <a:r>
              <a:rPr lang="en-US" b="1" smtClean="0"/>
              <a:t>	CaCl</a:t>
            </a:r>
            <a:r>
              <a:rPr lang="en-US" b="1" baseline="-25000" smtClean="0"/>
              <a:t>2</a:t>
            </a:r>
            <a:endParaRPr lang="en-US" b="1" smtClean="0"/>
          </a:p>
          <a:p>
            <a:pPr>
              <a:buFont typeface="Arial" charset="0"/>
              <a:buChar char="•"/>
            </a:pPr>
            <a:r>
              <a:rPr lang="en-US" smtClean="0"/>
              <a:t>Can be decomposed chemically into simpler substances.</a:t>
            </a:r>
          </a:p>
          <a:p>
            <a:pPr>
              <a:buFont typeface="Arial" charset="0"/>
              <a:buChar char="•"/>
            </a:pPr>
            <a:r>
              <a:rPr lang="en-US" smtClean="0"/>
              <a:t>Each compound has unique properties that are different from the elements that make it up.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Compounds</a:t>
            </a: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4301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0688" y="1981200"/>
            <a:ext cx="5624512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/>
              <a:t>A molecule is the smallest uncharged individual unit of a compound.</a:t>
            </a:r>
          </a:p>
          <a:p>
            <a:pPr>
              <a:buFont typeface="Arial" charset="0"/>
              <a:buChar char="•"/>
            </a:pPr>
            <a:r>
              <a:rPr lang="en-US" smtClean="0"/>
              <a:t>Usually composed of two or more nonmetals.</a:t>
            </a:r>
          </a:p>
          <a:p>
            <a:pPr>
              <a:buFont typeface="Arial" charset="0"/>
              <a:buChar char="•"/>
            </a:pPr>
            <a:r>
              <a:rPr lang="en-US" smtClean="0"/>
              <a:t>Can be solids, liquids or gases.</a:t>
            </a:r>
          </a:p>
          <a:p>
            <a:pPr>
              <a:buFont typeface="Arial" charset="0"/>
              <a:buChar char="•"/>
            </a:pPr>
            <a:r>
              <a:rPr lang="en-US" smtClean="0"/>
              <a:t>Do not conduct electricity.</a:t>
            </a: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189413"/>
            <a:ext cx="1471613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TextBox 7"/>
          <p:cNvSpPr txBox="1">
            <a:spLocks noChangeArrowheads="1"/>
          </p:cNvSpPr>
          <p:nvPr/>
        </p:nvSpPr>
        <p:spPr bwMode="auto">
          <a:xfrm>
            <a:off x="1274763" y="5495925"/>
            <a:ext cx="855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H</a:t>
            </a:r>
            <a:r>
              <a:rPr lang="en-US" sz="2800" baseline="-25000"/>
              <a:t>2</a:t>
            </a:r>
            <a:r>
              <a:rPr lang="en-US" sz="2800"/>
              <a:t>O</a:t>
            </a:r>
          </a:p>
        </p:txBody>
      </p:sp>
      <p:pic>
        <p:nvPicPr>
          <p:cNvPr id="4404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5238" y="4094163"/>
            <a:ext cx="2090737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1" name="TextBox 11"/>
          <p:cNvSpPr txBox="1">
            <a:spLocks noChangeArrowheads="1"/>
          </p:cNvSpPr>
          <p:nvPr/>
        </p:nvSpPr>
        <p:spPr bwMode="auto">
          <a:xfrm>
            <a:off x="4322763" y="5495925"/>
            <a:ext cx="989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H</a:t>
            </a:r>
            <a:r>
              <a:rPr lang="en-US" sz="2800" baseline="-25000"/>
              <a:t>2</a:t>
            </a:r>
            <a:r>
              <a:rPr lang="en-US" sz="2800"/>
              <a:t>O</a:t>
            </a:r>
            <a:r>
              <a:rPr lang="en-US" sz="2800" baseline="-25000"/>
              <a:t>2</a:t>
            </a:r>
            <a:endParaRPr lang="en-US" sz="2800"/>
          </a:p>
        </p:txBody>
      </p:sp>
      <p:pic>
        <p:nvPicPr>
          <p:cNvPr id="4404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078288"/>
            <a:ext cx="1233488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3" name="TextBox 14"/>
          <p:cNvSpPr txBox="1">
            <a:spLocks noChangeArrowheads="1"/>
          </p:cNvSpPr>
          <p:nvPr/>
        </p:nvSpPr>
        <p:spPr bwMode="auto">
          <a:xfrm>
            <a:off x="7408863" y="5495925"/>
            <a:ext cx="896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PCl</a:t>
            </a:r>
            <a:r>
              <a:rPr lang="en-US" sz="2800" baseline="-2500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/>
              <a:t>Contain </a:t>
            </a:r>
            <a:r>
              <a:rPr lang="en-US" b="1" smtClean="0"/>
              <a:t>ions</a:t>
            </a:r>
            <a:r>
              <a:rPr lang="en-US" smtClean="0"/>
              <a:t> (charged particles).</a:t>
            </a:r>
          </a:p>
          <a:p>
            <a:pPr>
              <a:buFont typeface="Arial" charset="0"/>
              <a:buChar char="•"/>
            </a:pPr>
            <a:r>
              <a:rPr lang="en-US" smtClean="0"/>
              <a:t>Compounds are held together by the attractive forces between the </a:t>
            </a:r>
            <a:r>
              <a:rPr lang="en-US" b="1" smtClean="0"/>
              <a:t>cations</a:t>
            </a:r>
            <a:r>
              <a:rPr lang="en-US" smtClean="0"/>
              <a:t> (positive ions) and the </a:t>
            </a:r>
            <a:r>
              <a:rPr lang="en-US" b="1" smtClean="0"/>
              <a:t>anions</a:t>
            </a:r>
            <a:r>
              <a:rPr lang="en-US" smtClean="0"/>
              <a:t> (negative ions).</a:t>
            </a:r>
          </a:p>
          <a:p>
            <a:pPr>
              <a:buFont typeface="Arial" charset="0"/>
              <a:buChar char="•"/>
            </a:pPr>
            <a:r>
              <a:rPr lang="en-US" smtClean="0"/>
              <a:t>Formulas are the simplest whole number ratio of each element.</a:t>
            </a:r>
          </a:p>
          <a:p>
            <a:pPr>
              <a:buFont typeface="Arial" charset="0"/>
              <a:buChar char="•"/>
            </a:pPr>
            <a:r>
              <a:rPr lang="en-US" smtClean="0"/>
              <a:t>Solids at room temperature.</a:t>
            </a:r>
          </a:p>
          <a:p>
            <a:pPr>
              <a:buFont typeface="Arial" charset="0"/>
              <a:buChar char="•"/>
            </a:pPr>
            <a:r>
              <a:rPr lang="en-US" smtClean="0"/>
              <a:t>Conduct electricity when molten.</a:t>
            </a:r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471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600200"/>
            <a:ext cx="29384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572000"/>
            <a:ext cx="16764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TextBox 7"/>
          <p:cNvSpPr txBox="1">
            <a:spLocks noChangeArrowheads="1"/>
          </p:cNvSpPr>
          <p:nvPr/>
        </p:nvSpPr>
        <p:spPr bwMode="auto">
          <a:xfrm>
            <a:off x="5105400" y="4495800"/>
            <a:ext cx="984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NaCl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Which of the following is true?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Metals form anions with negative charges.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Metals form anions with positive charges.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Metals form cations with positive charges.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Metals form cations with negative charges.</a:t>
            </a:r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Chemical Formulas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Specifies the number of atoms of each element in the compound.</a:t>
            </a:r>
          </a:p>
          <a:p>
            <a:pPr marL="514350" indent="-514350"/>
            <a:r>
              <a:rPr lang="en-US" dirty="0" smtClean="0"/>
              <a:t>When the formula contains more than one of a group of atoms that occurs as a unit, parentheses are placed around the group and a subscript is placed to the right of the group.</a:t>
            </a:r>
          </a:p>
        </p:txBody>
      </p:sp>
      <p:sp>
        <p:nvSpPr>
          <p:cNvPr id="5120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512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267200"/>
            <a:ext cx="6932612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formula for table sugar is C</a:t>
            </a:r>
            <a:r>
              <a:rPr lang="en-US" baseline="-25000" smtClean="0"/>
              <a:t>12</a:t>
            </a:r>
            <a:r>
              <a:rPr lang="en-US" smtClean="0"/>
              <a:t>H</a:t>
            </a:r>
            <a:r>
              <a:rPr lang="en-US" baseline="-25000" smtClean="0"/>
              <a:t>22</a:t>
            </a:r>
            <a:r>
              <a:rPr lang="en-US" smtClean="0"/>
              <a:t>O</a:t>
            </a:r>
            <a:r>
              <a:rPr lang="en-US" baseline="-25000" smtClean="0"/>
              <a:t>11</a:t>
            </a:r>
            <a:r>
              <a:rPr lang="en-US" smtClean="0"/>
              <a:t>.  How many oxygen atoms are found in a molecule of sugar?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1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12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22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11</a:t>
            </a:r>
          </a:p>
          <a:p>
            <a:endParaRPr lang="en-US" smtClean="0"/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Elements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An </a:t>
            </a:r>
            <a:r>
              <a:rPr lang="en-US" b="1" smtClean="0"/>
              <a:t>atom</a:t>
            </a:r>
            <a:r>
              <a:rPr lang="en-US" smtClean="0"/>
              <a:t> is the smallest particle of an element that can exist.</a:t>
            </a: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925" y="2667000"/>
            <a:ext cx="72961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Aluminum sulfate is a compound that is often found in baking powder. How many sulfur atoms are found in Al</a:t>
            </a:r>
            <a:r>
              <a:rPr lang="en-US" baseline="-25000" smtClean="0"/>
              <a:t>2</a:t>
            </a:r>
            <a:r>
              <a:rPr lang="en-US" smtClean="0"/>
              <a:t>(SO</a:t>
            </a:r>
            <a:r>
              <a:rPr lang="en-US" baseline="-25000" smtClean="0"/>
              <a:t>4</a:t>
            </a:r>
            <a:r>
              <a:rPr lang="en-US" smtClean="0"/>
              <a:t>)</a:t>
            </a:r>
            <a:r>
              <a:rPr lang="en-US" baseline="-25000" smtClean="0"/>
              <a:t>3</a:t>
            </a:r>
            <a:r>
              <a:rPr lang="en-US" smtClean="0"/>
              <a:t>?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4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12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3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7</a:t>
            </a:r>
          </a:p>
        </p:txBody>
      </p:sp>
      <p:sp>
        <p:nvSpPr>
          <p:cNvPr id="5325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formula for ethyl alcohol is CH</a:t>
            </a:r>
            <a:r>
              <a:rPr lang="en-US" baseline="-25000" smtClean="0"/>
              <a:t>3</a:t>
            </a:r>
            <a:r>
              <a:rPr lang="en-US" smtClean="0"/>
              <a:t>CH</a:t>
            </a:r>
            <a:r>
              <a:rPr lang="en-US" baseline="-25000" smtClean="0"/>
              <a:t>2</a:t>
            </a:r>
            <a:r>
              <a:rPr lang="en-US" smtClean="0"/>
              <a:t>OH.  How many H atoms are found in a molecule of ethyl alcohol?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6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3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5</a:t>
            </a:r>
          </a:p>
          <a:p>
            <a:pPr>
              <a:buFont typeface="Arial" charset="0"/>
              <a:buAutoNum type="alphaLcPeriod"/>
            </a:pPr>
            <a:r>
              <a:rPr lang="en-US" smtClean="0"/>
              <a:t>1</a:t>
            </a:r>
          </a:p>
        </p:txBody>
      </p:sp>
      <p:sp>
        <p:nvSpPr>
          <p:cNvPr id="5530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Distribution of Elements</a:t>
            </a: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25" y="1981200"/>
            <a:ext cx="769937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most abundant element in the earth’s crust, oceans, and atmosphere is</a:t>
            </a:r>
          </a:p>
          <a:p>
            <a:r>
              <a:rPr lang="en-US" smtClean="0"/>
              <a:t>     A.  Water</a:t>
            </a:r>
          </a:p>
          <a:p>
            <a:r>
              <a:rPr lang="en-US" smtClean="0"/>
              <a:t>     B.  Hydrogen</a:t>
            </a:r>
          </a:p>
          <a:p>
            <a:r>
              <a:rPr lang="en-US" smtClean="0"/>
              <a:t>     C.  Iron</a:t>
            </a:r>
          </a:p>
          <a:p>
            <a:r>
              <a:rPr lang="en-US" smtClean="0"/>
              <a:t>     D.  Oxygen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Distribution of Elements</a:t>
            </a: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057400"/>
            <a:ext cx="5510213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Names of the Elements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names of the elements are derived from a variety of sources:</a:t>
            </a:r>
          </a:p>
          <a:p>
            <a:pPr>
              <a:buFont typeface="Arial" charset="0"/>
              <a:buChar char="•"/>
            </a:pPr>
            <a:r>
              <a:rPr lang="en-US" smtClean="0"/>
              <a:t>Iodine comes from Greek </a:t>
            </a:r>
            <a:r>
              <a:rPr lang="en-US" i="1" smtClean="0"/>
              <a:t>iodes</a:t>
            </a:r>
            <a:r>
              <a:rPr lang="en-US" smtClean="0"/>
              <a:t>, which means violetlike.</a:t>
            </a:r>
          </a:p>
          <a:p>
            <a:pPr>
              <a:buFont typeface="Arial" charset="0"/>
              <a:buChar char="•"/>
            </a:pPr>
            <a:r>
              <a:rPr lang="en-US" smtClean="0"/>
              <a:t>Bismuth comes from the German </a:t>
            </a:r>
            <a:r>
              <a:rPr lang="en-US" i="1" smtClean="0"/>
              <a:t>weisse masse</a:t>
            </a:r>
            <a:r>
              <a:rPr lang="en-US" smtClean="0"/>
              <a:t>, which means white mass.</a:t>
            </a:r>
          </a:p>
          <a:p>
            <a:pPr>
              <a:buFont typeface="Arial" charset="0"/>
              <a:buChar char="•"/>
            </a:pPr>
            <a:r>
              <a:rPr lang="en-US" smtClean="0"/>
              <a:t>Germanium was named for Germany, where it was discovered.</a:t>
            </a: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Symbols of the Elements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Rules for symbols of elements</a:t>
            </a:r>
          </a:p>
          <a:p>
            <a:pPr>
              <a:buFont typeface="Arial" charset="0"/>
              <a:buAutoNum type="arabicPeriod"/>
            </a:pPr>
            <a:r>
              <a:rPr lang="en-US" smtClean="0"/>
              <a:t>Symbols have either one or two letters.</a:t>
            </a:r>
          </a:p>
          <a:p>
            <a:pPr>
              <a:buFont typeface="Arial" charset="0"/>
              <a:buAutoNum type="arabicPeriod"/>
            </a:pPr>
            <a:r>
              <a:rPr lang="en-US" smtClean="0"/>
              <a:t>If one letter is used, it is capitalized.</a:t>
            </a:r>
          </a:p>
          <a:p>
            <a:pPr>
              <a:buFont typeface="Arial" charset="0"/>
              <a:buAutoNum type="arabicPeriod"/>
            </a:pPr>
            <a:r>
              <a:rPr lang="en-US" smtClean="0"/>
              <a:t>If two letters are used, only the first is capitalized.</a:t>
            </a: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838200" y="3962400"/>
            <a:ext cx="746760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N</a:t>
            </a:r>
            <a:r>
              <a:rPr lang="en-US" sz="2800">
                <a:latin typeface="Times New Roman" pitchFamily="18" charset="0"/>
              </a:rPr>
              <a:t>  nitrogen       	</a:t>
            </a:r>
            <a:r>
              <a:rPr lang="en-US" sz="2800" b="1">
                <a:latin typeface="Times New Roman" pitchFamily="18" charset="0"/>
              </a:rPr>
              <a:t>I</a:t>
            </a:r>
            <a:r>
              <a:rPr lang="en-US" sz="2800">
                <a:latin typeface="Times New Roman" pitchFamily="18" charset="0"/>
              </a:rPr>
              <a:t>  iodine		</a:t>
            </a:r>
            <a:r>
              <a:rPr lang="en-US" sz="2800" b="1">
                <a:latin typeface="Times New Roman" pitchFamily="18" charset="0"/>
              </a:rPr>
              <a:t>Ni</a:t>
            </a:r>
            <a:r>
              <a:rPr lang="en-US" sz="2800">
                <a:latin typeface="Times New Roman" pitchFamily="18" charset="0"/>
              </a:rPr>
              <a:t>  nickel</a:t>
            </a:r>
          </a:p>
          <a:p>
            <a:endParaRPr lang="en-US" sz="1000">
              <a:latin typeface="Times New Roman" pitchFamily="18" charset="0"/>
            </a:endParaRPr>
          </a:p>
          <a:p>
            <a:r>
              <a:rPr lang="en-US" sz="2800" b="1">
                <a:latin typeface="Times New Roman" pitchFamily="18" charset="0"/>
              </a:rPr>
              <a:t>C</a:t>
            </a:r>
            <a:r>
              <a:rPr lang="en-US" sz="2800">
                <a:latin typeface="Times New Roman" pitchFamily="18" charset="0"/>
              </a:rPr>
              <a:t>  carbon		</a:t>
            </a:r>
            <a:r>
              <a:rPr lang="en-US" sz="2800" b="1">
                <a:latin typeface="Times New Roman" pitchFamily="18" charset="0"/>
              </a:rPr>
              <a:t>O</a:t>
            </a:r>
            <a:r>
              <a:rPr lang="en-US" sz="2800">
                <a:latin typeface="Times New Roman" pitchFamily="18" charset="0"/>
              </a:rPr>
              <a:t> oxygen		</a:t>
            </a:r>
            <a:r>
              <a:rPr lang="en-US" sz="2800" b="1">
                <a:latin typeface="Times New Roman" pitchFamily="18" charset="0"/>
              </a:rPr>
              <a:t>Co</a:t>
            </a:r>
            <a:r>
              <a:rPr lang="en-US" sz="2800">
                <a:latin typeface="Times New Roman" pitchFamily="18" charset="0"/>
              </a:rPr>
              <a:t>  cobalt</a:t>
            </a:r>
          </a:p>
          <a:p>
            <a:r>
              <a:rPr lang="en-US" sz="2800">
                <a:latin typeface="Times New Roman" pitchFamily="18" charset="0"/>
              </a:rPr>
              <a:t>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Symbols of Common Elements</a:t>
            </a: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Copyright 2012 John Wiley &amp; Sons, Inc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0138" y="1219200"/>
            <a:ext cx="694372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1142</Words>
  <Application>Microsoft Office PowerPoint</Application>
  <PresentationFormat>On-screen Show (4:3)</PresentationFormat>
  <Paragraphs>185</Paragraphs>
  <Slides>31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Chapter 3</vt:lpstr>
      <vt:lpstr>Elements</vt:lpstr>
      <vt:lpstr>Elements</vt:lpstr>
      <vt:lpstr>Distribution of Elements</vt:lpstr>
      <vt:lpstr>Your Turn!</vt:lpstr>
      <vt:lpstr>Distribution of Elements</vt:lpstr>
      <vt:lpstr>Names of the Elements</vt:lpstr>
      <vt:lpstr>Symbols of the Elements</vt:lpstr>
      <vt:lpstr>Symbols of Common Elements</vt:lpstr>
      <vt:lpstr>Symbols of Elements  Derived from Early Names</vt:lpstr>
      <vt:lpstr>Introduction to the Periodic Table</vt:lpstr>
      <vt:lpstr>Metals, Nonmetals and Metalloids</vt:lpstr>
      <vt:lpstr>Classifying Elements:  Metals</vt:lpstr>
      <vt:lpstr>Classifying Elements: Nonmetals</vt:lpstr>
      <vt:lpstr>Classifying Elements: Metalloids</vt:lpstr>
      <vt:lpstr>Your Turn!</vt:lpstr>
      <vt:lpstr>Your Turn!</vt:lpstr>
      <vt:lpstr>Your Turn!</vt:lpstr>
      <vt:lpstr>Elements in Their Natural States</vt:lpstr>
      <vt:lpstr>Physical States of the Elements</vt:lpstr>
      <vt:lpstr>Elements</vt:lpstr>
      <vt:lpstr>Elements That Exist as  Diatomic Molecules</vt:lpstr>
      <vt:lpstr>Compounds</vt:lpstr>
      <vt:lpstr>Compounds</vt:lpstr>
      <vt:lpstr>Molecules</vt:lpstr>
      <vt:lpstr>Ionic Compounds</vt:lpstr>
      <vt:lpstr>Your Turn!</vt:lpstr>
      <vt:lpstr>Chemical Formulas</vt:lpstr>
      <vt:lpstr>Your Turn!</vt:lpstr>
      <vt:lpstr>Your Turn!</vt:lpstr>
      <vt:lpstr>Your Turn!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subject>Elements and Compounds</dc:subject>
  <dc:creator>Karen Sanchez</dc:creator>
  <cp:lastModifiedBy>Amanda L. Houchens</cp:lastModifiedBy>
  <cp:revision>99</cp:revision>
  <dcterms:created xsi:type="dcterms:W3CDTF">2009-04-24T10:50:53Z</dcterms:created>
  <dcterms:modified xsi:type="dcterms:W3CDTF">2019-07-23T20:40:43Z</dcterms:modified>
</cp:coreProperties>
</file>