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6" r:id="rId2"/>
    <p:sldId id="257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7" r:id="rId11"/>
    <p:sldId id="266" r:id="rId12"/>
    <p:sldId id="268" r:id="rId13"/>
    <p:sldId id="269" r:id="rId14"/>
    <p:sldId id="270" r:id="rId15"/>
    <p:sldId id="271" r:id="rId16"/>
    <p:sldId id="272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38" d="100"/>
          <a:sy n="38" d="100"/>
        </p:scale>
        <p:origin x="-75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grpSp>
        <p:nvGrpSpPr>
          <p:cNvPr id="2" name="Group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6FF768E5-751A-4532-8E7D-58AB9AF8B971}" type="datetimeFigureOut">
              <a:rPr lang="en-US" smtClean="0"/>
              <a:pPr/>
              <a:t>5/18/2016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DE9ABEAB-4F00-4566-BD23-5220341AAC7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FF768E5-751A-4532-8E7D-58AB9AF8B971}" type="datetimeFigureOut">
              <a:rPr lang="en-US" smtClean="0"/>
              <a:pPr/>
              <a:t>5/18/2016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E9ABEAB-4F00-4566-BD23-5220341AAC7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FF768E5-751A-4532-8E7D-58AB9AF8B971}" type="datetimeFigureOut">
              <a:rPr lang="en-US" smtClean="0"/>
              <a:pPr/>
              <a:t>5/18/2016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E9ABEAB-4F00-4566-BD23-5220341AAC7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FF768E5-751A-4532-8E7D-58AB9AF8B971}" type="datetimeFigureOut">
              <a:rPr lang="en-US" smtClean="0"/>
              <a:pPr/>
              <a:t>5/18/2016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E9ABEAB-4F00-4566-BD23-5220341AAC7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FF768E5-751A-4532-8E7D-58AB9AF8B971}" type="datetimeFigureOut">
              <a:rPr lang="en-US" smtClean="0"/>
              <a:pPr/>
              <a:t>5/18/2016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E9ABEAB-4F00-4566-BD23-5220341AAC7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Chevr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Chevr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FF768E5-751A-4532-8E7D-58AB9AF8B971}" type="datetimeFigureOut">
              <a:rPr lang="en-US" smtClean="0"/>
              <a:pPr/>
              <a:t>5/18/2016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E9ABEAB-4F00-4566-BD23-5220341AAC7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FF768E5-751A-4532-8E7D-58AB9AF8B971}" type="datetimeFigureOut">
              <a:rPr lang="en-US" smtClean="0"/>
              <a:pPr/>
              <a:t>5/18/2016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E9ABEAB-4F00-4566-BD23-5220341AAC7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FF768E5-751A-4532-8E7D-58AB9AF8B971}" type="datetimeFigureOut">
              <a:rPr lang="en-US" smtClean="0"/>
              <a:pPr/>
              <a:t>5/18/2016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E9ABEAB-4F00-4566-BD23-5220341AAC7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FF768E5-751A-4532-8E7D-58AB9AF8B971}" type="datetimeFigureOut">
              <a:rPr lang="en-US" smtClean="0"/>
              <a:pPr/>
              <a:t>5/18/2016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E9ABEAB-4F00-4566-BD23-5220341AAC7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6FF768E5-751A-4532-8E7D-58AB9AF8B971}" type="datetimeFigureOut">
              <a:rPr lang="en-US" smtClean="0"/>
              <a:pPr/>
              <a:t>5/18/2016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E9ABEAB-4F00-4566-BD23-5220341AAC7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6FF768E5-751A-4532-8E7D-58AB9AF8B971}" type="datetimeFigureOut">
              <a:rPr lang="en-US" smtClean="0"/>
              <a:pPr/>
              <a:t>5/18/2016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DE9ABEAB-4F00-4566-BD23-5220341AAC7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Right Triangle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Chevr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6FF768E5-751A-4532-8E7D-58AB9AF8B971}" type="datetimeFigureOut">
              <a:rPr lang="en-US" smtClean="0"/>
              <a:pPr/>
              <a:t>5/18/2016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DE9ABEAB-4F00-4566-BD23-5220341AAC7E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Chapter 19 Acids and Bases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2706" name="Picture 2" descr="http://image.tutorvista.com/cms/images/44/acids-and-base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3000" y="3124200"/>
            <a:ext cx="3810000" cy="345965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800" u="sng" dirty="0" smtClean="0"/>
              <a:t>Describe </a:t>
            </a:r>
            <a:r>
              <a:rPr lang="en-US" sz="2800" u="sng" dirty="0" err="1" smtClean="0"/>
              <a:t>pH.</a:t>
            </a:r>
            <a:r>
              <a:rPr lang="en-US" sz="2800" u="sng" dirty="0" smtClean="0"/>
              <a:t> </a:t>
            </a:r>
            <a:r>
              <a:rPr lang="en-US" sz="2800" dirty="0" smtClean="0"/>
              <a:t>What does it measure? What is the equation? What is the relationship between pH and H</a:t>
            </a:r>
            <a:r>
              <a:rPr lang="en-US" sz="2800" baseline="30000" dirty="0" smtClean="0"/>
              <a:t>+</a:t>
            </a:r>
            <a:r>
              <a:rPr lang="en-US" sz="2800" dirty="0" smtClean="0"/>
              <a:t> ions.</a:t>
            </a:r>
            <a:endParaRPr lang="en-US" sz="28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5778" name="Picture 2" descr="https://users.stlcc.edu/gkrishnan/phscale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66800" y="838200"/>
            <a:ext cx="6893840" cy="5029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u="sng" dirty="0" smtClean="0"/>
              <a:t>Describe </a:t>
            </a:r>
            <a:r>
              <a:rPr lang="en-US" sz="3200" u="sng" dirty="0" err="1" smtClean="0"/>
              <a:t>pOH</a:t>
            </a:r>
            <a:r>
              <a:rPr lang="en-US" sz="3200" u="sng" dirty="0" smtClean="0"/>
              <a:t>. </a:t>
            </a:r>
            <a:r>
              <a:rPr lang="en-US" sz="3200" dirty="0" smtClean="0"/>
              <a:t>What does it measure? What is the equation? What is the relationship between </a:t>
            </a:r>
            <a:r>
              <a:rPr lang="en-US" sz="3200" dirty="0" err="1" smtClean="0"/>
              <a:t>pOH</a:t>
            </a:r>
            <a:r>
              <a:rPr lang="en-US" sz="3200" dirty="0" smtClean="0"/>
              <a:t> and OH</a:t>
            </a:r>
            <a:r>
              <a:rPr lang="en-US" sz="3200" baseline="30000" dirty="0" smtClean="0"/>
              <a:t>-</a:t>
            </a:r>
            <a:r>
              <a:rPr lang="en-US" sz="3200" dirty="0" smtClean="0"/>
              <a:t> ions.</a:t>
            </a:r>
            <a:endParaRPr lang="en-US" sz="32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Obj. 8 Solve the pH and </a:t>
            </a:r>
            <a:r>
              <a:rPr lang="en-US" dirty="0" err="1" smtClean="0"/>
              <a:t>pOH</a:t>
            </a:r>
            <a:r>
              <a:rPr lang="en-US" dirty="0" smtClean="0"/>
              <a:t> problems…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1295400"/>
            <a:ext cx="8296275" cy="32489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9600" y="4291845"/>
            <a:ext cx="7896225" cy="25661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u="sng" dirty="0" smtClean="0"/>
              <a:t>Lesson 10 </a:t>
            </a:r>
            <a:r>
              <a:rPr lang="en-US" dirty="0" smtClean="0"/>
              <a:t>Indicators and Titrations</a:t>
            </a:r>
            <a:endParaRPr lang="en-US" dirty="0"/>
          </a:p>
        </p:txBody>
      </p:sp>
      <p:pic>
        <p:nvPicPr>
          <p:cNvPr id="86018" name="Picture 2" descr="https://bushtuckerchem.files.wordpress.com/2015/02/indicators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1447800"/>
            <a:ext cx="6324600" cy="3005233"/>
          </a:xfrm>
          <a:prstGeom prst="rect">
            <a:avLst/>
          </a:prstGeom>
          <a:noFill/>
        </p:spPr>
      </p:pic>
      <p:pic>
        <p:nvPicPr>
          <p:cNvPr id="86020" name="Picture 4" descr="http://www.siyavula.com/gr7-9-websites/natural-sciences/gr9/images/gr9mm05-gd-0010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38600" y="4429125"/>
            <a:ext cx="4762500" cy="24288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2209800"/>
            <a:ext cx="8229600" cy="4495800"/>
          </a:xfrm>
        </p:spPr>
        <p:txBody>
          <a:bodyPr/>
          <a:lstStyle/>
          <a:p>
            <a:r>
              <a:rPr lang="en-US" b="1" u="sng" dirty="0" smtClean="0"/>
              <a:t>Neutralization reaction- </a:t>
            </a:r>
            <a:r>
              <a:rPr lang="en-US" dirty="0" smtClean="0"/>
              <a:t>acid and base react and form a SALT and water</a:t>
            </a:r>
          </a:p>
          <a:p>
            <a:pPr lvl="1"/>
            <a:r>
              <a:rPr lang="en-US" b="1" dirty="0" smtClean="0"/>
              <a:t>Salts</a:t>
            </a:r>
            <a:r>
              <a:rPr lang="en-US" dirty="0" smtClean="0"/>
              <a:t> are anions from acids and </a:t>
            </a:r>
          </a:p>
          <a:p>
            <a:pPr lvl="1">
              <a:buNone/>
            </a:pPr>
            <a:r>
              <a:rPr lang="en-US" dirty="0" err="1" smtClean="0"/>
              <a:t>cations</a:t>
            </a:r>
            <a:r>
              <a:rPr lang="en-US" dirty="0" smtClean="0"/>
              <a:t> from bases</a:t>
            </a:r>
          </a:p>
          <a:p>
            <a:pPr lvl="1"/>
            <a:r>
              <a:rPr lang="en-US" dirty="0" err="1" smtClean="0"/>
              <a:t>HCl</a:t>
            </a:r>
            <a:r>
              <a:rPr lang="en-US" dirty="0" smtClean="0"/>
              <a:t>  +  </a:t>
            </a:r>
            <a:r>
              <a:rPr lang="en-US" dirty="0" err="1" smtClean="0"/>
              <a:t>NaOH</a:t>
            </a:r>
            <a:r>
              <a:rPr lang="en-US" dirty="0" smtClean="0"/>
              <a:t>  </a:t>
            </a:r>
            <a:r>
              <a:rPr lang="en-US" dirty="0" smtClean="0">
                <a:sym typeface="Wingdings" pitchFamily="2" charset="2"/>
              </a:rPr>
              <a:t>  </a:t>
            </a:r>
            <a:r>
              <a:rPr lang="en-US" dirty="0" err="1" smtClean="0">
                <a:sym typeface="Wingdings" pitchFamily="2" charset="2"/>
              </a:rPr>
              <a:t>NaCl</a:t>
            </a:r>
            <a:r>
              <a:rPr lang="en-US" dirty="0" smtClean="0">
                <a:sym typeface="Wingdings" pitchFamily="2" charset="2"/>
              </a:rPr>
              <a:t>  +  H</a:t>
            </a:r>
            <a:r>
              <a:rPr lang="en-US" baseline="-25000" dirty="0" smtClean="0">
                <a:sym typeface="Wingdings" pitchFamily="2" charset="2"/>
              </a:rPr>
              <a:t>2</a:t>
            </a:r>
            <a:r>
              <a:rPr lang="en-US" dirty="0" smtClean="0">
                <a:sym typeface="Wingdings" pitchFamily="2" charset="2"/>
              </a:rPr>
              <a:t>O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M</a:t>
            </a:r>
            <a:r>
              <a:rPr lang="en-US" baseline="-25000" dirty="0" smtClean="0"/>
              <a:t>1</a:t>
            </a:r>
            <a:r>
              <a:rPr lang="en-US" dirty="0" smtClean="0"/>
              <a:t>V</a:t>
            </a:r>
            <a:r>
              <a:rPr lang="en-US" baseline="-25000" dirty="0" smtClean="0"/>
              <a:t>1</a:t>
            </a:r>
            <a:r>
              <a:rPr lang="en-US" dirty="0" smtClean="0"/>
              <a:t>=M</a:t>
            </a:r>
            <a:r>
              <a:rPr lang="en-US" baseline="-25000" dirty="0" smtClean="0"/>
              <a:t>2</a:t>
            </a:r>
            <a:r>
              <a:rPr lang="en-US" dirty="0" smtClean="0"/>
              <a:t>V</a:t>
            </a:r>
            <a:r>
              <a:rPr lang="en-US" baseline="-25000" dirty="0" smtClean="0"/>
              <a:t>2</a:t>
            </a:r>
            <a:r>
              <a:rPr lang="en-US" dirty="0" smtClean="0"/>
              <a:t>  (for </a:t>
            </a:r>
            <a:r>
              <a:rPr lang="en-US" dirty="0" err="1" smtClean="0"/>
              <a:t>monoprotic</a:t>
            </a:r>
            <a:r>
              <a:rPr lang="en-US" dirty="0" smtClean="0"/>
              <a:t> acids)</a:t>
            </a:r>
          </a:p>
          <a:p>
            <a:r>
              <a:rPr lang="en-US" dirty="0" smtClean="0"/>
              <a:t>N</a:t>
            </a:r>
            <a:r>
              <a:rPr lang="en-US" baseline="-25000" dirty="0" smtClean="0"/>
              <a:t>1</a:t>
            </a:r>
            <a:r>
              <a:rPr lang="en-US" dirty="0" smtClean="0"/>
              <a:t>V</a:t>
            </a:r>
            <a:r>
              <a:rPr lang="en-US" baseline="-25000" dirty="0" smtClean="0"/>
              <a:t>1</a:t>
            </a:r>
            <a:r>
              <a:rPr lang="en-US" dirty="0" smtClean="0"/>
              <a:t>=N</a:t>
            </a:r>
            <a:r>
              <a:rPr lang="en-US" baseline="-25000" dirty="0" smtClean="0"/>
              <a:t>2</a:t>
            </a:r>
            <a:r>
              <a:rPr lang="en-US" dirty="0" smtClean="0"/>
              <a:t>V</a:t>
            </a:r>
            <a:r>
              <a:rPr lang="en-US" baseline="-25000" dirty="0" smtClean="0"/>
              <a:t>2</a:t>
            </a:r>
          </a:p>
          <a:p>
            <a:r>
              <a:rPr lang="en-US" dirty="0" smtClean="0"/>
              <a:t>Tools used for titration: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800" u="sng" dirty="0" smtClean="0"/>
              <a:t>Titrations</a:t>
            </a:r>
            <a:r>
              <a:rPr lang="en-US" sz="2800" dirty="0" smtClean="0"/>
              <a:t>- to determine the </a:t>
            </a:r>
            <a:r>
              <a:rPr lang="en-US" sz="2800" dirty="0" smtClean="0">
                <a:solidFill>
                  <a:srgbClr val="FF0000"/>
                </a:solidFill>
              </a:rPr>
              <a:t>unknown </a:t>
            </a:r>
            <a:r>
              <a:rPr lang="en-US" sz="2800" dirty="0" err="1" smtClean="0">
                <a:solidFill>
                  <a:srgbClr val="FF0000"/>
                </a:solidFill>
              </a:rPr>
              <a:t>Molarity</a:t>
            </a:r>
            <a:r>
              <a:rPr lang="en-US" sz="2800" dirty="0" smtClean="0">
                <a:solidFill>
                  <a:srgbClr val="FF0000"/>
                </a:solidFill>
              </a:rPr>
              <a:t> </a:t>
            </a:r>
            <a:r>
              <a:rPr lang="en-US" sz="2800" dirty="0" smtClean="0"/>
              <a:t>of an </a:t>
            </a:r>
            <a:r>
              <a:rPr lang="en-US" sz="2800" dirty="0" smtClean="0">
                <a:solidFill>
                  <a:srgbClr val="FF0000"/>
                </a:solidFill>
              </a:rPr>
              <a:t>acid or a base </a:t>
            </a:r>
            <a:r>
              <a:rPr lang="en-US" sz="2800" dirty="0" smtClean="0"/>
              <a:t>with a controlled neutralization reaction and a known concentration solution.</a:t>
            </a:r>
            <a:endParaRPr lang="en-US" sz="2800" dirty="0"/>
          </a:p>
        </p:txBody>
      </p:sp>
      <p:pic>
        <p:nvPicPr>
          <p:cNvPr id="91138" name="Picture 2" descr="http://img.sparknotes.com/figures/3/3a5994498f24d59f5d5d762b40844a2a/titsetup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0" y="2667000"/>
            <a:ext cx="3810000" cy="4191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Practice Problems </a:t>
            </a:r>
            <a:r>
              <a:rPr lang="en-US" smtClean="0"/>
              <a:t>for Titrations</a:t>
            </a:r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066800"/>
            <a:ext cx="8961834" cy="297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u="sng" dirty="0" smtClean="0"/>
              <a:t>Lesson 7 </a:t>
            </a:r>
            <a:r>
              <a:rPr lang="en-US" dirty="0" smtClean="0"/>
              <a:t>Characteristics, Theories and Acid Base Pairs</a:t>
            </a:r>
            <a:endParaRPr lang="en-US" dirty="0"/>
          </a:p>
        </p:txBody>
      </p:sp>
      <p:pic>
        <p:nvPicPr>
          <p:cNvPr id="84994" name="Picture 2" descr="http://www.solpass.org/6-8Science/8s/images/acid-base_properties-small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371599"/>
            <a:ext cx="5181600" cy="3785983"/>
          </a:xfrm>
          <a:prstGeom prst="rect">
            <a:avLst/>
          </a:prstGeom>
          <a:noFill/>
        </p:spPr>
      </p:pic>
      <p:pic>
        <p:nvPicPr>
          <p:cNvPr id="5" name="Picture 2" descr="https://encrypted-tbn0.gstatic.com/images?q=tbn:ANd9GcQOuGJBVE5xlcuX6SO_wXu3ybuDmF1f-7spZRxBugvHEquz9oqH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19600" y="4114800"/>
            <a:ext cx="4343400" cy="244043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239151" y="762000"/>
          <a:ext cx="8447649" cy="565304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84849"/>
                <a:gridCol w="7162800"/>
              </a:tblGrid>
              <a:tr h="679471">
                <a:tc>
                  <a:txBody>
                    <a:bodyPr/>
                    <a:lstStyle/>
                    <a:p>
                      <a:r>
                        <a:rPr lang="en-US" dirty="0" smtClean="0"/>
                        <a:t>Theory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Description</a:t>
                      </a:r>
                      <a:endParaRPr lang="en-US" dirty="0"/>
                    </a:p>
                  </a:txBody>
                  <a:tcPr/>
                </a:tc>
              </a:tr>
              <a:tr h="1835129">
                <a:tc>
                  <a:txBody>
                    <a:bodyPr/>
                    <a:lstStyle/>
                    <a:p>
                      <a:r>
                        <a:rPr lang="en-US" b="1" dirty="0" smtClean="0"/>
                        <a:t>Arrhenius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Acids-</a:t>
                      </a:r>
                      <a:r>
                        <a:rPr lang="en-US" baseline="0" dirty="0" smtClean="0"/>
                        <a:t> Hydrogen containing compounds that ionize to form H</a:t>
                      </a:r>
                      <a:r>
                        <a:rPr lang="en-US" baseline="30000" dirty="0" smtClean="0"/>
                        <a:t>+</a:t>
                      </a:r>
                      <a:r>
                        <a:rPr lang="en-US" baseline="0" dirty="0" smtClean="0"/>
                        <a:t> ions in aqueous solutions.</a:t>
                      </a:r>
                    </a:p>
                    <a:p>
                      <a:endParaRPr lang="en-US" baseline="0" dirty="0" smtClean="0"/>
                    </a:p>
                    <a:p>
                      <a:r>
                        <a:rPr lang="en-US" b="1" baseline="0" dirty="0" smtClean="0"/>
                        <a:t>Bases-</a:t>
                      </a:r>
                      <a:r>
                        <a:rPr lang="en-US" baseline="0" dirty="0" smtClean="0"/>
                        <a:t> Hydroxide containing compounds that ionize to for OH</a:t>
                      </a:r>
                      <a:r>
                        <a:rPr lang="en-US" baseline="30000" dirty="0" smtClean="0"/>
                        <a:t>-</a:t>
                      </a:r>
                      <a:r>
                        <a:rPr lang="en-US" baseline="0" dirty="0" smtClean="0"/>
                        <a:t> ions in aqueous solutions.</a:t>
                      </a:r>
                      <a:endParaRPr lang="en-US" dirty="0"/>
                    </a:p>
                  </a:txBody>
                  <a:tcPr/>
                </a:tc>
              </a:tr>
              <a:tr h="1675407">
                <a:tc>
                  <a:txBody>
                    <a:bodyPr/>
                    <a:lstStyle/>
                    <a:p>
                      <a:r>
                        <a:rPr lang="en-US" b="1" dirty="0" err="1" smtClean="0"/>
                        <a:t>Bronsted</a:t>
                      </a:r>
                      <a:r>
                        <a:rPr lang="en-US" b="1" dirty="0" smtClean="0"/>
                        <a:t>-Lowry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Acid-</a:t>
                      </a:r>
                      <a:r>
                        <a:rPr lang="en-US" dirty="0" smtClean="0"/>
                        <a:t> H</a:t>
                      </a:r>
                      <a:r>
                        <a:rPr lang="en-US" baseline="30000" dirty="0" smtClean="0"/>
                        <a:t>+</a:t>
                      </a:r>
                      <a:r>
                        <a:rPr lang="en-US" dirty="0" smtClean="0"/>
                        <a:t> ion</a:t>
                      </a:r>
                      <a:r>
                        <a:rPr lang="en-US" baseline="0" dirty="0" smtClean="0"/>
                        <a:t> donor                NH</a:t>
                      </a:r>
                      <a:r>
                        <a:rPr lang="en-US" baseline="-25000" dirty="0" smtClean="0"/>
                        <a:t>3</a:t>
                      </a:r>
                      <a:r>
                        <a:rPr lang="en-US" baseline="0" dirty="0" smtClean="0"/>
                        <a:t>  +  H</a:t>
                      </a:r>
                      <a:r>
                        <a:rPr lang="en-US" baseline="-25000" dirty="0" smtClean="0"/>
                        <a:t>2</a:t>
                      </a:r>
                      <a:r>
                        <a:rPr lang="en-US" baseline="0" dirty="0" smtClean="0"/>
                        <a:t>O  </a:t>
                      </a:r>
                      <a:r>
                        <a:rPr lang="en-US" baseline="0" dirty="0" smtClean="0">
                          <a:sym typeface="Wingdings" pitchFamily="2" charset="2"/>
                        </a:rPr>
                        <a:t>  NH</a:t>
                      </a:r>
                      <a:r>
                        <a:rPr lang="en-US" baseline="-25000" dirty="0" smtClean="0">
                          <a:sym typeface="Wingdings" pitchFamily="2" charset="2"/>
                        </a:rPr>
                        <a:t>4</a:t>
                      </a:r>
                      <a:r>
                        <a:rPr lang="en-US" baseline="30000" dirty="0" smtClean="0">
                          <a:sym typeface="Wingdings" pitchFamily="2" charset="2"/>
                        </a:rPr>
                        <a:t>+</a:t>
                      </a:r>
                      <a:r>
                        <a:rPr lang="en-US" baseline="0" dirty="0" smtClean="0">
                          <a:sym typeface="Wingdings" pitchFamily="2" charset="2"/>
                        </a:rPr>
                        <a:t>  +  OH</a:t>
                      </a:r>
                      <a:r>
                        <a:rPr lang="en-US" baseline="30000" dirty="0" smtClean="0">
                          <a:sym typeface="Wingdings" pitchFamily="2" charset="2"/>
                        </a:rPr>
                        <a:t>-</a:t>
                      </a:r>
                      <a:endParaRPr lang="en-US" baseline="30000" dirty="0" smtClean="0"/>
                    </a:p>
                    <a:p>
                      <a:endParaRPr lang="en-US" baseline="0" dirty="0" smtClean="0"/>
                    </a:p>
                    <a:p>
                      <a:r>
                        <a:rPr lang="en-US" b="1" baseline="0" dirty="0" smtClean="0"/>
                        <a:t>Base-</a:t>
                      </a:r>
                      <a:r>
                        <a:rPr lang="en-US" baseline="0" dirty="0" smtClean="0"/>
                        <a:t> H</a:t>
                      </a:r>
                      <a:r>
                        <a:rPr lang="en-US" baseline="30000" dirty="0" smtClean="0"/>
                        <a:t>+</a:t>
                      </a:r>
                      <a:r>
                        <a:rPr lang="en-US" baseline="0" dirty="0" smtClean="0"/>
                        <a:t> ion acceptor    H</a:t>
                      </a:r>
                      <a:r>
                        <a:rPr lang="en-US" baseline="-25000" dirty="0" smtClean="0"/>
                        <a:t>2</a:t>
                      </a:r>
                      <a:r>
                        <a:rPr lang="en-US" baseline="0" dirty="0" smtClean="0"/>
                        <a:t>SO</a:t>
                      </a:r>
                      <a:r>
                        <a:rPr lang="en-US" baseline="-25000" dirty="0" smtClean="0"/>
                        <a:t>4</a:t>
                      </a:r>
                      <a:r>
                        <a:rPr lang="en-US" baseline="0" dirty="0" smtClean="0"/>
                        <a:t>  +  H</a:t>
                      </a:r>
                      <a:r>
                        <a:rPr lang="en-US" baseline="-25000" dirty="0" smtClean="0"/>
                        <a:t>2</a:t>
                      </a:r>
                      <a:r>
                        <a:rPr lang="en-US" baseline="0" dirty="0" smtClean="0"/>
                        <a:t>O  </a:t>
                      </a:r>
                      <a:r>
                        <a:rPr lang="en-US" baseline="0" dirty="0" smtClean="0">
                          <a:sym typeface="Wingdings" pitchFamily="2" charset="2"/>
                        </a:rPr>
                        <a:t>  H</a:t>
                      </a:r>
                      <a:r>
                        <a:rPr lang="en-US" baseline="-25000" dirty="0" smtClean="0">
                          <a:sym typeface="Wingdings" pitchFamily="2" charset="2"/>
                        </a:rPr>
                        <a:t>3</a:t>
                      </a:r>
                      <a:r>
                        <a:rPr lang="en-US" baseline="0" dirty="0" smtClean="0">
                          <a:sym typeface="Wingdings" pitchFamily="2" charset="2"/>
                        </a:rPr>
                        <a:t>O</a:t>
                      </a:r>
                      <a:r>
                        <a:rPr lang="en-US" baseline="30000" dirty="0" smtClean="0">
                          <a:sym typeface="Wingdings" pitchFamily="2" charset="2"/>
                        </a:rPr>
                        <a:t>+</a:t>
                      </a:r>
                      <a:r>
                        <a:rPr lang="en-US" baseline="0" dirty="0" smtClean="0">
                          <a:sym typeface="Wingdings" pitchFamily="2" charset="2"/>
                        </a:rPr>
                        <a:t>  +  HSO</a:t>
                      </a:r>
                      <a:r>
                        <a:rPr lang="en-US" baseline="-25000" dirty="0" smtClean="0">
                          <a:sym typeface="Wingdings" pitchFamily="2" charset="2"/>
                        </a:rPr>
                        <a:t>4</a:t>
                      </a:r>
                      <a:r>
                        <a:rPr lang="en-US" baseline="30000" dirty="0" smtClean="0">
                          <a:sym typeface="Wingdings" pitchFamily="2" charset="2"/>
                        </a:rPr>
                        <a:t>-</a:t>
                      </a:r>
                    </a:p>
                    <a:p>
                      <a:endParaRPr lang="en-US" baseline="30000" dirty="0" smtClean="0">
                        <a:sym typeface="Wingdings" pitchFamily="2" charset="2"/>
                      </a:endParaRPr>
                    </a:p>
                    <a:p>
                      <a:r>
                        <a:rPr lang="en-US" baseline="0" dirty="0" err="1" smtClean="0">
                          <a:sym typeface="Wingdings" pitchFamily="2" charset="2"/>
                        </a:rPr>
                        <a:t>Amphoteric</a:t>
                      </a:r>
                      <a:r>
                        <a:rPr lang="en-US" baseline="0" dirty="0" smtClean="0">
                          <a:sym typeface="Wingdings" pitchFamily="2" charset="2"/>
                        </a:rPr>
                        <a:t>***    </a:t>
                      </a:r>
                      <a:r>
                        <a:rPr lang="en-US" baseline="0" dirty="0" err="1" smtClean="0">
                          <a:sym typeface="Wingdings" pitchFamily="2" charset="2"/>
                        </a:rPr>
                        <a:t>Hydronium</a:t>
                      </a:r>
                      <a:r>
                        <a:rPr lang="en-US" baseline="0" dirty="0" smtClean="0">
                          <a:sym typeface="Wingdings" pitchFamily="2" charset="2"/>
                        </a:rPr>
                        <a:t>****   Acid Conjugate Base Pairs**</a:t>
                      </a:r>
                      <a:endParaRPr lang="en-US" baseline="0" dirty="0"/>
                    </a:p>
                  </a:txBody>
                  <a:tcPr/>
                </a:tc>
              </a:tr>
              <a:tr h="679471">
                <a:tc>
                  <a:txBody>
                    <a:bodyPr/>
                    <a:lstStyle/>
                    <a:p>
                      <a:r>
                        <a:rPr lang="en-US" b="1" dirty="0" smtClean="0"/>
                        <a:t>Lewis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Acids-</a:t>
                      </a:r>
                      <a:r>
                        <a:rPr lang="en-US" dirty="0" smtClean="0"/>
                        <a:t> electron</a:t>
                      </a:r>
                      <a:r>
                        <a:rPr lang="en-US" baseline="0" dirty="0" smtClean="0"/>
                        <a:t> pair acceptor (H</a:t>
                      </a:r>
                      <a:r>
                        <a:rPr lang="en-US" baseline="30000" dirty="0" smtClean="0"/>
                        <a:t>+</a:t>
                      </a:r>
                      <a:r>
                        <a:rPr lang="en-US" baseline="0" dirty="0" smtClean="0"/>
                        <a:t> needs a pair of electrons to be stable)</a:t>
                      </a:r>
                    </a:p>
                    <a:p>
                      <a:endParaRPr lang="en-US" baseline="0" dirty="0" smtClean="0"/>
                    </a:p>
                    <a:p>
                      <a:r>
                        <a:rPr lang="en-US" b="1" baseline="0" dirty="0" smtClean="0"/>
                        <a:t>Bases-</a:t>
                      </a:r>
                      <a:r>
                        <a:rPr lang="en-US" baseline="0" dirty="0" smtClean="0"/>
                        <a:t> electron pair donor  (OH</a:t>
                      </a:r>
                      <a:r>
                        <a:rPr lang="en-US" baseline="30000" dirty="0" smtClean="0"/>
                        <a:t>-</a:t>
                      </a:r>
                      <a:r>
                        <a:rPr lang="en-US" baseline="0" dirty="0" smtClean="0"/>
                        <a:t> Oxygen has a pair of electrons to share)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873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Theories..</a:t>
            </a:r>
            <a:endParaRPr 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Acid-Conjugate Base pairs</a:t>
            </a:r>
            <a:endParaRPr lang="en-US" dirty="0"/>
          </a:p>
        </p:txBody>
      </p:sp>
      <p:pic>
        <p:nvPicPr>
          <p:cNvPr id="81922" name="Picture 2" descr="http://users.stlcc.edu/gkrishnan/b&amp;l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95400" y="2133600"/>
            <a:ext cx="7038109" cy="36576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325562"/>
          </a:xfrm>
        </p:spPr>
        <p:txBody>
          <a:bodyPr>
            <a:noAutofit/>
          </a:bodyPr>
          <a:lstStyle/>
          <a:p>
            <a:r>
              <a:rPr lang="en-US" sz="2800" dirty="0" smtClean="0"/>
              <a:t>Obj. 3</a:t>
            </a:r>
            <a:r>
              <a:rPr lang="en-US" sz="2800" dirty="0" smtClean="0">
                <a:solidFill>
                  <a:srgbClr val="FF0000"/>
                </a:solidFill>
              </a:rPr>
              <a:t> Illustrate </a:t>
            </a:r>
            <a:r>
              <a:rPr lang="en-US" sz="2800" dirty="0" smtClean="0"/>
              <a:t>the reaction between </a:t>
            </a:r>
            <a:r>
              <a:rPr lang="en-US" sz="2800" dirty="0" err="1" smtClean="0">
                <a:solidFill>
                  <a:srgbClr val="FF0000"/>
                </a:solidFill>
              </a:rPr>
              <a:t>HCl</a:t>
            </a:r>
            <a:r>
              <a:rPr lang="en-US" sz="2800" dirty="0" smtClean="0">
                <a:solidFill>
                  <a:srgbClr val="FF0000"/>
                </a:solidFill>
              </a:rPr>
              <a:t> and water</a:t>
            </a:r>
            <a:r>
              <a:rPr lang="en-US" sz="2800" dirty="0" smtClean="0"/>
              <a:t> and </a:t>
            </a:r>
            <a:r>
              <a:rPr lang="en-US" sz="2800" dirty="0" smtClean="0">
                <a:solidFill>
                  <a:srgbClr val="FF0000"/>
                </a:solidFill>
              </a:rPr>
              <a:t>Label the Acid- Conjugate Base Pair.     </a:t>
            </a:r>
            <a:r>
              <a:rPr lang="en-US" sz="2800" dirty="0" smtClean="0">
                <a:solidFill>
                  <a:schemeClr val="tx1"/>
                </a:solidFill>
              </a:rPr>
              <a:t>(more practice on page 625 and handout)</a:t>
            </a:r>
            <a:endParaRPr lang="en-US" sz="28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Water molecules produce ions</a:t>
            </a:r>
          </a:p>
          <a:p>
            <a:r>
              <a:rPr lang="en-US" dirty="0" smtClean="0"/>
              <a:t>H</a:t>
            </a:r>
            <a:r>
              <a:rPr lang="en-US" baseline="-25000" dirty="0" smtClean="0"/>
              <a:t>2</a:t>
            </a:r>
            <a:r>
              <a:rPr lang="en-US" dirty="0" smtClean="0"/>
              <a:t>O  </a:t>
            </a:r>
            <a:r>
              <a:rPr lang="en-US" dirty="0" smtClean="0">
                <a:sym typeface="Wingdings" pitchFamily="2" charset="2"/>
              </a:rPr>
              <a:t>  H</a:t>
            </a:r>
            <a:r>
              <a:rPr lang="en-US" baseline="30000" dirty="0" smtClean="0">
                <a:sym typeface="Wingdings" pitchFamily="2" charset="2"/>
              </a:rPr>
              <a:t>+</a:t>
            </a:r>
            <a:r>
              <a:rPr lang="en-US" dirty="0" smtClean="0">
                <a:sym typeface="Wingdings" pitchFamily="2" charset="2"/>
              </a:rPr>
              <a:t>  + OH</a:t>
            </a:r>
            <a:r>
              <a:rPr lang="en-US" baseline="30000" dirty="0" smtClean="0">
                <a:sym typeface="Wingdings" pitchFamily="2" charset="2"/>
              </a:rPr>
              <a:t>-</a:t>
            </a:r>
            <a:endParaRPr lang="en-US" baseline="300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u="sng" dirty="0" smtClean="0"/>
              <a:t>Lesson 8 </a:t>
            </a:r>
            <a:r>
              <a:rPr lang="en-US" dirty="0" smtClean="0"/>
              <a:t>Self ionization of water and </a:t>
            </a:r>
            <a:r>
              <a:rPr lang="en-US" dirty="0" err="1" smtClean="0"/>
              <a:t>K</a:t>
            </a:r>
            <a:r>
              <a:rPr lang="en-US" baseline="-25000" dirty="0" err="1" smtClean="0"/>
              <a:t>w</a:t>
            </a:r>
            <a:endParaRPr lang="en-US" baseline="-25000" dirty="0"/>
          </a:p>
        </p:txBody>
      </p:sp>
      <p:pic>
        <p:nvPicPr>
          <p:cNvPr id="79874" name="Picture 2" descr="http://study.com/cimages/multimages/16/self-ionization-constan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" y="2514600"/>
            <a:ext cx="3886200" cy="2106434"/>
          </a:xfrm>
          <a:prstGeom prst="rect">
            <a:avLst/>
          </a:prstGeom>
          <a:noFill/>
        </p:spPr>
      </p:pic>
      <p:pic>
        <p:nvPicPr>
          <p:cNvPr id="79876" name="Picture 4" descr="http://butane.chem.uiuc.edu/pshapley/GenChem2/B6/2d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5800" y="4724400"/>
            <a:ext cx="7060182" cy="1543050"/>
          </a:xfrm>
          <a:prstGeom prst="rect">
            <a:avLst/>
          </a:prstGeom>
          <a:noFill/>
        </p:spPr>
      </p:pic>
      <p:pic>
        <p:nvPicPr>
          <p:cNvPr id="79878" name="Picture 6" descr="https://upload.wikimedia.org/wikipedia/commons/thumb/6/6a/Autoprotolyse_eau.svg/2000px-Autoprotolyse_eau.svg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24400" y="2057400"/>
            <a:ext cx="4038600" cy="102176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Answer the 4 inference problems on your notes…</a:t>
            </a:r>
            <a:endParaRPr lang="en-US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Practice Problems on page 596</a:t>
            </a:r>
            <a:endParaRPr lang="en-US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u="sng" dirty="0" smtClean="0"/>
              <a:t>Lesson 9</a:t>
            </a:r>
            <a:r>
              <a:rPr lang="en-US" dirty="0" smtClean="0"/>
              <a:t> pH and </a:t>
            </a:r>
            <a:r>
              <a:rPr lang="en-US" dirty="0" err="1" smtClean="0"/>
              <a:t>pOH</a:t>
            </a:r>
            <a:endParaRPr lang="en-US" dirty="0"/>
          </a:p>
        </p:txBody>
      </p:sp>
      <p:pic>
        <p:nvPicPr>
          <p:cNvPr id="76802" name="Picture 2" descr="http://blog.science-matters.org/wp-content/uploads/2013/06/Ph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0" y="1524000"/>
            <a:ext cx="6401842" cy="41148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166</TotalTime>
  <Words>312</Words>
  <Application>Microsoft Office PowerPoint</Application>
  <PresentationFormat>On-screen Show (4:3)</PresentationFormat>
  <Paragraphs>41</Paragraphs>
  <Slides>16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Concourse</vt:lpstr>
      <vt:lpstr>Chapter 19 Acids and Bases</vt:lpstr>
      <vt:lpstr>Lesson 7 Characteristics, Theories and Acid Base Pairs</vt:lpstr>
      <vt:lpstr>Theories..</vt:lpstr>
      <vt:lpstr>Acid-Conjugate Base pairs</vt:lpstr>
      <vt:lpstr>Obj. 3 Illustrate the reaction between HCl and water and Label the Acid- Conjugate Base Pair.     (more practice on page 625 and handout)</vt:lpstr>
      <vt:lpstr>Lesson 8 Self ionization of water and Kw</vt:lpstr>
      <vt:lpstr>Answer the 4 inference problems on your notes…</vt:lpstr>
      <vt:lpstr>Practice Problems on page 596</vt:lpstr>
      <vt:lpstr>Lesson 9 pH and pOH</vt:lpstr>
      <vt:lpstr>Describe pH. What does it measure? What is the equation? What is the relationship between pH and H+ ions.</vt:lpstr>
      <vt:lpstr>Slide 11</vt:lpstr>
      <vt:lpstr>Describe pOH. What does it measure? What is the equation? What is the relationship between pOH and OH- ions.</vt:lpstr>
      <vt:lpstr>Obj. 8 Solve the pH and pOH problems…</vt:lpstr>
      <vt:lpstr>Lesson 10 Indicators and Titrations</vt:lpstr>
      <vt:lpstr>Titrations- to determine the unknown Molarity of an acid or a base with a controlled neutralization reaction and a known concentration solution.</vt:lpstr>
      <vt:lpstr>Practice Problems for Titrations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Chapter 19 Acids and Bases</dc:title>
  <dc:creator>rsalyer</dc:creator>
  <cp:lastModifiedBy>ahouchens</cp:lastModifiedBy>
  <cp:revision>14</cp:revision>
  <dcterms:created xsi:type="dcterms:W3CDTF">2016-04-26T16:14:18Z</dcterms:created>
  <dcterms:modified xsi:type="dcterms:W3CDTF">2016-05-18T13:51:47Z</dcterms:modified>
</cp:coreProperties>
</file>