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315" r:id="rId3"/>
    <p:sldId id="329" r:id="rId4"/>
    <p:sldId id="330" r:id="rId5"/>
    <p:sldId id="331" r:id="rId6"/>
    <p:sldId id="373" r:id="rId7"/>
    <p:sldId id="316" r:id="rId8"/>
    <p:sldId id="333" r:id="rId9"/>
    <p:sldId id="332" r:id="rId10"/>
    <p:sldId id="350" r:id="rId11"/>
    <p:sldId id="335" r:id="rId12"/>
    <p:sldId id="336" r:id="rId13"/>
    <p:sldId id="334" r:id="rId14"/>
    <p:sldId id="346" r:id="rId15"/>
    <p:sldId id="371" r:id="rId16"/>
    <p:sldId id="318" r:id="rId17"/>
    <p:sldId id="347" r:id="rId18"/>
    <p:sldId id="319" r:id="rId19"/>
    <p:sldId id="348" r:id="rId20"/>
    <p:sldId id="320" r:id="rId21"/>
    <p:sldId id="351" r:id="rId22"/>
    <p:sldId id="354" r:id="rId23"/>
    <p:sldId id="321" r:id="rId24"/>
    <p:sldId id="352" r:id="rId25"/>
    <p:sldId id="353" r:id="rId26"/>
    <p:sldId id="374" r:id="rId27"/>
    <p:sldId id="375" r:id="rId28"/>
    <p:sldId id="376" r:id="rId29"/>
    <p:sldId id="322" r:id="rId30"/>
    <p:sldId id="356" r:id="rId31"/>
    <p:sldId id="325" r:id="rId32"/>
    <p:sldId id="366" r:id="rId33"/>
    <p:sldId id="367" r:id="rId34"/>
    <p:sldId id="368" r:id="rId35"/>
    <p:sldId id="372" r:id="rId36"/>
    <p:sldId id="328" r:id="rId37"/>
    <p:sldId id="36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F37"/>
    <a:srgbClr val="0000FF"/>
    <a:srgbClr val="28724F"/>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68" d="100"/>
          <a:sy n="68" d="100"/>
        </p:scale>
        <p:origin x="-14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B9AF67C-A8AF-48E5-962B-8E6E383B9A0A}" type="datetimeFigureOut">
              <a:rPr lang="en-US"/>
              <a:pPr>
                <a:defRPr/>
              </a:pPr>
              <a:t>7/24/2019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3A5CB3-E272-42C3-9787-5BB8B81080B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9C25D9-5491-4AE1-B38C-8838B424654F}" type="slidenum">
              <a:rPr lang="en-US"/>
              <a:pPr>
                <a:defRPr/>
              </a:pPr>
              <a:t>10</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764B42D-4D98-4332-B892-5DB267610B13}" type="datetime1">
              <a:rPr lang="en-US" smtClean="0"/>
              <a:pPr>
                <a:defRPr/>
              </a:pPr>
              <a:t>7/24/2019</a:t>
            </a:fld>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7" name="Slide Number Placeholder 5"/>
          <p:cNvSpPr>
            <a:spLocks noGrp="1"/>
          </p:cNvSpPr>
          <p:nvPr>
            <p:ph type="sldNum" sz="quarter" idx="12"/>
          </p:nvPr>
        </p:nvSpPr>
        <p:spPr/>
        <p:txBody>
          <a:bodyPr/>
          <a:lstStyle>
            <a:lvl1pPr>
              <a:defRPr dirty="0"/>
            </a:lvl1pPr>
          </a:lstStyle>
          <a:p>
            <a:pPr>
              <a:defRPr/>
            </a:pPr>
            <a:r>
              <a:rPr lang="en-US"/>
              <a:t>2-</a:t>
            </a:r>
            <a:fld id="{25E477CF-4341-4E79-94EC-2922626B4F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76341D-4EC2-4D23-A8A1-28D15F67A9C7}" type="datetime1">
              <a:rPr lang="en-US" smtClean="0"/>
              <a:pPr>
                <a:defRPr/>
              </a:pPr>
              <a:t>7/24/2019</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0C4C8EE7-F782-4CE7-935D-353097E617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49A84B-1782-4E6D-AEC0-B561BC6C1817}" type="datetime1">
              <a:rPr lang="en-US" smtClean="0"/>
              <a:pPr>
                <a:defRPr/>
              </a:pPr>
              <a:t>7/24/2019</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967BAE03-A748-407F-8ADD-2587CA60E8A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E382ADF-67CC-4F3E-B0E7-D6AD99D4B053}" type="datetime1">
              <a:rPr lang="en-US" smtClean="0"/>
              <a:pPr>
                <a:defRPr/>
              </a:pPr>
              <a:t>7/24/2019</a:t>
            </a:fld>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7" name="Slide Number Placeholder 5"/>
          <p:cNvSpPr>
            <a:spLocks noGrp="1"/>
          </p:cNvSpPr>
          <p:nvPr>
            <p:ph type="sldNum" sz="quarter" idx="12"/>
          </p:nvPr>
        </p:nvSpPr>
        <p:spPr/>
        <p:txBody>
          <a:bodyPr/>
          <a:lstStyle>
            <a:lvl1pPr>
              <a:defRPr dirty="0"/>
            </a:lvl1pPr>
          </a:lstStyle>
          <a:p>
            <a:pPr>
              <a:defRPr/>
            </a:pPr>
            <a:r>
              <a:rPr lang="en-US"/>
              <a:t>18-</a:t>
            </a:r>
            <a:fld id="{A0F0A35C-5097-4FC2-B867-10D143DFD7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717769-C7FE-4831-A76E-89C788CCB731}" type="datetime1">
              <a:rPr lang="en-US" smtClean="0"/>
              <a:pPr>
                <a:defRPr/>
              </a:pPr>
              <a:t>7/24/2019</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C15AC1DF-FD1D-4EE9-BDEA-09EF0020E2E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7C271A8-AFF2-400C-B55C-62B9E92BB1E1}" type="datetime1">
              <a:rPr lang="en-US" smtClean="0"/>
              <a:pPr>
                <a:defRPr/>
              </a:pPr>
              <a:t>7/24/2019</a:t>
            </a:fld>
            <a:endParaRPr lang="en-US" dirty="0"/>
          </a:p>
        </p:txBody>
      </p:sp>
      <p:sp>
        <p:nvSpPr>
          <p:cNvPr id="6" name="Footer Placeholder 5"/>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5F9FD2ED-1055-438A-911D-A30445519C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DF443F4-0585-4C60-819E-7A157A6766A3}" type="datetime1">
              <a:rPr lang="en-US" smtClean="0"/>
              <a:pPr>
                <a:defRPr/>
              </a:pPr>
              <a:t>7/24/2019</a:t>
            </a:fld>
            <a:endParaRPr lang="en-US" dirty="0"/>
          </a:p>
        </p:txBody>
      </p:sp>
      <p:sp>
        <p:nvSpPr>
          <p:cNvPr id="8" name="Footer Placeholder 7"/>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09553406-5B80-4F01-840B-0F193E1B4D8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045EB4B-B415-41B5-B3D2-64AA2E54FC1E}" type="datetime1">
              <a:rPr lang="en-US" smtClean="0"/>
              <a:pPr>
                <a:defRPr/>
              </a:pPr>
              <a:t>7/24/2019</a:t>
            </a:fld>
            <a:endParaRPr lang="en-US" dirty="0"/>
          </a:p>
        </p:txBody>
      </p:sp>
      <p:sp>
        <p:nvSpPr>
          <p:cNvPr id="4" name="Footer Placeholder 3"/>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7C756ADB-1B9B-48B6-9CFD-BA10C3F74B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E81EDB5-9A4B-4F9D-AD54-29FA62717E14}" type="datetime1">
              <a:rPr lang="en-US" smtClean="0"/>
              <a:pPr>
                <a:defRPr/>
              </a:pPr>
              <a:t>7/24/2019</a:t>
            </a:fld>
            <a:endParaRPr lang="en-US" dirty="0"/>
          </a:p>
        </p:txBody>
      </p:sp>
      <p:sp>
        <p:nvSpPr>
          <p:cNvPr id="3" name="Footer Placeholder 2"/>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12EF9EDF-D757-42DB-977B-AACFC3C36EE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3C3B229-396C-4ACC-8201-D1084AD24C3D}" type="datetime1">
              <a:rPr lang="en-US" smtClean="0"/>
              <a:pPr>
                <a:defRPr/>
              </a:pPr>
              <a:t>7/24/2019</a:t>
            </a:fld>
            <a:endParaRPr lang="en-US" dirty="0"/>
          </a:p>
        </p:txBody>
      </p:sp>
      <p:sp>
        <p:nvSpPr>
          <p:cNvPr id="6" name="Footer Placeholder 5"/>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F9796552-0567-4C9D-A130-6D3E0CBE9E3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23BA015-6D93-4CCA-9DAA-A4503BDA4A84}" type="datetime1">
              <a:rPr lang="en-US" smtClean="0"/>
              <a:pPr>
                <a:defRPr/>
              </a:pPr>
              <a:t>7/24/2019</a:t>
            </a:fld>
            <a:endParaRPr lang="en-US" dirty="0"/>
          </a:p>
        </p:txBody>
      </p:sp>
      <p:sp>
        <p:nvSpPr>
          <p:cNvPr id="6" name="Footer Placeholder 5"/>
          <p:cNvSpPr>
            <a:spLocks noGrp="1"/>
          </p:cNvSpPr>
          <p:nvPr>
            <p:ph type="ftr" sz="quarter" idx="11"/>
          </p:nvPr>
        </p:nvSpPr>
        <p:spPr/>
        <p:txBody>
          <a:bodyPr/>
          <a:lstStyle>
            <a:lvl1pPr>
              <a:defRPr dirty="0"/>
            </a:lvl1pPr>
          </a:lstStyle>
          <a:p>
            <a:pPr>
              <a:defRPr/>
            </a:pPr>
            <a:r>
              <a:rPr lang="en-US" smtClean="0"/>
              <a:t>Copyright 2011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F5BE7756-C3D8-4380-922A-51FED566551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59"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9238AB-47FA-44CC-9B16-A74079A12D80}" type="datetime1">
              <a:rPr lang="en-US" smtClean="0"/>
              <a:pPr>
                <a:defRPr/>
              </a:pPr>
              <a:t>7/24/2019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r>
              <a:rPr lang="en-US" smtClean="0"/>
              <a:t>Copyright 2011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defRPr>
            </a:lvl1pPr>
          </a:lstStyle>
          <a:p>
            <a:pPr>
              <a:defRPr/>
            </a:pPr>
            <a:r>
              <a:rPr lang="en-US"/>
              <a:t>18-</a:t>
            </a:r>
            <a:fld id="{678A54AC-4208-4940-9DF2-42B6778633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hf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18</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a:t>
            </a:r>
            <a:r>
              <a:rPr lang="en-US" sz="2000" smtClean="0">
                <a:solidFill>
                  <a:schemeClr val="tx2">
                    <a:lumMod val="75000"/>
                  </a:schemeClr>
                </a:solidFill>
              </a:rPr>
              <a:t>Scott Pattison, </a:t>
            </a:r>
            <a:r>
              <a:rPr lang="en-US" sz="2000" dirty="0" smtClean="0">
                <a:solidFill>
                  <a:schemeClr val="tx2">
                    <a:lumMod val="75000"/>
                  </a:schemeClr>
                </a:solidFill>
              </a:rPr>
              <a:t>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Nuclear Chemistry</a:t>
            </a:r>
          </a:p>
        </p:txBody>
      </p:sp>
      <p:pic>
        <p:nvPicPr>
          <p:cNvPr id="31751" name="Picture 7"/>
          <p:cNvPicPr>
            <a:picLocks noChangeAspect="1" noChangeArrowheads="1"/>
          </p:cNvPicPr>
          <p:nvPr/>
        </p:nvPicPr>
        <p:blipFill>
          <a:blip r:embed="rId2" cstate="print"/>
          <a:stretch>
            <a:fillRect/>
          </a:stretch>
        </p:blipFill>
        <p:spPr bwMode="auto">
          <a:xfrm>
            <a:off x="3722066" y="2362956"/>
            <a:ext cx="4366867" cy="3275844"/>
          </a:xfrm>
          <a:prstGeom prst="rect">
            <a:avLst/>
          </a:prstGeom>
          <a:noFill/>
          <a:ln w="9525">
            <a:noFill/>
            <a:miter lim="800000"/>
            <a:headEnd/>
            <a:tailEnd/>
          </a:ln>
        </p:spPr>
      </p:pic>
      <p:sp>
        <p:nvSpPr>
          <p:cNvPr id="8" name="Rectangle 7"/>
          <p:cNvSpPr/>
          <p:nvPr/>
        </p:nvSpPr>
        <p:spPr>
          <a:xfrm flipH="1">
            <a:off x="76200" y="2743200"/>
            <a:ext cx="2819400" cy="2308324"/>
          </a:xfrm>
          <a:prstGeom prst="rect">
            <a:avLst/>
          </a:prstGeom>
        </p:spPr>
        <p:txBody>
          <a:bodyPr wrap="square">
            <a:spAutoFit/>
          </a:bodyPr>
          <a:lstStyle/>
          <a:p>
            <a:r>
              <a:rPr lang="en-US" b="1" dirty="0" smtClean="0">
                <a:solidFill>
                  <a:schemeClr val="accent2"/>
                </a:solidFill>
              </a:rPr>
              <a:t>The energy of the sun comes from nuclear reactions.  Solar flares are an indication of fusion reactions occurring at a temperature of millions of degrees.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mtClean="0"/>
              <a:t>Half-Life of C-14</a:t>
            </a:r>
          </a:p>
        </p:txBody>
      </p:sp>
      <p:sp>
        <p:nvSpPr>
          <p:cNvPr id="3077" name="Rectangle 3"/>
          <p:cNvSpPr>
            <a:spLocks noGrp="1" noChangeArrowheads="1"/>
          </p:cNvSpPr>
          <p:nvPr>
            <p:ph type="body" idx="1"/>
          </p:nvPr>
        </p:nvSpPr>
        <p:spPr>
          <a:xfrm>
            <a:off x="457200" y="1524000"/>
            <a:ext cx="8229600" cy="4495800"/>
          </a:xfrm>
        </p:spPr>
        <p:txBody>
          <a:bodyPr/>
          <a:lstStyle/>
          <a:p>
            <a:r>
              <a:rPr lang="en-US" sz="2400" smtClean="0"/>
              <a:t>The relative amount of radioactive carbon-14 is stable in living organisms, but the amount decreases after the organisms death. How many half-lives must elapse so that less than 1.0% of the radioactivity remains? </a:t>
            </a:r>
          </a:p>
        </p:txBody>
      </p:sp>
      <p:graphicFrame>
        <p:nvGraphicFramePr>
          <p:cNvPr id="65540" name="Object 2"/>
          <p:cNvGraphicFramePr>
            <a:graphicFrameLocks noChangeAspect="1"/>
          </p:cNvGraphicFramePr>
          <p:nvPr/>
        </p:nvGraphicFramePr>
        <p:xfrm>
          <a:off x="1600200" y="4033838"/>
          <a:ext cx="5308600" cy="811212"/>
        </p:xfrm>
        <a:graphic>
          <a:graphicData uri="http://schemas.openxmlformats.org/presentationml/2006/ole">
            <p:oleObj spid="_x0000_s3074" name="Equation" r:id="rId4" imgW="2577960" imgH="393480" progId="">
              <p:embed/>
            </p:oleObj>
          </a:graphicData>
        </a:graphic>
      </p:graphicFrame>
      <p:graphicFrame>
        <p:nvGraphicFramePr>
          <p:cNvPr id="65541" name="Object 3"/>
          <p:cNvGraphicFramePr>
            <a:graphicFrameLocks noChangeAspect="1"/>
          </p:cNvGraphicFramePr>
          <p:nvPr/>
        </p:nvGraphicFramePr>
        <p:xfrm>
          <a:off x="1828800" y="3119438"/>
          <a:ext cx="4679950" cy="811212"/>
        </p:xfrm>
        <a:graphic>
          <a:graphicData uri="http://schemas.openxmlformats.org/presentationml/2006/ole">
            <p:oleObj spid="_x0000_s3075" name="Equation" r:id="rId5" imgW="2273040" imgH="393480" progId="">
              <p:embed/>
            </p:oleObj>
          </a:graphicData>
        </a:graphic>
      </p:graphicFrame>
      <p:sp>
        <p:nvSpPr>
          <p:cNvPr id="65542" name="Text Box 6"/>
          <p:cNvSpPr txBox="1">
            <a:spLocks noChangeArrowheads="1"/>
          </p:cNvSpPr>
          <p:nvPr/>
        </p:nvSpPr>
        <p:spPr bwMode="auto">
          <a:xfrm>
            <a:off x="1279525" y="4987925"/>
            <a:ext cx="6142038" cy="830263"/>
          </a:xfrm>
          <a:prstGeom prst="rect">
            <a:avLst/>
          </a:prstGeom>
          <a:noFill/>
          <a:ln w="9525">
            <a:noFill/>
            <a:miter lim="800000"/>
            <a:headEnd/>
            <a:tailEnd/>
          </a:ln>
          <a:effectLst/>
        </p:spPr>
        <p:txBody>
          <a:bodyPr wrap="none">
            <a:spAutoFit/>
          </a:bodyPr>
          <a:lstStyle/>
          <a:p>
            <a:pPr>
              <a:defRPr/>
            </a:pPr>
            <a:r>
              <a:rPr lang="en-US" sz="2400" dirty="0">
                <a:latin typeface="+mn-lt"/>
              </a:rPr>
              <a:t>It takes almost 7 half-lives to get below 1.0%.</a:t>
            </a:r>
          </a:p>
          <a:p>
            <a:pPr>
              <a:defRPr/>
            </a:pPr>
            <a:r>
              <a:rPr lang="en-US" sz="2400" dirty="0">
                <a:latin typeface="+mn-lt"/>
              </a:rPr>
              <a:t>t</a:t>
            </a:r>
            <a:r>
              <a:rPr lang="en-US" sz="2400" baseline="-25000" dirty="0">
                <a:latin typeface="+mn-lt"/>
              </a:rPr>
              <a:t>½</a:t>
            </a:r>
            <a:r>
              <a:rPr lang="en-US" sz="2400" dirty="0">
                <a:latin typeface="+mn-lt"/>
              </a:rPr>
              <a:t> = 5730 years How many years is 7 half-lives?</a:t>
            </a:r>
          </a:p>
        </p:txBody>
      </p:sp>
      <p:sp>
        <p:nvSpPr>
          <p:cNvPr id="65543" name="Text Box 7"/>
          <p:cNvSpPr txBox="1">
            <a:spLocks noChangeArrowheads="1"/>
          </p:cNvSpPr>
          <p:nvPr/>
        </p:nvSpPr>
        <p:spPr bwMode="auto">
          <a:xfrm>
            <a:off x="1066800" y="5938838"/>
            <a:ext cx="7620000" cy="461962"/>
          </a:xfrm>
          <a:prstGeom prst="rect">
            <a:avLst/>
          </a:prstGeom>
          <a:noFill/>
          <a:ln w="9525">
            <a:noFill/>
            <a:miter lim="800000"/>
            <a:headEnd/>
            <a:tailEnd/>
          </a:ln>
          <a:effectLst/>
        </p:spPr>
        <p:txBody>
          <a:bodyPr>
            <a:spAutoFit/>
          </a:bodyPr>
          <a:lstStyle/>
          <a:p>
            <a:pPr>
              <a:defRPr/>
            </a:pPr>
            <a:r>
              <a:rPr lang="en-US" sz="2400" dirty="0">
                <a:latin typeface="+mn-lt"/>
              </a:rPr>
              <a:t>5730 years/half-life x 7 half-lives = </a:t>
            </a:r>
            <a:r>
              <a:rPr lang="en-US" sz="2400" b="1" dirty="0">
                <a:solidFill>
                  <a:schemeClr val="accent1"/>
                </a:solidFill>
                <a:latin typeface="+mn-lt"/>
              </a:rPr>
              <a:t>over 40,000 years!</a:t>
            </a:r>
          </a:p>
        </p:txBody>
      </p:sp>
      <p:sp>
        <p:nvSpPr>
          <p:cNvPr id="8"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9" name="Slide Number Placeholder 4"/>
          <p:cNvSpPr>
            <a:spLocks noGrp="1"/>
          </p:cNvSpPr>
          <p:nvPr>
            <p:ph type="sldNum" sz="quarter" idx="12"/>
          </p:nvPr>
        </p:nvSpPr>
        <p:spPr/>
        <p:txBody>
          <a:bodyPr/>
          <a:lstStyle/>
          <a:p>
            <a:pPr>
              <a:defRPr/>
            </a:pPr>
            <a:r>
              <a:rPr lang="en-US"/>
              <a:t>18-</a:t>
            </a:r>
            <a:fld id="{D3E4D41E-EA8F-46CB-A73A-7EEB3BA56323}" type="slidenum">
              <a:rPr lang="en-US"/>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4.0 g sample of Ra-226 decays to 1.0 g. If the half-life of Ra-226 is 1620 years, how much time has elapsed?  </a:t>
            </a:r>
          </a:p>
          <a:p>
            <a:pPr marL="514350" indent="-514350">
              <a:buFont typeface="+mj-lt"/>
              <a:buAutoNum type="alphaLcPeriod"/>
              <a:defRPr/>
            </a:pPr>
            <a:r>
              <a:rPr lang="en-US" dirty="0" smtClean="0"/>
              <a:t>540 years</a:t>
            </a:r>
          </a:p>
          <a:p>
            <a:pPr marL="514350" indent="-514350">
              <a:buFont typeface="+mj-lt"/>
              <a:buAutoNum type="alphaLcPeriod"/>
              <a:defRPr/>
            </a:pPr>
            <a:r>
              <a:rPr lang="en-US" dirty="0" smtClean="0"/>
              <a:t>810 years</a:t>
            </a:r>
          </a:p>
          <a:p>
            <a:pPr marL="514350" indent="-514350">
              <a:buFont typeface="+mj-lt"/>
              <a:buAutoNum type="alphaLcPeriod"/>
              <a:defRPr/>
            </a:pPr>
            <a:r>
              <a:rPr lang="en-US" dirty="0" smtClean="0"/>
              <a:t>3240 years</a:t>
            </a:r>
          </a:p>
          <a:p>
            <a:pPr marL="514350" indent="-514350">
              <a:buFont typeface="+mj-lt"/>
              <a:buAutoNum type="alphaLcPeriod"/>
              <a:defRPr/>
            </a:pPr>
            <a:r>
              <a:rPr lang="en-US" dirty="0" smtClean="0"/>
              <a:t>4860 years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3538BB35-BD69-4B77-832A-E16ED862E7AA}" type="slidenum">
              <a:rPr lang="en-US"/>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half-life of Au-198 is 2.7 days.  What mass of Au-198 will remain unchanged if a 12.0 g sample decays for 13.5 days?</a:t>
            </a:r>
          </a:p>
          <a:p>
            <a:pPr marL="514350" indent="-514350">
              <a:buFont typeface="+mj-lt"/>
              <a:buAutoNum type="alphaLcPeriod"/>
              <a:defRPr/>
            </a:pPr>
            <a:r>
              <a:rPr lang="en-US" dirty="0" smtClean="0"/>
              <a:t>12.0 g</a:t>
            </a:r>
          </a:p>
          <a:p>
            <a:pPr marL="514350" indent="-514350">
              <a:buFont typeface="+mj-lt"/>
              <a:buAutoNum type="alphaLcPeriod"/>
              <a:defRPr/>
            </a:pPr>
            <a:r>
              <a:rPr lang="en-US" dirty="0" smtClean="0"/>
              <a:t>0.750 g</a:t>
            </a:r>
          </a:p>
          <a:p>
            <a:pPr marL="514350" indent="-514350">
              <a:buFont typeface="+mj-lt"/>
              <a:buAutoNum type="alphaLcPeriod"/>
              <a:defRPr/>
            </a:pPr>
            <a:r>
              <a:rPr lang="en-US" dirty="0" smtClean="0"/>
              <a:t>384 g</a:t>
            </a:r>
          </a:p>
          <a:p>
            <a:pPr marL="514350" indent="-514350">
              <a:buFont typeface="+mj-lt"/>
              <a:buAutoNum type="alphaLcPeriod"/>
              <a:defRPr/>
            </a:pPr>
            <a:r>
              <a:rPr lang="en-US" dirty="0" smtClean="0"/>
              <a:t>0.375 g</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C04A211D-DEA7-454B-B399-F4CACD6269B0}" type="slidenum">
              <a:rPr lang="en-US"/>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As the temperature of a solid radioisotope increases, its half-life</a:t>
            </a:r>
          </a:p>
          <a:p>
            <a:pPr marL="514350" indent="-514350">
              <a:buFont typeface="+mj-lt"/>
              <a:buAutoNum type="alphaLcPeriod"/>
              <a:defRPr/>
            </a:pPr>
            <a:r>
              <a:rPr lang="en-US" dirty="0" smtClean="0"/>
              <a:t>Increases</a:t>
            </a:r>
          </a:p>
          <a:p>
            <a:pPr marL="514350" indent="-514350">
              <a:buFont typeface="+mj-lt"/>
              <a:buAutoNum type="alphaLcPeriod"/>
              <a:defRPr/>
            </a:pPr>
            <a:r>
              <a:rPr lang="en-US" dirty="0" smtClean="0"/>
              <a:t>Decreases</a:t>
            </a:r>
          </a:p>
          <a:p>
            <a:pPr marL="514350" indent="-514350">
              <a:buFont typeface="+mj-lt"/>
              <a:buAutoNum type="alphaLcPeriod"/>
              <a:defRPr/>
            </a:pPr>
            <a:r>
              <a:rPr lang="en-US" dirty="0" smtClean="0"/>
              <a:t>Remains the same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1450B896-6957-4415-BD1C-31CEAC090076}" type="slidenum">
              <a:rPr lang="en-US"/>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Characteristics of Nuclear Radiation</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908EEA14-6DFF-4AFB-84A3-3DFD2EEDA038}" type="slidenum">
              <a:rPr lang="en-US"/>
              <a:pPr>
                <a:defRPr/>
              </a:pPr>
              <a:t>14</a:t>
            </a:fld>
            <a:endParaRPr lang="en-US"/>
          </a:p>
        </p:txBody>
      </p:sp>
      <p:pic>
        <p:nvPicPr>
          <p:cNvPr id="45061" name="Picture 2"/>
          <p:cNvPicPr>
            <a:picLocks noChangeAspect="1" noChangeArrowheads="1"/>
          </p:cNvPicPr>
          <p:nvPr/>
        </p:nvPicPr>
        <p:blipFill>
          <a:blip r:embed="rId2" cstate="print"/>
          <a:srcRect/>
          <a:stretch>
            <a:fillRect/>
          </a:stretch>
        </p:blipFill>
        <p:spPr bwMode="auto">
          <a:xfrm>
            <a:off x="368300" y="1676400"/>
            <a:ext cx="85471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form of nuclear emission requires the greatest amount of shielding to provide protection from radiation injury? </a:t>
            </a:r>
          </a:p>
          <a:p>
            <a:pPr marL="514350" indent="-514350">
              <a:buFont typeface="+mj-lt"/>
              <a:buAutoNum type="alphaLcPeriod"/>
              <a:defRPr/>
            </a:pPr>
            <a:r>
              <a:rPr lang="en-US" dirty="0" smtClean="0"/>
              <a:t>Alpha</a:t>
            </a:r>
          </a:p>
          <a:p>
            <a:pPr marL="514350" indent="-514350">
              <a:buFont typeface="+mj-lt"/>
              <a:buAutoNum type="alphaLcPeriod"/>
              <a:defRPr/>
            </a:pPr>
            <a:r>
              <a:rPr lang="en-US" dirty="0" smtClean="0"/>
              <a:t>Beta</a:t>
            </a:r>
          </a:p>
          <a:p>
            <a:pPr marL="514350" indent="-514350">
              <a:buFont typeface="+mj-lt"/>
              <a:buAutoNum type="alphaLcPeriod"/>
              <a:defRPr/>
            </a:pPr>
            <a:r>
              <a:rPr lang="en-US" dirty="0" smtClean="0"/>
              <a:t>Gamma</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02CB481E-F7B4-4807-926C-DE6AEA9EBA62}" type="slidenum">
              <a:rPr lang="en-US"/>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a:lstStyle/>
          <a:p>
            <a:r>
              <a:rPr lang="en-US" smtClean="0"/>
              <a:t>Uranium Disintegration Series</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D81B3C39-F300-4FB1-B12D-0AFD9CB8FB0F}" type="slidenum">
              <a:rPr lang="en-US"/>
              <a:pPr>
                <a:defRPr/>
              </a:pPr>
              <a:t>16</a:t>
            </a:fld>
            <a:endParaRPr lang="en-US"/>
          </a:p>
        </p:txBody>
      </p:sp>
      <p:pic>
        <p:nvPicPr>
          <p:cNvPr id="11271" name="Picture 2"/>
          <p:cNvPicPr>
            <a:picLocks noChangeAspect="1" noChangeArrowheads="1"/>
          </p:cNvPicPr>
          <p:nvPr/>
        </p:nvPicPr>
        <p:blipFill>
          <a:blip r:embed="rId3" cstate="print"/>
          <a:srcRect/>
          <a:stretch>
            <a:fillRect/>
          </a:stretch>
        </p:blipFill>
        <p:spPr bwMode="auto">
          <a:xfrm>
            <a:off x="2752725" y="2228850"/>
            <a:ext cx="6315075" cy="4171950"/>
          </a:xfrm>
          <a:prstGeom prst="rect">
            <a:avLst/>
          </a:prstGeom>
          <a:noFill/>
          <a:ln w="9525">
            <a:noFill/>
            <a:miter lim="800000"/>
            <a:headEnd/>
            <a:tailEnd/>
          </a:ln>
        </p:spPr>
      </p:pic>
      <p:sp>
        <p:nvSpPr>
          <p:cNvPr id="11272" name="Content Placeholder 2"/>
          <p:cNvSpPr>
            <a:spLocks noGrp="1"/>
          </p:cNvSpPr>
          <p:nvPr>
            <p:ph idx="1"/>
          </p:nvPr>
        </p:nvSpPr>
        <p:spPr/>
        <p:txBody>
          <a:bodyPr/>
          <a:lstStyle/>
          <a:p>
            <a:pPr marL="0" indent="0"/>
            <a:r>
              <a:rPr lang="en-US" b="1" smtClean="0">
                <a:solidFill>
                  <a:srgbClr val="236F37"/>
                </a:solidFill>
              </a:rPr>
              <a:t>Figure 18.3</a:t>
            </a:r>
            <a:r>
              <a:rPr lang="en-US" smtClean="0">
                <a:solidFill>
                  <a:srgbClr val="236F37"/>
                </a:solidFill>
              </a:rPr>
              <a:t>           </a:t>
            </a:r>
            <a:r>
              <a:rPr lang="en-US" smtClean="0"/>
              <a:t>decays by a series of emissions to form the </a:t>
            </a:r>
            <a:br>
              <a:rPr lang="en-US" smtClean="0"/>
            </a:br>
            <a:r>
              <a:rPr lang="en-US" smtClean="0"/>
              <a:t>stable nuclide</a:t>
            </a:r>
          </a:p>
        </p:txBody>
      </p:sp>
      <p:graphicFrame>
        <p:nvGraphicFramePr>
          <p:cNvPr id="11266" name="Object 4"/>
          <p:cNvGraphicFramePr>
            <a:graphicFrameLocks noChangeAspect="1"/>
          </p:cNvGraphicFramePr>
          <p:nvPr/>
        </p:nvGraphicFramePr>
        <p:xfrm>
          <a:off x="914400" y="3059113"/>
          <a:ext cx="914400" cy="598487"/>
        </p:xfrm>
        <a:graphic>
          <a:graphicData uri="http://schemas.openxmlformats.org/presentationml/2006/ole">
            <p:oleObj spid="_x0000_s11266" name="Equation" r:id="rId4" imgW="368280" imgH="241200" progId="">
              <p:embed/>
            </p:oleObj>
          </a:graphicData>
        </a:graphic>
      </p:graphicFrame>
      <p:graphicFrame>
        <p:nvGraphicFramePr>
          <p:cNvPr id="11267" name="Object 5"/>
          <p:cNvGraphicFramePr>
            <a:graphicFrameLocks noChangeAspect="1"/>
          </p:cNvGraphicFramePr>
          <p:nvPr/>
        </p:nvGraphicFramePr>
        <p:xfrm>
          <a:off x="2362200" y="1630363"/>
          <a:ext cx="762000" cy="579437"/>
        </p:xfrm>
        <a:graphic>
          <a:graphicData uri="http://schemas.openxmlformats.org/presentationml/2006/ole">
            <p:oleObj spid="_x0000_s11267" name="Equation" r:id="rId5" imgW="317160" imgH="24120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nuclide is formed when U-238 undergoes one alpha decay and two beta decays?</a:t>
            </a:r>
          </a:p>
          <a:p>
            <a:pPr marL="514350" indent="-514350">
              <a:buFont typeface="+mj-lt"/>
              <a:buAutoNum type="alphaLcPeriod"/>
              <a:defRPr/>
            </a:pPr>
            <a:r>
              <a:rPr lang="en-US" dirty="0" smtClean="0"/>
              <a:t>U-238</a:t>
            </a:r>
          </a:p>
          <a:p>
            <a:pPr marL="514350" indent="-514350">
              <a:buFont typeface="+mj-lt"/>
              <a:buAutoNum type="alphaLcPeriod"/>
              <a:defRPr/>
            </a:pPr>
            <a:r>
              <a:rPr lang="en-US" dirty="0" smtClean="0"/>
              <a:t>U-234</a:t>
            </a:r>
          </a:p>
          <a:p>
            <a:pPr marL="514350" indent="-514350">
              <a:buFont typeface="+mj-lt"/>
              <a:buAutoNum type="alphaLcPeriod"/>
              <a:defRPr/>
            </a:pPr>
            <a:r>
              <a:rPr lang="en-US" dirty="0" smtClean="0"/>
              <a:t>Th-230</a:t>
            </a: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62E94E00-2315-438B-9BCB-16C9118FAC52}" type="slidenum">
              <a:rPr lang="en-US"/>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n-US" smtClean="0"/>
              <a:t>Transmutation of Elements</a:t>
            </a:r>
          </a:p>
        </p:txBody>
      </p:sp>
      <p:sp>
        <p:nvSpPr>
          <p:cNvPr id="12292" name="Content Placeholder 2"/>
          <p:cNvSpPr>
            <a:spLocks noGrp="1"/>
          </p:cNvSpPr>
          <p:nvPr>
            <p:ph idx="1"/>
          </p:nvPr>
        </p:nvSpPr>
        <p:spPr/>
        <p:txBody>
          <a:bodyPr/>
          <a:lstStyle/>
          <a:p>
            <a:r>
              <a:rPr lang="en-US" b="1" smtClean="0"/>
              <a:t>Transmutation</a:t>
            </a:r>
            <a:r>
              <a:rPr lang="en-US" smtClean="0"/>
              <a:t> is the conversion of one element into another by either natural or artificial means.</a:t>
            </a:r>
          </a:p>
          <a:p>
            <a:r>
              <a:rPr lang="en-US" smtClean="0"/>
              <a:t>Transmutation occurs spontaneously in natural radiation.</a:t>
            </a:r>
          </a:p>
          <a:p>
            <a:r>
              <a:rPr lang="en-US" smtClean="0"/>
              <a:t>The first artificial transmutation was done in 1919 in Ernest Rutherford’s lab:</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A42A0E24-0D03-4E90-B2DF-0F6DEAE534FE}" type="slidenum">
              <a:rPr lang="en-US"/>
              <a:pPr>
                <a:defRPr/>
              </a:pPr>
              <a:t>18</a:t>
            </a:fld>
            <a:endParaRPr lang="en-US"/>
          </a:p>
        </p:txBody>
      </p:sp>
      <p:graphicFrame>
        <p:nvGraphicFramePr>
          <p:cNvPr id="46084" name="Object 4"/>
          <p:cNvGraphicFramePr>
            <a:graphicFrameLocks noChangeAspect="1"/>
          </p:cNvGraphicFramePr>
          <p:nvPr/>
        </p:nvGraphicFramePr>
        <p:xfrm>
          <a:off x="2757488" y="4495800"/>
          <a:ext cx="4273550" cy="684213"/>
        </p:xfrm>
        <a:graphic>
          <a:graphicData uri="http://schemas.openxmlformats.org/presentationml/2006/ole">
            <p:oleObj spid="_x0000_s12290" name="Equation" r:id="rId3" imgW="151128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p:txBody>
          <a:bodyPr/>
          <a:lstStyle/>
          <a:p>
            <a:r>
              <a:rPr lang="en-US" smtClean="0"/>
              <a:t>Transmutation</a:t>
            </a:r>
          </a:p>
        </p:txBody>
      </p:sp>
      <p:sp>
        <p:nvSpPr>
          <p:cNvPr id="13317" name="Content Placeholder 2"/>
          <p:cNvSpPr>
            <a:spLocks noGrp="1"/>
          </p:cNvSpPr>
          <p:nvPr>
            <p:ph idx="1"/>
          </p:nvPr>
        </p:nvSpPr>
        <p:spPr>
          <a:xfrm>
            <a:off x="457200" y="1600200"/>
            <a:ext cx="4267200" cy="4525963"/>
          </a:xfrm>
        </p:spPr>
        <p:txBody>
          <a:bodyPr/>
          <a:lstStyle/>
          <a:p>
            <a:r>
              <a:rPr lang="en-US" smtClean="0"/>
              <a:t>Many elements have been made using particle accelerators.</a:t>
            </a:r>
          </a:p>
          <a:p>
            <a:endParaRPr lang="en-US" sz="900" smtClean="0"/>
          </a:p>
          <a:p>
            <a:r>
              <a:rPr lang="en-US" smtClean="0"/>
              <a:t>Californium:</a:t>
            </a:r>
          </a:p>
          <a:p>
            <a:endParaRPr lang="en-US" smtClean="0"/>
          </a:p>
          <a:p>
            <a:endParaRPr lang="en-US" sz="1600" smtClean="0"/>
          </a:p>
          <a:p>
            <a:r>
              <a:rPr lang="en-US" smtClean="0"/>
              <a:t>Roentgenium:</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C6962264-A3B0-4F0A-8C35-F7B0EA4C27FC}" type="slidenum">
              <a:rPr lang="en-US"/>
              <a:pPr>
                <a:defRPr/>
              </a:pPr>
              <a:t>19</a:t>
            </a:fld>
            <a:endParaRPr lang="en-US"/>
          </a:p>
        </p:txBody>
      </p:sp>
      <p:pic>
        <p:nvPicPr>
          <p:cNvPr id="13320" name="Picture 2"/>
          <p:cNvPicPr>
            <a:picLocks noChangeAspect="1" noChangeArrowheads="1"/>
          </p:cNvPicPr>
          <p:nvPr/>
        </p:nvPicPr>
        <p:blipFill>
          <a:blip r:embed="rId3" cstate="print"/>
          <a:srcRect/>
          <a:stretch>
            <a:fillRect/>
          </a:stretch>
        </p:blipFill>
        <p:spPr bwMode="auto">
          <a:xfrm>
            <a:off x="4800600" y="1622425"/>
            <a:ext cx="4195763" cy="4549775"/>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304800" y="3698875"/>
          <a:ext cx="4191000" cy="614363"/>
        </p:xfrm>
        <a:graphic>
          <a:graphicData uri="http://schemas.openxmlformats.org/presentationml/2006/ole">
            <p:oleObj spid="_x0000_s13314" name="Equation" r:id="rId4" imgW="1650960" imgH="241200" progId="">
              <p:embed/>
            </p:oleObj>
          </a:graphicData>
        </a:graphic>
      </p:graphicFrame>
      <p:graphicFrame>
        <p:nvGraphicFramePr>
          <p:cNvPr id="13315" name="Object 4"/>
          <p:cNvGraphicFramePr>
            <a:graphicFrameLocks noChangeAspect="1"/>
          </p:cNvGraphicFramePr>
          <p:nvPr/>
        </p:nvGraphicFramePr>
        <p:xfrm>
          <a:off x="330200" y="4953000"/>
          <a:ext cx="4318000" cy="604838"/>
        </p:xfrm>
        <a:graphic>
          <a:graphicData uri="http://schemas.openxmlformats.org/presentationml/2006/ole">
            <p:oleObj spid="_x0000_s13315" name="Equation" r:id="rId5" imgW="1726920" imgH="24120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Radioactivity</a:t>
            </a:r>
          </a:p>
        </p:txBody>
      </p:sp>
      <p:sp>
        <p:nvSpPr>
          <p:cNvPr id="3" name="Content Placeholder 2"/>
          <p:cNvSpPr>
            <a:spLocks noGrp="1"/>
          </p:cNvSpPr>
          <p:nvPr>
            <p:ph idx="1"/>
          </p:nvPr>
        </p:nvSpPr>
        <p:spPr/>
        <p:txBody>
          <a:bodyPr/>
          <a:lstStyle/>
          <a:p>
            <a:r>
              <a:rPr lang="en-US" b="1" smtClean="0"/>
              <a:t>Radioactivity</a:t>
            </a:r>
            <a:r>
              <a:rPr lang="en-US" smtClean="0"/>
              <a:t> is the spontaneous emission of particles and/or energy from an unstable nucleus of an atom.</a:t>
            </a:r>
          </a:p>
          <a:p>
            <a:r>
              <a:rPr lang="en-US" b="1" smtClean="0"/>
              <a:t>Nucleons</a:t>
            </a:r>
            <a:r>
              <a:rPr lang="en-US" smtClean="0"/>
              <a:t> are the protons and neutrons in the nucleus of an atom.</a:t>
            </a:r>
          </a:p>
          <a:p>
            <a:r>
              <a:rPr lang="en-US" b="1" smtClean="0"/>
              <a:t>Nuclide</a:t>
            </a:r>
            <a:r>
              <a:rPr lang="en-US" smtClean="0"/>
              <a:t> is how we refer to any isotope of an atom. </a:t>
            </a:r>
          </a:p>
          <a:p>
            <a:r>
              <a:rPr lang="en-US" b="1" smtClean="0"/>
              <a:t>Radioactive nuclides</a:t>
            </a:r>
            <a:r>
              <a:rPr lang="en-US" smtClean="0"/>
              <a:t> are unstable nuclides that spontaneously emit radiation.</a:t>
            </a:r>
          </a:p>
          <a:p>
            <a:r>
              <a:rPr lang="en-US" b="1" smtClean="0"/>
              <a:t>Stable nuclides</a:t>
            </a:r>
            <a:r>
              <a:rPr lang="en-US" smtClean="0"/>
              <a:t> are considered stable because they are not radioactive.</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1B85746E-4D05-4645-BA35-00A89F83723D}" type="slidenum">
              <a:rPr lang="en-US"/>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lstStyle/>
          <a:p>
            <a:r>
              <a:rPr lang="en-US" smtClean="0"/>
              <a:t>Artificial Radioactivity</a:t>
            </a:r>
          </a:p>
        </p:txBody>
      </p:sp>
      <p:sp>
        <p:nvSpPr>
          <p:cNvPr id="3" name="Content Placeholder 2"/>
          <p:cNvSpPr>
            <a:spLocks noGrp="1"/>
          </p:cNvSpPr>
          <p:nvPr>
            <p:ph idx="1"/>
          </p:nvPr>
        </p:nvSpPr>
        <p:spPr/>
        <p:txBody>
          <a:bodyPr/>
          <a:lstStyle/>
          <a:p>
            <a:r>
              <a:rPr lang="en-US" smtClean="0"/>
              <a:t>Irene and Frederick Joliot-Curie discovered that the bombardment of aluminum-27 with alpha particles resulted in the emission of neutrons and positrons:</a:t>
            </a:r>
          </a:p>
          <a:p>
            <a:r>
              <a:rPr lang="en-US" smtClean="0"/>
              <a:t>First phosphorus-30 is produced along with a neutron:</a:t>
            </a:r>
          </a:p>
          <a:p>
            <a:endParaRPr lang="en-US" smtClean="0"/>
          </a:p>
          <a:p>
            <a:endParaRPr lang="en-US" smtClean="0"/>
          </a:p>
          <a:p>
            <a:r>
              <a:rPr lang="en-US" smtClean="0"/>
              <a:t>Then silicon 30 is produced along with a positron: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136369F9-968A-4B7B-BD94-B7F7DEF94732}" type="slidenum">
              <a:rPr lang="en-US"/>
              <a:pPr>
                <a:defRPr/>
              </a:pPr>
              <a:t>20</a:t>
            </a:fld>
            <a:endParaRPr lang="en-US"/>
          </a:p>
        </p:txBody>
      </p:sp>
      <p:graphicFrame>
        <p:nvGraphicFramePr>
          <p:cNvPr id="49155" name="Object 3"/>
          <p:cNvGraphicFramePr>
            <a:graphicFrameLocks noChangeAspect="1"/>
          </p:cNvGraphicFramePr>
          <p:nvPr/>
        </p:nvGraphicFramePr>
        <p:xfrm>
          <a:off x="2362200" y="3662363"/>
          <a:ext cx="3844925" cy="604837"/>
        </p:xfrm>
        <a:graphic>
          <a:graphicData uri="http://schemas.openxmlformats.org/presentationml/2006/ole">
            <p:oleObj spid="_x0000_s14338" name="Equation" r:id="rId3" imgW="1536480" imgH="241200" progId="">
              <p:embed/>
            </p:oleObj>
          </a:graphicData>
        </a:graphic>
      </p:graphicFrame>
      <p:graphicFrame>
        <p:nvGraphicFramePr>
          <p:cNvPr id="49156" name="Object 4"/>
          <p:cNvGraphicFramePr>
            <a:graphicFrameLocks noChangeAspect="1"/>
          </p:cNvGraphicFramePr>
          <p:nvPr/>
        </p:nvGraphicFramePr>
        <p:xfrm>
          <a:off x="2678113" y="5106988"/>
          <a:ext cx="2808287" cy="608012"/>
        </p:xfrm>
        <a:graphic>
          <a:graphicData uri="http://schemas.openxmlformats.org/presentationml/2006/ole">
            <p:oleObj spid="_x0000_s14339" name="Equation" r:id="rId4" imgW="111744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Artificial Radioactivity</a:t>
            </a:r>
          </a:p>
        </p:txBody>
      </p:sp>
      <p:sp>
        <p:nvSpPr>
          <p:cNvPr id="48131" name="Content Placeholder 2"/>
          <p:cNvSpPr>
            <a:spLocks noGrp="1"/>
          </p:cNvSpPr>
          <p:nvPr>
            <p:ph idx="1"/>
          </p:nvPr>
        </p:nvSpPr>
        <p:spPr/>
        <p:txBody>
          <a:bodyPr/>
          <a:lstStyle/>
          <a:p>
            <a:r>
              <a:rPr lang="en-US" smtClean="0"/>
              <a:t>The radioactivity of nuclides produced by bombarding stable isotopes with small particles like neutrons or alpha particles is known as </a:t>
            </a:r>
            <a:r>
              <a:rPr lang="en-US" b="1" smtClean="0"/>
              <a:t>artificial radioactivity </a:t>
            </a:r>
            <a:r>
              <a:rPr lang="en-US" smtClean="0"/>
              <a:t>or </a:t>
            </a:r>
            <a:r>
              <a:rPr lang="en-US" b="1" smtClean="0"/>
              <a:t>induced radioactivity</a:t>
            </a:r>
            <a:r>
              <a:rPr lang="en-US" smtClean="0"/>
              <a:t>.</a:t>
            </a:r>
          </a:p>
          <a:p>
            <a:r>
              <a:rPr lang="en-US" smtClean="0"/>
              <a:t>The Joliot-Curies received the Nobel Prize in chemistry in 1935 for the discovery of artificial, or induced, radioactivity.</a:t>
            </a:r>
            <a:endParaRPr lang="en-US" b="1" smtClean="0"/>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EBC6F07E-ECDD-4215-BC5B-8C71E17CA9DB}"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In an artificial transmutation process, a nucleus of Be-9 absorbs a proton, emits a particle, and is converted into Li-6.  What was the particle emitted?  </a:t>
            </a:r>
          </a:p>
          <a:p>
            <a:pPr marL="514350" indent="-514350">
              <a:buFont typeface="+mj-lt"/>
              <a:buAutoNum type="alphaLcPeriod"/>
              <a:defRPr/>
            </a:pPr>
            <a:r>
              <a:rPr lang="en-US" dirty="0" smtClean="0"/>
              <a:t>A proton</a:t>
            </a:r>
          </a:p>
          <a:p>
            <a:pPr marL="514350" indent="-514350">
              <a:buFont typeface="+mj-lt"/>
              <a:buAutoNum type="alphaLcPeriod"/>
              <a:defRPr/>
            </a:pPr>
            <a:r>
              <a:rPr lang="en-US" dirty="0" smtClean="0"/>
              <a:t>A neutron</a:t>
            </a:r>
          </a:p>
          <a:p>
            <a:pPr marL="514350" indent="-514350">
              <a:buFont typeface="+mj-lt"/>
              <a:buAutoNum type="alphaLcPeriod"/>
              <a:defRPr/>
            </a:pPr>
            <a:r>
              <a:rPr lang="en-US" dirty="0" smtClean="0"/>
              <a:t>An electron</a:t>
            </a:r>
          </a:p>
          <a:p>
            <a:pPr marL="514350" indent="-514350">
              <a:buFont typeface="+mj-lt"/>
              <a:buAutoNum type="alphaLcPeriod"/>
              <a:defRPr/>
            </a:pPr>
            <a:r>
              <a:rPr lang="en-US" dirty="0" smtClean="0"/>
              <a:t>An alpha particle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DF768972-3558-4AE1-8672-44233716FD47}" type="slidenum">
              <a:rPr lang="en-US"/>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a:defRPr/>
            </a:pPr>
            <a:r>
              <a:rPr lang="en-US" dirty="0" smtClean="0"/>
              <a:t>Measurement of Radioactivity</a:t>
            </a:r>
            <a:br>
              <a:rPr lang="en-US" dirty="0" smtClean="0"/>
            </a:br>
            <a:r>
              <a:rPr lang="en-US" dirty="0" smtClean="0"/>
              <a:t>with a Geiger Counter</a:t>
            </a:r>
          </a:p>
        </p:txBody>
      </p:sp>
      <p:sp>
        <p:nvSpPr>
          <p:cNvPr id="50179" name="Content Placeholder 2"/>
          <p:cNvSpPr>
            <a:spLocks noGrp="1"/>
          </p:cNvSpPr>
          <p:nvPr>
            <p:ph idx="1"/>
          </p:nvPr>
        </p:nvSpPr>
        <p:spPr>
          <a:xfrm>
            <a:off x="457200" y="1600200"/>
            <a:ext cx="4800600" cy="4525963"/>
          </a:xfrm>
        </p:spPr>
        <p:txBody>
          <a:bodyPr/>
          <a:lstStyle/>
          <a:p>
            <a:r>
              <a:rPr lang="en-US" b="1" smtClean="0"/>
              <a:t>Ionizing radiation</a:t>
            </a:r>
            <a:r>
              <a:rPr lang="en-US" smtClean="0"/>
              <a:t> is high energy radiation that causes atoms or molecules to become ionized.</a:t>
            </a:r>
          </a:p>
          <a:p>
            <a:pPr marL="342900" lvl="1" indent="-342900">
              <a:buFont typeface="Arial" pitchFamily="34" charset="0"/>
              <a:buNone/>
            </a:pPr>
            <a:r>
              <a:rPr lang="en-US" smtClean="0"/>
              <a:t>If ionizing radiation enters the Geiger counter tube, argon in the tube is ionized and an electric current passes between two electrodes.</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BE05CA0B-ABEB-4483-9F5C-87B1FBA345F3}" type="slidenum">
              <a:rPr lang="en-US"/>
              <a:pPr>
                <a:defRPr/>
              </a:pPr>
              <a:t>23</a:t>
            </a:fld>
            <a:endParaRPr lang="en-US"/>
          </a:p>
        </p:txBody>
      </p:sp>
      <p:pic>
        <p:nvPicPr>
          <p:cNvPr id="50182" name="Picture 2"/>
          <p:cNvPicPr>
            <a:picLocks noChangeAspect="1" noChangeArrowheads="1"/>
          </p:cNvPicPr>
          <p:nvPr/>
        </p:nvPicPr>
        <p:blipFill>
          <a:blip r:embed="rId2" cstate="print"/>
          <a:srcRect/>
          <a:stretch>
            <a:fillRect/>
          </a:stretch>
        </p:blipFill>
        <p:spPr bwMode="auto">
          <a:xfrm>
            <a:off x="5181600" y="1600200"/>
            <a:ext cx="3817938" cy="3729038"/>
          </a:xfrm>
          <a:prstGeom prst="rect">
            <a:avLst/>
          </a:prstGeom>
          <a:noFill/>
          <a:ln w="9525">
            <a:noFill/>
            <a:miter lim="800000"/>
            <a:headEnd/>
            <a:tailEnd/>
          </a:ln>
        </p:spPr>
      </p:pic>
      <p:sp>
        <p:nvSpPr>
          <p:cNvPr id="7" name="Rectangle 6"/>
          <p:cNvSpPr/>
          <p:nvPr/>
        </p:nvSpPr>
        <p:spPr>
          <a:xfrm>
            <a:off x="609600" y="5638800"/>
            <a:ext cx="7165975" cy="523875"/>
          </a:xfrm>
          <a:prstGeom prst="rect">
            <a:avLst/>
          </a:prstGeom>
        </p:spPr>
        <p:txBody>
          <a:bodyPr wrap="none">
            <a:spAutoFit/>
          </a:bodyPr>
          <a:lstStyle/>
          <a:p>
            <a:pPr marL="342900" lvl="1" indent="-342900">
              <a:defRPr/>
            </a:pPr>
            <a:r>
              <a:rPr lang="en-US" sz="2800" dirty="0">
                <a:latin typeface="+mn-lt"/>
              </a:rPr>
              <a:t>Radiation is measured in counts/min or counts/s.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defRPr/>
            </a:pPr>
            <a:r>
              <a:rPr lang="en-US" dirty="0" smtClean="0"/>
              <a:t>Curie: </a:t>
            </a:r>
            <a:br>
              <a:rPr lang="en-US" dirty="0" smtClean="0"/>
            </a:br>
            <a:r>
              <a:rPr lang="en-US" dirty="0" smtClean="0"/>
              <a:t>A Unit for Measuring Radioactivity</a:t>
            </a:r>
          </a:p>
        </p:txBody>
      </p:sp>
      <p:sp>
        <p:nvSpPr>
          <p:cNvPr id="51203" name="Content Placeholder 2"/>
          <p:cNvSpPr>
            <a:spLocks noGrp="1"/>
          </p:cNvSpPr>
          <p:nvPr>
            <p:ph idx="1"/>
          </p:nvPr>
        </p:nvSpPr>
        <p:spPr/>
        <p:txBody>
          <a:bodyPr/>
          <a:lstStyle/>
          <a:p>
            <a:r>
              <a:rPr lang="en-US" smtClean="0"/>
              <a:t>The </a:t>
            </a:r>
            <a:r>
              <a:rPr lang="en-US" b="1" smtClean="0"/>
              <a:t>curie </a:t>
            </a:r>
            <a:r>
              <a:rPr lang="en-US" smtClean="0"/>
              <a:t>is the unit used to express the amount of radioactivity produced by an element.</a:t>
            </a:r>
          </a:p>
          <a:p>
            <a:r>
              <a:rPr lang="en-US" smtClean="0"/>
              <a:t>One </a:t>
            </a:r>
            <a:r>
              <a:rPr lang="en-US" b="1" smtClean="0"/>
              <a:t>curie</a:t>
            </a:r>
            <a:r>
              <a:rPr lang="en-US" smtClean="0">
                <a:solidFill>
                  <a:srgbClr val="FF0000"/>
                </a:solidFill>
              </a:rPr>
              <a:t> </a:t>
            </a:r>
            <a:r>
              <a:rPr lang="en-US" smtClean="0"/>
              <a:t>(Ci) = 3.7 x 10</a:t>
            </a:r>
            <a:r>
              <a:rPr lang="en-US" baseline="30000" smtClean="0"/>
              <a:t>10</a:t>
            </a:r>
            <a:r>
              <a:rPr lang="en-US" smtClean="0"/>
              <a:t> disintegrations per second.</a:t>
            </a:r>
          </a:p>
          <a:p>
            <a:r>
              <a:rPr lang="en-US" smtClean="0"/>
              <a:t>This definition came from the element radium, which has an activity of 1Ci/g</a:t>
            </a:r>
          </a:p>
          <a:p>
            <a:r>
              <a:rPr lang="en-US" smtClean="0"/>
              <a:t>Because a curie is so large the </a:t>
            </a:r>
            <a:r>
              <a:rPr lang="en-US" b="1" smtClean="0"/>
              <a:t>millicurie</a:t>
            </a:r>
            <a:r>
              <a:rPr lang="en-US" smtClean="0"/>
              <a:t> (one thousandth of a curie) and the </a:t>
            </a:r>
            <a:r>
              <a:rPr lang="en-US" b="1" smtClean="0"/>
              <a:t>microcurie</a:t>
            </a:r>
            <a:r>
              <a:rPr lang="en-US" smtClean="0"/>
              <a:t> (one millionth of a curie) are more commonly used.</a:t>
            </a:r>
          </a:p>
          <a:p>
            <a:endParaRPr lang="en-US" smtClean="0"/>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72FB0A93-7FBE-4583-8661-290C047322CD}"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Other Units of Radiation</a:t>
            </a:r>
          </a:p>
        </p:txBody>
      </p:sp>
      <p:sp>
        <p:nvSpPr>
          <p:cNvPr id="52227" name="Content Placeholder 2"/>
          <p:cNvSpPr>
            <a:spLocks noGrp="1"/>
          </p:cNvSpPr>
          <p:nvPr>
            <p:ph idx="1"/>
          </p:nvPr>
        </p:nvSpPr>
        <p:spPr>
          <a:xfrm>
            <a:off x="457200" y="3810000"/>
            <a:ext cx="8229600" cy="2438400"/>
          </a:xfrm>
        </p:spPr>
        <p:txBody>
          <a:bodyPr/>
          <a:lstStyle/>
          <a:p>
            <a:r>
              <a:rPr lang="en-US" smtClean="0"/>
              <a:t>The </a:t>
            </a:r>
            <a:r>
              <a:rPr lang="en-US" b="1" smtClean="0"/>
              <a:t>rem</a:t>
            </a:r>
            <a:r>
              <a:rPr lang="en-US" smtClean="0"/>
              <a:t> takes into account the degree of biological effect caused by the type of radiation exposure. For example, alpha particles are 10 times more ionizing than beta particles so the factor is 10 for an alpha particle and a 1 for a beta particle.</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8A134FD0-EC6D-4721-9DBE-BAE34C127540}" type="slidenum">
              <a:rPr lang="en-US"/>
              <a:pPr>
                <a:defRPr/>
              </a:pPr>
              <a:t>25</a:t>
            </a:fld>
            <a:endParaRPr lang="en-US"/>
          </a:p>
        </p:txBody>
      </p:sp>
      <p:pic>
        <p:nvPicPr>
          <p:cNvPr id="52230" name="Picture 2"/>
          <p:cNvPicPr>
            <a:picLocks noChangeAspect="1" noChangeArrowheads="1"/>
          </p:cNvPicPr>
          <p:nvPr/>
        </p:nvPicPr>
        <p:blipFill>
          <a:blip r:embed="rId2" cstate="print"/>
          <a:srcRect/>
          <a:stretch>
            <a:fillRect/>
          </a:stretch>
        </p:blipFill>
        <p:spPr bwMode="auto">
          <a:xfrm>
            <a:off x="461963" y="1524000"/>
            <a:ext cx="868203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Medical Uses of Radiation</a:t>
            </a:r>
          </a:p>
        </p:txBody>
      </p:sp>
      <p:sp>
        <p:nvSpPr>
          <p:cNvPr id="52227" name="Content Placeholder 2"/>
          <p:cNvSpPr>
            <a:spLocks noGrp="1"/>
          </p:cNvSpPr>
          <p:nvPr>
            <p:ph idx="1"/>
          </p:nvPr>
        </p:nvSpPr>
        <p:spPr>
          <a:xfrm>
            <a:off x="5410200" y="1371600"/>
            <a:ext cx="3276600" cy="4876800"/>
          </a:xfrm>
        </p:spPr>
        <p:txBody>
          <a:bodyPr/>
          <a:lstStyle/>
          <a:p>
            <a:r>
              <a:rPr lang="en-US" sz="1800" u="sng" dirty="0" smtClean="0"/>
              <a:t>For diagnosis</a:t>
            </a:r>
            <a:r>
              <a:rPr lang="en-US" sz="1800" dirty="0" smtClean="0"/>
              <a:t> – usually injected or ingested.</a:t>
            </a:r>
          </a:p>
          <a:p>
            <a:r>
              <a:rPr lang="en-US" sz="1800" u="sng" dirty="0" smtClean="0"/>
              <a:t>For treatment</a:t>
            </a:r>
            <a:r>
              <a:rPr lang="en-US" sz="1800" dirty="0" smtClean="0"/>
              <a:t> – </a:t>
            </a:r>
          </a:p>
          <a:p>
            <a:r>
              <a:rPr lang="en-US" sz="1800" baseline="30000" dirty="0" smtClean="0"/>
              <a:t>1.</a:t>
            </a:r>
            <a:r>
              <a:rPr lang="en-US" sz="1800" dirty="0" smtClean="0"/>
              <a:t> </a:t>
            </a:r>
            <a:r>
              <a:rPr lang="en-US" sz="1800" i="1" dirty="0" smtClean="0"/>
              <a:t>External</a:t>
            </a:r>
            <a:r>
              <a:rPr lang="en-US" sz="1800" dirty="0" smtClean="0"/>
              <a:t> to the body (beam of radiation produced by decaying Co-60 can be focused on a tumor).  Radiation sickness usually occurs and some destruction of healthy tissue often occurs. </a:t>
            </a:r>
            <a:r>
              <a:rPr lang="en-US" sz="1800" baseline="30000" dirty="0" smtClean="0"/>
              <a:t>2.</a:t>
            </a:r>
            <a:r>
              <a:rPr lang="en-US" sz="1800" dirty="0" smtClean="0"/>
              <a:t> </a:t>
            </a:r>
            <a:r>
              <a:rPr lang="en-US" sz="1800" i="1" dirty="0" smtClean="0"/>
              <a:t>Internally</a:t>
            </a:r>
            <a:r>
              <a:rPr lang="en-US" sz="1800" dirty="0" smtClean="0"/>
              <a:t> at the site of the tumor within the body.  Ex) I-131 for hyperthyroidism or radioactive “seeds”/wire implanted close to the tumor.  I-125 used for prostate cancer.</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8A134FD0-EC6D-4721-9DBE-BAE34C127540}" type="slidenum">
              <a:rPr lang="en-US"/>
              <a:pPr>
                <a:defRPr/>
              </a:pPr>
              <a:t>26</a:t>
            </a:fld>
            <a:endParaRPr lang="en-US"/>
          </a:p>
        </p:txBody>
      </p:sp>
      <p:pic>
        <p:nvPicPr>
          <p:cNvPr id="7" name="Picture 6"/>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1676400"/>
            <a:ext cx="5067300" cy="42195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Medical Uses of Radiation</a:t>
            </a:r>
          </a:p>
        </p:txBody>
      </p:sp>
      <p:sp>
        <p:nvSpPr>
          <p:cNvPr id="52227" name="Content Placeholder 2"/>
          <p:cNvSpPr>
            <a:spLocks noGrp="1"/>
          </p:cNvSpPr>
          <p:nvPr>
            <p:ph idx="1"/>
          </p:nvPr>
        </p:nvSpPr>
        <p:spPr>
          <a:xfrm>
            <a:off x="533400" y="1752600"/>
            <a:ext cx="8153400" cy="4495800"/>
          </a:xfrm>
        </p:spPr>
        <p:txBody>
          <a:bodyPr/>
          <a:lstStyle/>
          <a:p>
            <a:r>
              <a:rPr lang="en-US" sz="2000" dirty="0" smtClean="0"/>
              <a:t>Average radiation dose per year for an individual is estimated at 0.27 rem.  </a:t>
            </a:r>
          </a:p>
          <a:p>
            <a:r>
              <a:rPr lang="en-US" sz="2000" dirty="0" smtClean="0"/>
              <a:t>No biological effects are noticed if the dose is less than 25 REM.</a:t>
            </a:r>
          </a:p>
          <a:p>
            <a:r>
              <a:rPr lang="en-US" sz="2000" dirty="0" smtClean="0"/>
              <a:t> </a:t>
            </a:r>
          </a:p>
          <a:p>
            <a:r>
              <a:rPr lang="en-US" sz="2000" dirty="0" smtClean="0"/>
              <a:t>A single dose of 25-100 </a:t>
            </a:r>
            <a:r>
              <a:rPr lang="en-US" sz="2000" dirty="0" err="1" smtClean="0"/>
              <a:t>rem</a:t>
            </a:r>
            <a:r>
              <a:rPr lang="en-US" sz="2000" dirty="0" smtClean="0"/>
              <a:t> causes a temporary decrease in white blood cell count.</a:t>
            </a:r>
          </a:p>
          <a:p>
            <a:r>
              <a:rPr lang="en-US" sz="2000" dirty="0" smtClean="0"/>
              <a:t> </a:t>
            </a:r>
          </a:p>
          <a:p>
            <a:r>
              <a:rPr lang="en-US" sz="2000" dirty="0" smtClean="0"/>
              <a:t>Radiation sickness (nausea, vomiting, </a:t>
            </a:r>
            <a:r>
              <a:rPr lang="en-US" sz="2000" dirty="0" err="1" smtClean="0"/>
              <a:t>fatique</a:t>
            </a:r>
            <a:r>
              <a:rPr lang="en-US" sz="2000" dirty="0" smtClean="0"/>
              <a:t> &amp; prolonged decrease in white blood cell count) are visible at a dose of more than 100 REM.</a:t>
            </a:r>
          </a:p>
          <a:p>
            <a:r>
              <a:rPr lang="en-US" sz="2000" dirty="0" smtClean="0"/>
              <a:t> </a:t>
            </a:r>
          </a:p>
          <a:p>
            <a:r>
              <a:rPr lang="en-US" sz="2000" dirty="0" smtClean="0"/>
              <a:t>The LD</a:t>
            </a:r>
            <a:r>
              <a:rPr lang="en-US" sz="2000" baseline="-25000" dirty="0" smtClean="0"/>
              <a:t>50</a:t>
            </a:r>
            <a:r>
              <a:rPr lang="en-US" sz="2000" dirty="0" smtClean="0"/>
              <a:t> (lethal dose that kills 50% of the population) is 500 REM.  </a:t>
            </a:r>
          </a:p>
          <a:p>
            <a:endParaRPr lang="en-US" sz="2000" dirty="0" smtClean="0"/>
          </a:p>
          <a:p>
            <a:r>
              <a:rPr lang="en-US" sz="2000" dirty="0" smtClean="0"/>
              <a:t>600REM would be fatal for the entire population.</a:t>
            </a:r>
            <a:endParaRPr lang="en-US" sz="2000"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8A134FD0-EC6D-4721-9DBE-BAE34C127540}"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Medical Uses of Radiation</a:t>
            </a:r>
          </a:p>
        </p:txBody>
      </p:sp>
      <p:sp>
        <p:nvSpPr>
          <p:cNvPr id="52227" name="Content Placeholder 2"/>
          <p:cNvSpPr>
            <a:spLocks noGrp="1"/>
          </p:cNvSpPr>
          <p:nvPr>
            <p:ph idx="1"/>
          </p:nvPr>
        </p:nvSpPr>
        <p:spPr>
          <a:xfrm>
            <a:off x="533400" y="1752600"/>
            <a:ext cx="8153400" cy="4495800"/>
          </a:xfrm>
        </p:spPr>
        <p:txBody>
          <a:bodyPr/>
          <a:lstStyle/>
          <a:p>
            <a:r>
              <a:rPr lang="en-US" sz="2000" dirty="0" smtClean="0"/>
              <a:t>PET Scans – Positron Emission Tomography (READ page 459)</a:t>
            </a:r>
          </a:p>
          <a:p>
            <a:endParaRPr lang="en-US" sz="2000" dirty="0" smtClean="0"/>
          </a:p>
          <a:p>
            <a:r>
              <a:rPr lang="en-US" sz="2000" dirty="0" smtClean="0"/>
              <a:t>PET Scans used to detect: stroke, Alzheimer’s Disease, tumors, coronary artery disease, and cancer.</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8A134FD0-EC6D-4721-9DBE-BAE34C127540}"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smtClean="0"/>
              <a:t>Nuclear Fission</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8AFC8916-F203-4BE2-83F6-9F2C85E696A7}" type="slidenum">
              <a:rPr lang="en-US"/>
              <a:pPr>
                <a:defRPr/>
              </a:pPr>
              <a:t>29</a:t>
            </a:fld>
            <a:endParaRPr lang="en-US"/>
          </a:p>
        </p:txBody>
      </p:sp>
      <p:sp>
        <p:nvSpPr>
          <p:cNvPr id="6" name="Content Placeholder 5"/>
          <p:cNvSpPr>
            <a:spLocks noGrp="1"/>
          </p:cNvSpPr>
          <p:nvPr>
            <p:ph idx="1"/>
          </p:nvPr>
        </p:nvSpPr>
        <p:spPr/>
        <p:txBody>
          <a:bodyPr/>
          <a:lstStyle/>
          <a:p>
            <a:pPr>
              <a:buFont typeface="Arial" charset="0"/>
              <a:buNone/>
              <a:defRPr/>
            </a:pPr>
            <a:r>
              <a:rPr lang="en-US" dirty="0" smtClean="0"/>
              <a:t>In </a:t>
            </a:r>
            <a:r>
              <a:rPr lang="en-US" b="1" dirty="0" smtClean="0"/>
              <a:t>nuclear fission</a:t>
            </a:r>
            <a:r>
              <a:rPr lang="en-US" dirty="0" smtClean="0"/>
              <a:t> a heavy nuclide struck by a neutron splits into two or more intermediate-sized fragments.</a:t>
            </a:r>
          </a:p>
          <a:p>
            <a:pPr>
              <a:buFont typeface="Arial" charset="0"/>
              <a:buNone/>
              <a:defRPr/>
            </a:pPr>
            <a:endParaRPr lang="en-US" dirty="0" smtClean="0"/>
          </a:p>
          <a:p>
            <a:pPr>
              <a:buFont typeface="Arial" charset="0"/>
              <a:buNone/>
              <a:defRPr/>
            </a:pPr>
            <a:endParaRPr lang="en-US" dirty="0" smtClean="0"/>
          </a:p>
          <a:p>
            <a:pPr>
              <a:buFont typeface="Arial" charset="0"/>
              <a:buNone/>
              <a:defRPr/>
            </a:pPr>
            <a:r>
              <a:rPr lang="en-US" b="1" dirty="0" smtClean="0"/>
              <a:t>Characteristics of nuclear fission:</a:t>
            </a:r>
          </a:p>
          <a:p>
            <a:pPr marL="514350" indent="-514350">
              <a:buFont typeface="+mj-lt"/>
              <a:buAutoNum type="arabicPeriod"/>
              <a:defRPr/>
            </a:pPr>
            <a:r>
              <a:rPr lang="en-US" dirty="0" smtClean="0"/>
              <a:t>Upon absorption of a neutron, a heavy nuclide splits into one or more smaller nuclides (fission products).</a:t>
            </a:r>
          </a:p>
          <a:p>
            <a:pPr marL="514350" indent="-514350">
              <a:buFont typeface="+mj-lt"/>
              <a:buAutoNum type="arabicPeriod"/>
              <a:defRPr/>
            </a:pPr>
            <a:r>
              <a:rPr lang="en-US" dirty="0" smtClean="0"/>
              <a:t>The mass of the nuclides ranges from abut 70-160 amu.</a:t>
            </a:r>
          </a:p>
          <a:p>
            <a:pPr marL="514350" indent="-514350">
              <a:buFont typeface="Arial" charset="0"/>
              <a:buNone/>
              <a:defRPr/>
            </a:pPr>
            <a:endParaRPr lang="en-US" dirty="0" smtClean="0"/>
          </a:p>
          <a:p>
            <a:pPr>
              <a:buFont typeface="Arial" charset="0"/>
              <a:buNone/>
              <a:defRPr/>
            </a:pPr>
            <a:endParaRPr lang="en-US" dirty="0"/>
          </a:p>
        </p:txBody>
      </p:sp>
      <p:graphicFrame>
        <p:nvGraphicFramePr>
          <p:cNvPr id="15362" name="Object 2"/>
          <p:cNvGraphicFramePr>
            <a:graphicFrameLocks noChangeAspect="1"/>
          </p:cNvGraphicFramePr>
          <p:nvPr/>
        </p:nvGraphicFramePr>
        <p:xfrm>
          <a:off x="1981200" y="2667000"/>
          <a:ext cx="4641850" cy="527050"/>
        </p:xfrm>
        <a:graphic>
          <a:graphicData uri="http://schemas.openxmlformats.org/presentationml/2006/ole">
            <p:oleObj spid="_x0000_s15362" name="Equation" r:id="rId3" imgW="212076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105400" y="1600200"/>
            <a:ext cx="3905250" cy="1600200"/>
          </a:xfrm>
          <a:prstGeom prst="rect">
            <a:avLst/>
          </a:prstGeom>
          <a:noFill/>
          <a:ln w="9525">
            <a:noFill/>
            <a:miter lim="800000"/>
            <a:headEnd/>
            <a:tailEnd/>
          </a:ln>
        </p:spPr>
      </p:pic>
      <p:sp>
        <p:nvSpPr>
          <p:cNvPr id="1029" name="Title 1"/>
          <p:cNvSpPr>
            <a:spLocks noGrp="1"/>
          </p:cNvSpPr>
          <p:nvPr>
            <p:ph type="title"/>
          </p:nvPr>
        </p:nvSpPr>
        <p:spPr/>
        <p:txBody>
          <a:bodyPr/>
          <a:lstStyle/>
          <a:p>
            <a:r>
              <a:rPr lang="en-US" smtClean="0"/>
              <a:t>Isotopic Notation - Review</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F737AC63-C198-49D9-9A6C-45DF464AB01D}" type="slidenum">
              <a:rPr lang="en-US"/>
              <a:pPr>
                <a:defRPr/>
              </a:pPr>
              <a:t>3</a:t>
            </a:fld>
            <a:endParaRPr lang="en-US"/>
          </a:p>
        </p:txBody>
      </p:sp>
      <p:sp>
        <p:nvSpPr>
          <p:cNvPr id="7" name="Content Placeholder 6"/>
          <p:cNvSpPr>
            <a:spLocks noGrp="1"/>
          </p:cNvSpPr>
          <p:nvPr>
            <p:ph idx="1"/>
          </p:nvPr>
        </p:nvSpPr>
        <p:spPr>
          <a:xfrm>
            <a:off x="1371600" y="1874838"/>
            <a:ext cx="6858000" cy="4525962"/>
          </a:xfrm>
        </p:spPr>
        <p:txBody>
          <a:bodyPr/>
          <a:lstStyle/>
          <a:p>
            <a:r>
              <a:rPr lang="en-US" smtClean="0"/>
              <a:t>Mass number – 238</a:t>
            </a:r>
          </a:p>
          <a:p>
            <a:r>
              <a:rPr lang="en-US" smtClean="0"/>
              <a:t>Atomic number – 92</a:t>
            </a:r>
          </a:p>
          <a:p>
            <a:r>
              <a:rPr lang="en-US" smtClean="0"/>
              <a:t>Uranium-238 has 238 nucleons (92 protons and 146 neutrons).</a:t>
            </a:r>
          </a:p>
          <a:p>
            <a:endParaRPr lang="en-US" smtClean="0"/>
          </a:p>
          <a:p>
            <a:r>
              <a:rPr lang="en-US" smtClean="0"/>
              <a:t>Lead-210 has 210 nucleons (82 protons and 128 neutrons).</a:t>
            </a:r>
          </a:p>
        </p:txBody>
      </p:sp>
      <p:graphicFrame>
        <p:nvGraphicFramePr>
          <p:cNvPr id="1026" name="Object 2"/>
          <p:cNvGraphicFramePr>
            <a:graphicFrameLocks noChangeAspect="1"/>
          </p:cNvGraphicFramePr>
          <p:nvPr/>
        </p:nvGraphicFramePr>
        <p:xfrm>
          <a:off x="457200" y="1828800"/>
          <a:ext cx="895350" cy="681038"/>
        </p:xfrm>
        <a:graphic>
          <a:graphicData uri="http://schemas.openxmlformats.org/presentationml/2006/ole">
            <p:oleObj spid="_x0000_s1026" name="Equation" r:id="rId4" imgW="317160" imgH="241200" progId="">
              <p:embed/>
            </p:oleObj>
          </a:graphicData>
        </a:graphic>
      </p:graphicFrame>
      <p:graphicFrame>
        <p:nvGraphicFramePr>
          <p:cNvPr id="28675" name="Object 3"/>
          <p:cNvGraphicFramePr>
            <a:graphicFrameLocks noChangeAspect="1"/>
          </p:cNvGraphicFramePr>
          <p:nvPr/>
        </p:nvGraphicFramePr>
        <p:xfrm>
          <a:off x="385763" y="4267200"/>
          <a:ext cx="1038225" cy="681038"/>
        </p:xfrm>
        <a:graphic>
          <a:graphicData uri="http://schemas.openxmlformats.org/presentationml/2006/ole">
            <p:oleObj spid="_x0000_s1027" name="Equation" r:id="rId5" imgW="36828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Nuclear Fission</a:t>
            </a:r>
          </a:p>
        </p:txBody>
      </p:sp>
      <p:sp>
        <p:nvSpPr>
          <p:cNvPr id="3" name="Content Placeholder 2"/>
          <p:cNvSpPr>
            <a:spLocks noGrp="1"/>
          </p:cNvSpPr>
          <p:nvPr>
            <p:ph idx="1"/>
          </p:nvPr>
        </p:nvSpPr>
        <p:spPr/>
        <p:txBody>
          <a:bodyPr/>
          <a:lstStyle/>
          <a:p>
            <a:pPr marL="685800" indent="-685800" algn="just">
              <a:buFont typeface="+mj-lt"/>
              <a:buAutoNum type="arabicPeriod" startAt="3"/>
              <a:defRPr/>
            </a:pPr>
            <a:r>
              <a:rPr lang="en-US" dirty="0" smtClean="0"/>
              <a:t>Two or more neutrons are produced from the fission of each atom.</a:t>
            </a:r>
          </a:p>
          <a:p>
            <a:pPr marL="685800" indent="-685800" algn="just">
              <a:buFont typeface="+mj-lt"/>
              <a:buAutoNum type="arabicPeriod" startAt="3"/>
              <a:defRPr/>
            </a:pPr>
            <a:r>
              <a:rPr lang="en-US" dirty="0" smtClean="0"/>
              <a:t>Large quantities of energy are produced as a result of the conversion of a small amount of mass into energy.</a:t>
            </a:r>
          </a:p>
          <a:p>
            <a:pPr marL="685800" indent="-685800" algn="just">
              <a:buFont typeface="+mj-lt"/>
              <a:buAutoNum type="arabicPeriod" startAt="3"/>
              <a:defRPr/>
            </a:pPr>
            <a:r>
              <a:rPr lang="en-US" dirty="0" smtClean="0"/>
              <a:t>Many nuclides produced are radioactive and continue to decay until they reach a stable nucleus.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D64F9C59-C210-448A-81B6-A76CBA02EAA6}" type="slidenum">
              <a:rPr lang="en-US"/>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Nuclear Fusion</a:t>
            </a:r>
          </a:p>
        </p:txBody>
      </p:sp>
      <p:sp>
        <p:nvSpPr>
          <p:cNvPr id="3" name="Content Placeholder 2"/>
          <p:cNvSpPr>
            <a:spLocks noGrp="1"/>
          </p:cNvSpPr>
          <p:nvPr>
            <p:ph idx="1"/>
          </p:nvPr>
        </p:nvSpPr>
        <p:spPr/>
        <p:txBody>
          <a:bodyPr/>
          <a:lstStyle/>
          <a:p>
            <a:r>
              <a:rPr lang="en-US" b="1" smtClean="0"/>
              <a:t>Nuclear fusion</a:t>
            </a:r>
            <a:r>
              <a:rPr lang="en-US" smtClean="0"/>
              <a:t> is the process of uniting the nuclei of two light elements to form one heavier nucleus.</a:t>
            </a:r>
          </a:p>
          <a:p>
            <a:r>
              <a:rPr lang="en-US" smtClean="0"/>
              <a:t>The masses of the two nuclei that fuse into a single nucleus are greater than the mass of the nucleus formed by their fusion. The difference in mass  produces the great amount of energy released.</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EE4B1E8B-99D9-4572-991C-1C62BE5DB70F}" type="slidenum">
              <a:rPr lang="en-US"/>
              <a:pPr>
                <a:defRPr/>
              </a:pPr>
              <a:t>31</a:t>
            </a:fld>
            <a:endParaRPr lang="en-US"/>
          </a:p>
        </p:txBody>
      </p:sp>
      <p:grpSp>
        <p:nvGrpSpPr>
          <p:cNvPr id="2" name="Group 14"/>
          <p:cNvGrpSpPr>
            <a:grpSpLocks/>
          </p:cNvGrpSpPr>
          <p:nvPr/>
        </p:nvGrpSpPr>
        <p:grpSpPr bwMode="auto">
          <a:xfrm>
            <a:off x="600075" y="4440238"/>
            <a:ext cx="5265738" cy="1298575"/>
            <a:chOff x="521" y="2355"/>
            <a:chExt cx="3317" cy="818"/>
          </a:xfrm>
        </p:grpSpPr>
        <p:graphicFrame>
          <p:nvGraphicFramePr>
            <p:cNvPr id="17410" name="Object 3"/>
            <p:cNvGraphicFramePr>
              <a:graphicFrameLocks noChangeAspect="1"/>
            </p:cNvGraphicFramePr>
            <p:nvPr/>
          </p:nvGraphicFramePr>
          <p:xfrm>
            <a:off x="521" y="2355"/>
            <a:ext cx="3317" cy="355"/>
          </p:xfrm>
          <a:graphic>
            <a:graphicData uri="http://schemas.openxmlformats.org/presentationml/2006/ole">
              <p:oleObj spid="_x0000_s17410" name="Equation" r:id="rId3" imgW="2260440" imgH="241200" progId="">
                <p:embed/>
              </p:oleObj>
            </a:graphicData>
          </a:graphic>
        </p:graphicFrame>
        <p:sp>
          <p:nvSpPr>
            <p:cNvPr id="17420" name="Text Box 7"/>
            <p:cNvSpPr txBox="1">
              <a:spLocks noChangeArrowheads="1"/>
            </p:cNvSpPr>
            <p:nvPr/>
          </p:nvSpPr>
          <p:spPr bwMode="auto">
            <a:xfrm>
              <a:off x="711" y="2640"/>
              <a:ext cx="720" cy="523"/>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3.0150</a:t>
              </a:r>
              <a:br>
                <a:rPr lang="en-US" sz="2400">
                  <a:solidFill>
                    <a:schemeClr val="accent1"/>
                  </a:solidFill>
                </a:rPr>
              </a:br>
              <a:r>
                <a:rPr lang="en-US" sz="2400">
                  <a:solidFill>
                    <a:schemeClr val="accent1"/>
                  </a:solidFill>
                </a:rPr>
                <a:t>amu</a:t>
              </a:r>
            </a:p>
          </p:txBody>
        </p:sp>
        <p:sp>
          <p:nvSpPr>
            <p:cNvPr id="17421" name="Text Box 8"/>
            <p:cNvSpPr txBox="1">
              <a:spLocks noChangeArrowheads="1"/>
            </p:cNvSpPr>
            <p:nvPr/>
          </p:nvSpPr>
          <p:spPr bwMode="auto">
            <a:xfrm>
              <a:off x="1479" y="2650"/>
              <a:ext cx="720" cy="523"/>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1.0079</a:t>
              </a:r>
              <a:br>
                <a:rPr lang="en-US" sz="2400">
                  <a:solidFill>
                    <a:schemeClr val="accent1"/>
                  </a:solidFill>
                </a:rPr>
              </a:br>
              <a:r>
                <a:rPr lang="en-US" sz="2400">
                  <a:solidFill>
                    <a:schemeClr val="accent1"/>
                  </a:solidFill>
                </a:rPr>
                <a:t>amu</a:t>
              </a:r>
            </a:p>
          </p:txBody>
        </p:sp>
        <p:sp>
          <p:nvSpPr>
            <p:cNvPr id="17422" name="Text Box 9"/>
            <p:cNvSpPr txBox="1">
              <a:spLocks noChangeArrowheads="1"/>
            </p:cNvSpPr>
            <p:nvPr/>
          </p:nvSpPr>
          <p:spPr bwMode="auto">
            <a:xfrm>
              <a:off x="2439" y="2650"/>
              <a:ext cx="720" cy="523"/>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4.0026</a:t>
              </a:r>
              <a:br>
                <a:rPr lang="en-US" sz="2400">
                  <a:solidFill>
                    <a:schemeClr val="accent1"/>
                  </a:solidFill>
                </a:rPr>
              </a:br>
              <a:r>
                <a:rPr lang="en-US" sz="2400">
                  <a:solidFill>
                    <a:schemeClr val="accent1"/>
                  </a:solidFill>
                </a:rPr>
                <a:t>amu</a:t>
              </a:r>
            </a:p>
          </p:txBody>
        </p:sp>
      </p:grpSp>
      <p:grpSp>
        <p:nvGrpSpPr>
          <p:cNvPr id="6" name="Group 19"/>
          <p:cNvGrpSpPr>
            <a:grpSpLocks/>
          </p:cNvGrpSpPr>
          <p:nvPr/>
        </p:nvGrpSpPr>
        <p:grpSpPr bwMode="auto">
          <a:xfrm>
            <a:off x="1066800" y="5578475"/>
            <a:ext cx="2058988" cy="766763"/>
            <a:chOff x="815" y="3322"/>
            <a:chExt cx="1297" cy="483"/>
          </a:xfrm>
        </p:grpSpPr>
        <p:sp>
          <p:nvSpPr>
            <p:cNvPr id="17418" name="AutoShape 12"/>
            <p:cNvSpPr>
              <a:spLocks/>
            </p:cNvSpPr>
            <p:nvPr/>
          </p:nvSpPr>
          <p:spPr bwMode="auto">
            <a:xfrm rot="5400000" flipV="1">
              <a:off x="1368" y="2770"/>
              <a:ext cx="192" cy="1296"/>
            </a:xfrm>
            <a:prstGeom prst="rightBrace">
              <a:avLst>
                <a:gd name="adj1" fmla="val 56250"/>
                <a:gd name="adj2" fmla="val 50000"/>
              </a:avLst>
            </a:prstGeom>
            <a:noFill/>
            <a:ln w="28575">
              <a:solidFill>
                <a:schemeClr val="tx1"/>
              </a:solidFill>
              <a:round/>
              <a:headEnd type="none" w="sm" len="sm"/>
              <a:tailEnd type="none" w="sm" len="sm"/>
            </a:ln>
          </p:spPr>
          <p:txBody>
            <a:bodyPr wrap="none" anchor="ctr"/>
            <a:lstStyle/>
            <a:p>
              <a:endParaRPr lang="en-US"/>
            </a:p>
          </p:txBody>
        </p:sp>
        <p:sp>
          <p:nvSpPr>
            <p:cNvPr id="17419" name="Text Box 13"/>
            <p:cNvSpPr txBox="1">
              <a:spLocks noChangeArrowheads="1"/>
            </p:cNvSpPr>
            <p:nvPr/>
          </p:nvSpPr>
          <p:spPr bwMode="auto">
            <a:xfrm>
              <a:off x="815" y="3514"/>
              <a:ext cx="1248" cy="291"/>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4.0229 amu</a:t>
              </a:r>
            </a:p>
          </p:txBody>
        </p:sp>
      </p:grpSp>
      <p:sp>
        <p:nvSpPr>
          <p:cNvPr id="18" name="Text Box 16"/>
          <p:cNvSpPr txBox="1">
            <a:spLocks noChangeArrowheads="1"/>
          </p:cNvSpPr>
          <p:nvPr/>
        </p:nvSpPr>
        <p:spPr bwMode="auto">
          <a:xfrm>
            <a:off x="2822575" y="5807075"/>
            <a:ext cx="6092825" cy="461963"/>
          </a:xfrm>
          <a:prstGeom prst="rect">
            <a:avLst/>
          </a:prstGeom>
          <a:noFill/>
          <a:ln w="12700">
            <a:noFill/>
            <a:miter lim="800000"/>
            <a:headEnd type="none" w="sm" len="sm"/>
            <a:tailEnd type="none" w="sm" len="sm"/>
          </a:ln>
        </p:spPr>
        <p:txBody>
          <a:bodyPr>
            <a:spAutoFit/>
          </a:bodyPr>
          <a:lstStyle/>
          <a:p>
            <a:pPr algn="ctr">
              <a:spcBef>
                <a:spcPct val="50000"/>
              </a:spcBef>
            </a:pPr>
            <a:r>
              <a:rPr lang="en-US" sz="2400"/>
              <a:t>4.0229 amu – 4.0026 amu = 0.0203 amu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Fusion Power</a:t>
            </a:r>
          </a:p>
        </p:txBody>
      </p:sp>
      <p:sp>
        <p:nvSpPr>
          <p:cNvPr id="3" name="Content Placeholder 2"/>
          <p:cNvSpPr>
            <a:spLocks noGrp="1"/>
          </p:cNvSpPr>
          <p:nvPr>
            <p:ph idx="1"/>
          </p:nvPr>
        </p:nvSpPr>
        <p:spPr>
          <a:xfrm>
            <a:off x="457200" y="1600200"/>
            <a:ext cx="8382000" cy="4525963"/>
          </a:xfrm>
        </p:spPr>
        <p:txBody>
          <a:bodyPr/>
          <a:lstStyle/>
          <a:p>
            <a:r>
              <a:rPr lang="en-US" smtClean="0"/>
              <a:t>The potential for fusion power is great because</a:t>
            </a:r>
          </a:p>
          <a:p>
            <a:pPr marL="341313" lvl="1" indent="-287338">
              <a:buFont typeface="Arial" pitchFamily="34" charset="0"/>
              <a:buChar char="•"/>
            </a:pPr>
            <a:r>
              <a:rPr lang="en-US" smtClean="0"/>
              <a:t>Virtually infinite amounts of energy are possible from fusion power.  </a:t>
            </a:r>
          </a:p>
          <a:p>
            <a:pPr marL="341313" lvl="1" indent="-287338">
              <a:buFont typeface="Arial" pitchFamily="34" charset="0"/>
              <a:buChar char="•"/>
            </a:pPr>
            <a:r>
              <a:rPr lang="en-US" smtClean="0"/>
              <a:t>While uranium supplies are limited, deuterium supplies are abundant (sea water).</a:t>
            </a:r>
          </a:p>
          <a:p>
            <a:pPr marL="341313" lvl="1" indent="-287338">
              <a:buFont typeface="Arial" pitchFamily="34" charset="0"/>
              <a:buChar char="•"/>
            </a:pPr>
            <a:r>
              <a:rPr lang="en-US" smtClean="0"/>
              <a:t>Fusion power is much “cleaner” than fission power because it doesn’t generate radioactive waste.</a:t>
            </a:r>
          </a:p>
          <a:p>
            <a:pPr marL="341313" lvl="1" indent="-287338">
              <a:buFont typeface="Arial" pitchFamily="34" charset="0"/>
              <a:buNone/>
            </a:pPr>
            <a:r>
              <a:rPr lang="en-US" smtClean="0"/>
              <a:t>There are no fusion reactors yet because of the difficulty of maintaining the temperatures needed for fusion.</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D805C6B5-4A0F-4F6D-9AE4-27B969A0CCF5}" type="slidenum">
              <a:rPr lang="en-US"/>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In a fusion reaction two nuclei of H-2 combine to form a nucleus of</a:t>
            </a:r>
          </a:p>
          <a:p>
            <a:pPr marL="514350" indent="-514350">
              <a:buFont typeface="+mj-lt"/>
              <a:buAutoNum type="alphaLcPeriod"/>
              <a:defRPr/>
            </a:pPr>
            <a:r>
              <a:rPr lang="en-US" dirty="0" smtClean="0"/>
              <a:t>H-4</a:t>
            </a:r>
          </a:p>
          <a:p>
            <a:pPr marL="514350" indent="-514350">
              <a:buFont typeface="+mj-lt"/>
              <a:buAutoNum type="alphaLcPeriod"/>
              <a:defRPr/>
            </a:pPr>
            <a:r>
              <a:rPr lang="en-US" dirty="0" smtClean="0"/>
              <a:t>He-4</a:t>
            </a:r>
          </a:p>
          <a:p>
            <a:pPr marL="514350" indent="-514350">
              <a:buFont typeface="+mj-lt"/>
              <a:buAutoNum type="alphaLcPeriod"/>
              <a:defRPr/>
            </a:pPr>
            <a:r>
              <a:rPr lang="en-US" dirty="0" smtClean="0"/>
              <a:t>He-2</a:t>
            </a:r>
          </a:p>
          <a:p>
            <a:pPr marL="514350" indent="-514350">
              <a:buFont typeface="+mj-lt"/>
              <a:buAutoNum type="alphaLcPeriod"/>
              <a:defRPr/>
            </a:pPr>
            <a:r>
              <a:rPr lang="en-US" dirty="0" smtClean="0"/>
              <a:t>Li-4</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BBCD968A-320B-48B2-823C-C4C71A24187B}" type="slidenum">
              <a:rPr lang="en-US"/>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statement does not describe nuclear fusion?</a:t>
            </a:r>
          </a:p>
          <a:p>
            <a:pPr marL="514350" indent="-514350">
              <a:buFont typeface="+mj-lt"/>
              <a:buAutoNum type="alphaLcPeriod"/>
              <a:defRPr/>
            </a:pPr>
            <a:r>
              <a:rPr lang="en-US" dirty="0" smtClean="0"/>
              <a:t>This reaction occurs at very high temperatures</a:t>
            </a:r>
          </a:p>
          <a:p>
            <a:pPr marL="514350" indent="-514350">
              <a:buFont typeface="+mj-lt"/>
              <a:buAutoNum type="alphaLcPeriod"/>
              <a:defRPr/>
            </a:pPr>
            <a:r>
              <a:rPr lang="en-US" dirty="0" smtClean="0"/>
              <a:t>This reaction uses uranium as a fuel</a:t>
            </a:r>
          </a:p>
          <a:p>
            <a:pPr marL="514350" indent="-514350">
              <a:buFont typeface="+mj-lt"/>
              <a:buAutoNum type="alphaLcPeriod"/>
              <a:defRPr/>
            </a:pPr>
            <a:r>
              <a:rPr lang="en-US" dirty="0" smtClean="0"/>
              <a:t>This reaction converts mass into energy</a:t>
            </a:r>
          </a:p>
          <a:p>
            <a:pPr marL="514350" indent="-514350">
              <a:buFont typeface="+mj-lt"/>
              <a:buAutoNum type="alphaLcPeriod"/>
              <a:defRPr/>
            </a:pPr>
            <a:r>
              <a:rPr lang="en-US" dirty="0" smtClean="0"/>
              <a:t>This reaction does not occur naturally on Earth</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E5CA0F30-AFBE-464C-A160-3A792A2F8260}" type="slidenum">
              <a:rPr lang="en-US"/>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In which type of reaction do the nuclei of two light elements unite to form a heavier nucleus?</a:t>
            </a:r>
          </a:p>
          <a:p>
            <a:pPr marL="514350" indent="-514350">
              <a:buFont typeface="+mj-lt"/>
              <a:buAutoNum type="alphaLcPeriod"/>
              <a:defRPr/>
            </a:pPr>
            <a:r>
              <a:rPr lang="en-US" dirty="0" smtClean="0"/>
              <a:t>Fission</a:t>
            </a:r>
          </a:p>
          <a:p>
            <a:pPr marL="514350" indent="-514350">
              <a:buFont typeface="+mj-lt"/>
              <a:buAutoNum type="alphaLcPeriod"/>
              <a:defRPr/>
            </a:pPr>
            <a:r>
              <a:rPr lang="en-US" dirty="0" smtClean="0"/>
              <a:t>Fusion</a:t>
            </a:r>
          </a:p>
          <a:p>
            <a:pPr marL="514350" indent="-514350">
              <a:buFont typeface="+mj-lt"/>
              <a:buAutoNum type="alphaLcPeriod"/>
              <a:defRPr/>
            </a:pPr>
            <a:r>
              <a:rPr lang="en-US" dirty="0" smtClean="0"/>
              <a:t>Alpha decay</a:t>
            </a:r>
          </a:p>
          <a:p>
            <a:pPr marL="514350" indent="-514350">
              <a:buFont typeface="+mj-lt"/>
              <a:buAutoNum type="alphaLcPeriod"/>
              <a:defRPr/>
            </a:pPr>
            <a:r>
              <a:rPr lang="en-US" dirty="0" smtClean="0"/>
              <a:t>Beta decay</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F66005B0-9AF2-48B9-97EA-5D57E550743F}" type="slidenum">
              <a:rPr lang="en-US"/>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Biological Effects of Radiation</a:t>
            </a:r>
          </a:p>
        </p:txBody>
      </p:sp>
      <p:sp>
        <p:nvSpPr>
          <p:cNvPr id="68611" name="Content Placeholder 2"/>
          <p:cNvSpPr>
            <a:spLocks noGrp="1"/>
          </p:cNvSpPr>
          <p:nvPr>
            <p:ph idx="1"/>
          </p:nvPr>
        </p:nvSpPr>
        <p:spPr/>
        <p:txBody>
          <a:bodyPr/>
          <a:lstStyle/>
          <a:p>
            <a:r>
              <a:rPr lang="en-US" b="1" smtClean="0"/>
              <a:t>Ionizing radiation</a:t>
            </a:r>
            <a:r>
              <a:rPr lang="en-US" smtClean="0"/>
              <a:t> is radiation with enough energy to dislocate bonding electrons and create ions when passing through matter.</a:t>
            </a:r>
          </a:p>
          <a:p>
            <a:r>
              <a:rPr lang="en-US" smtClean="0"/>
              <a:t>Alpha particles, beta particles, gamma rays and X-rays are all ionizing.</a:t>
            </a:r>
          </a:p>
          <a:p>
            <a:r>
              <a:rPr lang="en-US" smtClean="0"/>
              <a:t>Ionizing radiation damages or kills living cells.</a:t>
            </a:r>
          </a:p>
          <a:p>
            <a:r>
              <a:rPr lang="en-US" smtClean="0"/>
              <a:t>Radiation damage is greatest in the nuclei of the cells that are undergoing rapid cell division, making nuclear therapy useful for cancer treatment.</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0CA6889B-9313-4A8B-A2D5-5E2F057E6CC7}"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is true about ionizing radiation?</a:t>
            </a:r>
          </a:p>
          <a:p>
            <a:pPr marL="514350" indent="-514350">
              <a:buFont typeface="+mj-lt"/>
              <a:buAutoNum type="alphaLcPeriod"/>
              <a:defRPr/>
            </a:pPr>
            <a:r>
              <a:rPr lang="en-US" dirty="0" smtClean="0"/>
              <a:t>It dislocates bonding electrons and creates ions</a:t>
            </a:r>
          </a:p>
          <a:p>
            <a:pPr marL="514350" indent="-514350">
              <a:buFont typeface="+mj-lt"/>
              <a:buAutoNum type="alphaLcPeriod"/>
              <a:defRPr/>
            </a:pPr>
            <a:r>
              <a:rPr lang="en-US" dirty="0" smtClean="0"/>
              <a:t>It can damage DNA molecules</a:t>
            </a:r>
          </a:p>
          <a:p>
            <a:pPr marL="514350" indent="-514350">
              <a:buFont typeface="+mj-lt"/>
              <a:buAutoNum type="alphaLcPeriod"/>
              <a:defRPr/>
            </a:pPr>
            <a:r>
              <a:rPr lang="en-US" dirty="0" smtClean="0"/>
              <a:t>Both large acute doses and small chronic doses are harmful</a:t>
            </a:r>
          </a:p>
          <a:p>
            <a:pPr marL="514350" indent="-514350">
              <a:buFont typeface="+mj-lt"/>
              <a:buAutoNum type="alphaLcPeriod"/>
              <a:defRPr/>
            </a:pPr>
            <a:r>
              <a:rPr lang="en-US" dirty="0" smtClean="0"/>
              <a:t>All the above are true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497B3CC5-6A06-4A9C-A1A6-B199C5EDBFF2}" type="slidenum">
              <a:rPr lang="en-US"/>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How many protons, neutrons and nucleons are found in the nuclide:</a:t>
            </a:r>
          </a:p>
          <a:p>
            <a:pPr>
              <a:buFont typeface="Arial" charset="0"/>
              <a:buNone/>
              <a:defRPr/>
            </a:pPr>
            <a:endParaRPr lang="en-US" dirty="0" smtClean="0"/>
          </a:p>
          <a:p>
            <a:pPr marL="514350" indent="-514350">
              <a:buFont typeface="+mj-lt"/>
              <a:buAutoNum type="alphaLcPeriod"/>
              <a:defRPr/>
            </a:pPr>
            <a:r>
              <a:rPr lang="en-US" dirty="0" smtClean="0"/>
              <a:t>83 protons, 127 neutrons and 210 nucleons</a:t>
            </a:r>
          </a:p>
          <a:p>
            <a:pPr marL="514350" indent="-514350">
              <a:buFont typeface="+mj-lt"/>
              <a:buAutoNum type="alphaLcPeriod"/>
              <a:defRPr/>
            </a:pPr>
            <a:r>
              <a:rPr lang="en-US" dirty="0" smtClean="0"/>
              <a:t>210 protons, 83 neutrons and 127 nucleons</a:t>
            </a:r>
          </a:p>
          <a:p>
            <a:pPr marL="514350" indent="-514350">
              <a:buFont typeface="+mj-lt"/>
              <a:buAutoNum type="alphaLcPeriod"/>
              <a:defRPr/>
            </a:pPr>
            <a:r>
              <a:rPr lang="en-US" dirty="0" smtClean="0"/>
              <a:t>127 protons, 83 neutrons and 210 nucleons</a:t>
            </a:r>
          </a:p>
          <a:p>
            <a:pPr marL="514350" indent="-514350">
              <a:buFont typeface="+mj-lt"/>
              <a:buAutoNum type="alphaLcPeriod"/>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17EB6330-81D2-4F94-A7CA-B018E1C3F4A2}" type="slidenum">
              <a:rPr lang="en-US"/>
              <a:pPr>
                <a:defRPr/>
              </a:pPr>
              <a:t>4</a:t>
            </a:fld>
            <a:endParaRPr lang="en-US"/>
          </a:p>
        </p:txBody>
      </p:sp>
      <p:graphicFrame>
        <p:nvGraphicFramePr>
          <p:cNvPr id="2050" name="Object 3"/>
          <p:cNvGraphicFramePr>
            <a:graphicFrameLocks noChangeAspect="1"/>
          </p:cNvGraphicFramePr>
          <p:nvPr/>
        </p:nvGraphicFramePr>
        <p:xfrm>
          <a:off x="3070225" y="2214563"/>
          <a:ext cx="968375" cy="681037"/>
        </p:xfrm>
        <a:graphic>
          <a:graphicData uri="http://schemas.openxmlformats.org/presentationml/2006/ole">
            <p:oleObj spid="_x0000_s2050" name="Equation" r:id="rId3" imgW="34272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Types of Radiation</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4217024D-1D5F-409E-BF0C-0511E534102C}" type="slidenum">
              <a:rPr lang="en-US"/>
              <a:pPr>
                <a:defRPr/>
              </a:pPr>
              <a:t>5</a:t>
            </a:fld>
            <a:endParaRPr lang="en-US"/>
          </a:p>
        </p:txBody>
      </p:sp>
      <p:pic>
        <p:nvPicPr>
          <p:cNvPr id="34821" name="Picture 2"/>
          <p:cNvPicPr>
            <a:picLocks noChangeAspect="1" noChangeArrowheads="1"/>
          </p:cNvPicPr>
          <p:nvPr/>
        </p:nvPicPr>
        <p:blipFill>
          <a:blip r:embed="rId2" cstate="print"/>
          <a:srcRect/>
          <a:stretch>
            <a:fillRect/>
          </a:stretch>
        </p:blipFill>
        <p:spPr bwMode="auto">
          <a:xfrm>
            <a:off x="795338" y="1662113"/>
            <a:ext cx="7553325"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Treatment of Hyperthyroidism</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4217024D-1D5F-409E-BF0C-0511E534102C}" type="slidenum">
              <a:rPr lang="en-US"/>
              <a:pPr>
                <a:defRPr/>
              </a:pPr>
              <a:t>6</a:t>
            </a:fld>
            <a:endParaRPr lang="en-US"/>
          </a:p>
        </p:txBody>
      </p:sp>
      <p:sp>
        <p:nvSpPr>
          <p:cNvPr id="70657" name="Rectangle 1"/>
          <p:cNvSpPr>
            <a:spLocks noChangeArrowheads="1"/>
          </p:cNvSpPr>
          <p:nvPr/>
        </p:nvSpPr>
        <p:spPr bwMode="auto">
          <a:xfrm>
            <a:off x="0" y="4953000"/>
            <a:ext cx="8991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Iodine-131 is incorporated into the thyroid hormone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thyroxine</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β emitted by the radioactive isotope destroys nearby thyroid cells, thus decreasing the activity of the thyroid gland and bringing the disease under control.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6172"/>
          <a:stretch/>
        </p:blipFill>
        <p:spPr bwMode="auto">
          <a:xfrm>
            <a:off x="685800" y="1828800"/>
            <a:ext cx="8010525" cy="291465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Natural Radioactivity</a:t>
            </a:r>
          </a:p>
        </p:txBody>
      </p:sp>
      <p:sp>
        <p:nvSpPr>
          <p:cNvPr id="3" name="Content Placeholder 2"/>
          <p:cNvSpPr>
            <a:spLocks noGrp="1"/>
          </p:cNvSpPr>
          <p:nvPr>
            <p:ph idx="1"/>
          </p:nvPr>
        </p:nvSpPr>
        <p:spPr/>
        <p:txBody>
          <a:bodyPr/>
          <a:lstStyle/>
          <a:p>
            <a:r>
              <a:rPr lang="en-US" b="1" smtClean="0"/>
              <a:t>Radioactive decay</a:t>
            </a:r>
            <a:r>
              <a:rPr lang="en-US" smtClean="0"/>
              <a:t> is the continuous disintegration of radioactive nuclides.</a:t>
            </a:r>
          </a:p>
          <a:p>
            <a:r>
              <a:rPr lang="en-US" smtClean="0"/>
              <a:t>The rate of decay is independent of temperature, pressure or the chemical or physical state of the nuclide.</a:t>
            </a:r>
          </a:p>
          <a:p>
            <a:r>
              <a:rPr lang="en-US" smtClean="0"/>
              <a:t>Every radioactive nuclide has a characteristic half-life (</a:t>
            </a:r>
            <a:r>
              <a:rPr lang="en-US" i="1" smtClean="0"/>
              <a:t>t</a:t>
            </a:r>
            <a:r>
              <a:rPr lang="en-US" baseline="-25000" smtClean="0"/>
              <a:t>½</a:t>
            </a:r>
            <a:r>
              <a:rPr lang="en-US" smtClean="0"/>
              <a:t>).</a:t>
            </a:r>
          </a:p>
          <a:p>
            <a:r>
              <a:rPr lang="en-US" smtClean="0"/>
              <a:t>The </a:t>
            </a:r>
            <a:r>
              <a:rPr lang="en-US" b="1" smtClean="0"/>
              <a:t>half-life</a:t>
            </a:r>
            <a:r>
              <a:rPr lang="en-US" smtClean="0"/>
              <a:t> is the time required for one-half of a specific amount of a radioactive nuclide to disintegrate. </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6DCE9906-C13E-4D8A-985F-D1867AFDAA60}" type="slidenum">
              <a:rPr lang="en-US"/>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Half-Life</a:t>
            </a:r>
          </a:p>
        </p:txBody>
      </p:sp>
      <p:sp>
        <p:nvSpPr>
          <p:cNvPr id="36867" name="Content Placeholder 2"/>
          <p:cNvSpPr>
            <a:spLocks noGrp="1"/>
          </p:cNvSpPr>
          <p:nvPr>
            <p:ph idx="1"/>
          </p:nvPr>
        </p:nvSpPr>
        <p:spPr/>
        <p:txBody>
          <a:bodyPr/>
          <a:lstStyle/>
          <a:p>
            <a:r>
              <a:rPr lang="en-US" smtClean="0"/>
              <a:t>We can use the half-life of a radioactive nuclide to predict the amount remaining after a particular length of time.</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0B6EB750-21E7-4600-93BC-E5BEE14659AB}" type="slidenum">
              <a:rPr lang="en-US"/>
              <a:pPr>
                <a:defRPr/>
              </a:pPr>
              <a:t>8</a:t>
            </a:fld>
            <a:endParaRPr lang="en-US"/>
          </a:p>
        </p:txBody>
      </p:sp>
      <p:pic>
        <p:nvPicPr>
          <p:cNvPr id="36870" name="Picture 2"/>
          <p:cNvPicPr>
            <a:picLocks noChangeAspect="1" noChangeArrowheads="1"/>
          </p:cNvPicPr>
          <p:nvPr/>
        </p:nvPicPr>
        <p:blipFill>
          <a:blip r:embed="rId2" cstate="print"/>
          <a:srcRect/>
          <a:stretch>
            <a:fillRect/>
          </a:stretch>
        </p:blipFill>
        <p:spPr bwMode="auto">
          <a:xfrm>
            <a:off x="785813" y="3086100"/>
            <a:ext cx="757237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Half-Life of I-131</a:t>
            </a:r>
          </a:p>
        </p:txBody>
      </p:sp>
      <p:sp>
        <p:nvSpPr>
          <p:cNvPr id="37891" name="Content Placeholder 2"/>
          <p:cNvSpPr>
            <a:spLocks noGrp="1"/>
          </p:cNvSpPr>
          <p:nvPr>
            <p:ph idx="1"/>
          </p:nvPr>
        </p:nvSpPr>
        <p:spPr>
          <a:xfrm>
            <a:off x="457200" y="1600200"/>
            <a:ext cx="3733800" cy="4525963"/>
          </a:xfrm>
        </p:spPr>
        <p:txBody>
          <a:bodyPr/>
          <a:lstStyle/>
          <a:p>
            <a:r>
              <a:rPr lang="en-US" smtClean="0"/>
              <a:t>The half-life of I-131 is 8 days. How much I-131 from a 32-g sample remains after 5 half-lives?  </a:t>
            </a:r>
          </a:p>
        </p:txBody>
      </p:sp>
      <p:sp>
        <p:nvSpPr>
          <p:cNvPr id="4" name="Footer Placeholder 3"/>
          <p:cNvSpPr>
            <a:spLocks noGrp="1"/>
          </p:cNvSpPr>
          <p:nvPr>
            <p:ph type="ftr" sz="quarter" idx="11"/>
          </p:nvPr>
        </p:nvSpPr>
        <p:spPr/>
        <p:txBody>
          <a:bodyPr/>
          <a:lstStyle/>
          <a:p>
            <a:pPr>
              <a:defRPr/>
            </a:pPr>
            <a:r>
              <a:rPr lang="en-US" smtClean="0"/>
              <a:t>Copyright 2011 John Wiley &amp; Sons, Inc</a:t>
            </a:r>
            <a:endParaRPr lang="en-US"/>
          </a:p>
        </p:txBody>
      </p:sp>
      <p:sp>
        <p:nvSpPr>
          <p:cNvPr id="5" name="Slide Number Placeholder 4"/>
          <p:cNvSpPr>
            <a:spLocks noGrp="1"/>
          </p:cNvSpPr>
          <p:nvPr>
            <p:ph type="sldNum" sz="quarter" idx="12"/>
          </p:nvPr>
        </p:nvSpPr>
        <p:spPr/>
        <p:txBody>
          <a:bodyPr/>
          <a:lstStyle/>
          <a:p>
            <a:pPr>
              <a:defRPr/>
            </a:pPr>
            <a:r>
              <a:rPr lang="en-US"/>
              <a:t>18-</a:t>
            </a:r>
            <a:fld id="{73073C9D-4AB8-47F7-A2A2-7D90CC088435}" type="slidenum">
              <a:rPr lang="en-US"/>
              <a:pPr>
                <a:defRPr/>
              </a:pPr>
              <a:t>9</a:t>
            </a:fld>
            <a:endParaRPr lang="en-US"/>
          </a:p>
        </p:txBody>
      </p:sp>
      <p:pic>
        <p:nvPicPr>
          <p:cNvPr id="37894" name="Picture 2"/>
          <p:cNvPicPr>
            <a:picLocks noChangeAspect="1" noChangeArrowheads="1"/>
          </p:cNvPicPr>
          <p:nvPr/>
        </p:nvPicPr>
        <p:blipFill>
          <a:blip r:embed="rId2" cstate="print"/>
          <a:srcRect/>
          <a:stretch>
            <a:fillRect/>
          </a:stretch>
        </p:blipFill>
        <p:spPr bwMode="auto">
          <a:xfrm>
            <a:off x="4419600" y="1535113"/>
            <a:ext cx="4391025" cy="3646487"/>
          </a:xfrm>
          <a:prstGeom prst="rect">
            <a:avLst/>
          </a:prstGeom>
          <a:noFill/>
          <a:ln w="9525">
            <a:noFill/>
            <a:miter lim="800000"/>
            <a:headEnd/>
            <a:tailEnd/>
          </a:ln>
        </p:spPr>
      </p:pic>
      <p:pic>
        <p:nvPicPr>
          <p:cNvPr id="37895" name="Picture 3"/>
          <p:cNvPicPr>
            <a:picLocks noChangeAspect="1" noChangeArrowheads="1"/>
          </p:cNvPicPr>
          <p:nvPr/>
        </p:nvPicPr>
        <p:blipFill>
          <a:blip r:embed="rId3" cstate="print"/>
          <a:srcRect/>
          <a:stretch>
            <a:fillRect/>
          </a:stretch>
        </p:blipFill>
        <p:spPr bwMode="auto">
          <a:xfrm>
            <a:off x="1143000" y="5124450"/>
            <a:ext cx="754380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1853</Words>
  <Application>Microsoft Office PowerPoint</Application>
  <PresentationFormat>On-screen Show (4:3)</PresentationFormat>
  <Paragraphs>256</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Chapter 18</vt:lpstr>
      <vt:lpstr>Radioactivity</vt:lpstr>
      <vt:lpstr>Isotopic Notation - Review</vt:lpstr>
      <vt:lpstr>Your Turn!</vt:lpstr>
      <vt:lpstr>Types of Radiation</vt:lpstr>
      <vt:lpstr>Treatment of Hyperthyroidism</vt:lpstr>
      <vt:lpstr>Natural Radioactivity</vt:lpstr>
      <vt:lpstr>Half-Life</vt:lpstr>
      <vt:lpstr>Half-Life of I-131</vt:lpstr>
      <vt:lpstr>Half-Life of C-14</vt:lpstr>
      <vt:lpstr>Your Turn!</vt:lpstr>
      <vt:lpstr>Your Turn!</vt:lpstr>
      <vt:lpstr>Your Turn!</vt:lpstr>
      <vt:lpstr>Characteristics of Nuclear Radiation</vt:lpstr>
      <vt:lpstr>Your Turn!</vt:lpstr>
      <vt:lpstr>Uranium Disintegration Series</vt:lpstr>
      <vt:lpstr>Your Turn!</vt:lpstr>
      <vt:lpstr>Transmutation of Elements</vt:lpstr>
      <vt:lpstr>Transmutation</vt:lpstr>
      <vt:lpstr>Artificial Radioactivity</vt:lpstr>
      <vt:lpstr>Artificial Radioactivity</vt:lpstr>
      <vt:lpstr>Your Turn!</vt:lpstr>
      <vt:lpstr>Measurement of Radioactivity with a Geiger Counter</vt:lpstr>
      <vt:lpstr>Curie:  A Unit for Measuring Radioactivity</vt:lpstr>
      <vt:lpstr>Other Units of Radiation</vt:lpstr>
      <vt:lpstr>Medical Uses of Radiation</vt:lpstr>
      <vt:lpstr>Medical Uses of Radiation</vt:lpstr>
      <vt:lpstr>Medical Uses of Radiation</vt:lpstr>
      <vt:lpstr>Nuclear Fission</vt:lpstr>
      <vt:lpstr>Nuclear Fission</vt:lpstr>
      <vt:lpstr>Nuclear Fusion</vt:lpstr>
      <vt:lpstr>Fusion Power</vt:lpstr>
      <vt:lpstr>Your Turn!</vt:lpstr>
      <vt:lpstr>Your Turn!</vt:lpstr>
      <vt:lpstr>Your Turn!</vt:lpstr>
      <vt:lpstr>Biological Effects of Radiation</vt:lpstr>
      <vt:lpstr>Your 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subject>Nuclear Chemistry</dc:subject>
  <dc:creator>Karen Sanchez</dc:creator>
  <cp:lastModifiedBy>Amanda L. Houchens</cp:lastModifiedBy>
  <cp:revision>103</cp:revision>
  <dcterms:created xsi:type="dcterms:W3CDTF">2009-04-24T10:50:53Z</dcterms:created>
  <dcterms:modified xsi:type="dcterms:W3CDTF">2019-07-24T18:47:46Z</dcterms:modified>
</cp:coreProperties>
</file>