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315" r:id="rId3"/>
    <p:sldId id="329" r:id="rId4"/>
    <p:sldId id="330" r:id="rId5"/>
    <p:sldId id="316" r:id="rId6"/>
    <p:sldId id="331" r:id="rId7"/>
    <p:sldId id="317" r:id="rId8"/>
    <p:sldId id="335" r:id="rId9"/>
    <p:sldId id="318" r:id="rId10"/>
    <p:sldId id="319" r:id="rId11"/>
    <p:sldId id="334" r:id="rId12"/>
    <p:sldId id="333" r:id="rId13"/>
    <p:sldId id="332" r:id="rId14"/>
    <p:sldId id="340" r:id="rId15"/>
    <p:sldId id="341" r:id="rId16"/>
    <p:sldId id="336" r:id="rId17"/>
    <p:sldId id="337" r:id="rId18"/>
    <p:sldId id="338" r:id="rId19"/>
    <p:sldId id="339" r:id="rId20"/>
    <p:sldId id="320" r:id="rId21"/>
    <p:sldId id="342" r:id="rId22"/>
    <p:sldId id="343" r:id="rId23"/>
    <p:sldId id="344" r:id="rId24"/>
    <p:sldId id="345" r:id="rId25"/>
    <p:sldId id="346" r:id="rId26"/>
    <p:sldId id="321" r:id="rId27"/>
    <p:sldId id="351" r:id="rId28"/>
    <p:sldId id="347" r:id="rId29"/>
    <p:sldId id="348" r:id="rId30"/>
    <p:sldId id="322" r:id="rId31"/>
    <p:sldId id="349" r:id="rId32"/>
    <p:sldId id="350" r:id="rId33"/>
    <p:sldId id="328" r:id="rId34"/>
    <p:sldId id="370" r:id="rId35"/>
    <p:sldId id="37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24F"/>
    <a:srgbClr val="0000FF"/>
    <a:srgbClr val="236F37"/>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33" autoAdjust="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63D652-D8DC-42D9-9B7D-301F9C193976}" type="datetimeFigureOut">
              <a:rPr lang="en-US"/>
              <a:pPr>
                <a:defRPr/>
              </a:pPr>
              <a:t>7/24/2019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4D5DF7-645E-4B89-BE28-BE72038054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4D5DF7-645E-4B89-BE28-BE720380545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77B537-B452-4C91-8199-51DEA7D3F0DD}" type="slidenum">
              <a:rPr lang="en-US"/>
              <a:pPr>
                <a:defRPr/>
              </a:pPr>
              <a:t>12</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You can predict the result of changing a condition of a system at equilibrium by categorizing the change as one of the four stressors.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solidFill>
                  <a:srgbClr val="28724F"/>
                </a:solidFill>
              </a:rPr>
              <a:t>Figure 16.3  </a:t>
            </a:r>
            <a:r>
              <a:rPr lang="en-US" smtClean="0"/>
              <a:t>Energy diagram for an exothermic reaction</a:t>
            </a:r>
          </a:p>
          <a:p>
            <a:r>
              <a:rPr lang="en-US" smtClean="0"/>
              <a:t>Energy is put into the reaction (activation energy) to initiate the process.  In the reaction shown, all of the activation energy and the net energy are released as the reaction proceeds to products.  Note that the presence of a catalyst lowers the activation energy but does not change the energies of the reactants or the products.</a:t>
            </a:r>
          </a:p>
        </p:txBody>
      </p:sp>
      <p:sp>
        <p:nvSpPr>
          <p:cNvPr id="4" name="Slide Number Placeholder 3"/>
          <p:cNvSpPr>
            <a:spLocks noGrp="1"/>
          </p:cNvSpPr>
          <p:nvPr>
            <p:ph type="sldNum" sz="quarter" idx="5"/>
          </p:nvPr>
        </p:nvSpPr>
        <p:spPr/>
        <p:txBody>
          <a:bodyPr/>
          <a:lstStyle/>
          <a:p>
            <a:pPr>
              <a:defRPr/>
            </a:pPr>
            <a:fld id="{F64E1E72-425B-4E81-8E50-1A3BFA12F5A7}"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06BCF25E-BC4C-4BD9-BCEB-125F3418FED5}" type="datetime1">
              <a:rPr lang="en-US" smtClean="0"/>
              <a:pPr>
                <a:defRPr/>
              </a:pPr>
              <a:t>7/24/2019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16-</a:t>
            </a:r>
            <a:fld id="{ECB8C980-C1CF-4D2F-94B9-5E2162AECF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696BA-2442-4F2D-826B-058BC10EB07C}" type="datetime1">
              <a:rPr lang="en-US" smtClean="0"/>
              <a:pPr>
                <a:defRPr/>
              </a:pPr>
              <a:t>7/24/2019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E711F79C-4074-41BE-AB98-0226B26801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0931E9-CCA2-4F75-B3FA-68738BB020C4}" type="datetime1">
              <a:rPr lang="en-US" smtClean="0"/>
              <a:pPr>
                <a:defRPr/>
              </a:pPr>
              <a:t>7/24/2019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C823B3FF-FE20-4902-AC60-3D4DBC3944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2703155-8990-4226-9FB5-37A8BA20AFF5}" type="datetime1">
              <a:rPr lang="en-US" smtClean="0"/>
              <a:pPr>
                <a:defRPr/>
              </a:pPr>
              <a:t>7/24/2019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16-</a:t>
            </a:r>
            <a:fld id="{C6E555C5-19D8-4B1B-954A-C94F2A8063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13849E-8995-40F4-BD66-611776DE8946}" type="datetime1">
              <a:rPr lang="en-US" smtClean="0"/>
              <a:pPr>
                <a:defRPr/>
              </a:pPr>
              <a:t>7/24/2019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643999DC-8841-457D-8E19-E0A512B050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E6E5237-4DE9-47AF-B2F4-101E5F3C3774}" type="datetime1">
              <a:rPr lang="en-US" smtClean="0"/>
              <a:pPr>
                <a:defRPr/>
              </a:pPr>
              <a:t>7/24/2019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8A14647F-4D5E-4072-957E-437FC9D29C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3420B4F-A16C-42DF-94EB-D66C90DC61E4}" type="datetime1">
              <a:rPr lang="en-US" smtClean="0"/>
              <a:pPr>
                <a:defRPr/>
              </a:pPr>
              <a:t>7/24/2019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712BF6C6-54DE-41E3-AEDB-5A5ADAD725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71A4680-DB27-4FE3-88A2-F77404602472}" type="datetime1">
              <a:rPr lang="en-US" smtClean="0"/>
              <a:pPr>
                <a:defRPr/>
              </a:pPr>
              <a:t>7/24/2019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23156FFF-83E6-4D51-B8E2-49A9AB12D4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AE23DC1-4745-4CC8-A184-946ED9D120B1}" type="datetime1">
              <a:rPr lang="en-US" smtClean="0"/>
              <a:pPr>
                <a:defRPr/>
              </a:pPr>
              <a:t>7/24/2019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FC937692-EE5D-4836-AD17-567232FDFD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11225FE-6531-4407-8828-D4B2AEFAB052}" type="datetime1">
              <a:rPr lang="en-US" smtClean="0"/>
              <a:pPr>
                <a:defRPr/>
              </a:pPr>
              <a:t>7/24/2019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4D93C494-6C5C-479D-BA69-20ECEF68E0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75DD04A-7DB7-4137-8599-0566A907C078}" type="datetime1">
              <a:rPr lang="en-US" smtClean="0"/>
              <a:pPr>
                <a:defRPr/>
              </a:pPr>
              <a:t>7/24/2019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6492D70C-33CE-4429-9E61-E443BC7732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1"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A403E0-2534-449A-91CC-8B86598D008D}" type="datetime1">
              <a:rPr lang="en-US" smtClean="0"/>
              <a:pPr>
                <a:defRPr/>
              </a:pPr>
              <a:t>7/24/2019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16-</a:t>
            </a:r>
            <a:fld id="{2C514076-D378-4BBD-B7A8-5B703D936D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16</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Chemical Equilibrium</a:t>
            </a:r>
          </a:p>
        </p:txBody>
      </p:sp>
      <p:sp>
        <p:nvSpPr>
          <p:cNvPr id="7" name="Rectangle 6"/>
          <p:cNvSpPr/>
          <p:nvPr/>
        </p:nvSpPr>
        <p:spPr>
          <a:xfrm flipH="1">
            <a:off x="152400" y="2590801"/>
            <a:ext cx="1981200" cy="2585323"/>
          </a:xfrm>
          <a:prstGeom prst="rect">
            <a:avLst/>
          </a:prstGeom>
        </p:spPr>
        <p:txBody>
          <a:bodyPr wrap="square">
            <a:spAutoFit/>
          </a:bodyPr>
          <a:lstStyle/>
          <a:p>
            <a:r>
              <a:rPr lang="en-US" b="1" dirty="0" smtClean="0">
                <a:solidFill>
                  <a:schemeClr val="accent2"/>
                </a:solidFill>
              </a:rPr>
              <a:t>Keeping fish in an aquarium requires maintaining an equilibrium among the living organisms and the water.</a:t>
            </a:r>
            <a:endParaRPr lang="en-US" dirty="0"/>
          </a:p>
        </p:txBody>
      </p:sp>
      <p:pic>
        <p:nvPicPr>
          <p:cNvPr id="20487" name="Picture 7"/>
          <p:cNvPicPr>
            <a:picLocks noChangeAspect="1" noChangeArrowheads="1"/>
          </p:cNvPicPr>
          <p:nvPr/>
        </p:nvPicPr>
        <p:blipFill>
          <a:blip r:embed="rId3" cstate="print"/>
          <a:srcRect/>
          <a:stretch>
            <a:fillRect/>
          </a:stretch>
        </p:blipFill>
        <p:spPr bwMode="auto">
          <a:xfrm>
            <a:off x="2326956" y="2347913"/>
            <a:ext cx="5750244" cy="329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Effect of Concentration</a:t>
            </a:r>
          </a:p>
        </p:txBody>
      </p:sp>
      <p:sp>
        <p:nvSpPr>
          <p:cNvPr id="3" name="Content Placeholder 2"/>
          <p:cNvSpPr>
            <a:spLocks noGrp="1"/>
          </p:cNvSpPr>
          <p:nvPr>
            <p:ph idx="1"/>
          </p:nvPr>
        </p:nvSpPr>
        <p:spPr/>
        <p:txBody>
          <a:bodyPr/>
          <a:lstStyle/>
          <a:p>
            <a:pPr>
              <a:buFontTx/>
              <a:buNone/>
            </a:pPr>
            <a:r>
              <a:rPr lang="en-US" smtClean="0"/>
              <a:t>Consider the reaction: </a:t>
            </a:r>
            <a:r>
              <a:rPr lang="en-US" b="1" smtClean="0">
                <a:solidFill>
                  <a:schemeClr val="tx2"/>
                </a:solidFill>
              </a:rPr>
              <a:t>3H</a:t>
            </a:r>
            <a:r>
              <a:rPr lang="en-US" b="1" baseline="-25000" smtClean="0">
                <a:solidFill>
                  <a:schemeClr val="tx2"/>
                </a:solidFill>
              </a:rPr>
              <a:t>2(g)</a:t>
            </a:r>
            <a:r>
              <a:rPr lang="en-US" b="1" smtClean="0">
                <a:solidFill>
                  <a:schemeClr val="tx2"/>
                </a:solidFill>
              </a:rPr>
              <a:t> + N</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2NH</a:t>
            </a:r>
            <a:r>
              <a:rPr lang="en-US" b="1" baseline="-25000" smtClean="0">
                <a:solidFill>
                  <a:schemeClr val="tx2"/>
                </a:solidFill>
                <a:sym typeface="Wingdings" pitchFamily="2" charset="2"/>
              </a:rPr>
              <a:t>3(g)</a:t>
            </a:r>
            <a:r>
              <a:rPr lang="en-US" b="1" smtClean="0">
                <a:solidFill>
                  <a:schemeClr val="tx2"/>
                </a:solidFill>
                <a:sym typeface="Wingdings" pitchFamily="2" charset="2"/>
              </a:rPr>
              <a:t> </a:t>
            </a:r>
            <a:endParaRPr lang="en-US" b="1" smtClean="0">
              <a:solidFill>
                <a:schemeClr val="tx2"/>
              </a:solidFill>
            </a:endParaRPr>
          </a:p>
          <a:p>
            <a:r>
              <a:rPr lang="en-US" smtClean="0"/>
              <a:t>At equilibrium, Rate</a:t>
            </a:r>
            <a:r>
              <a:rPr lang="en-US" baseline="-25000" smtClean="0"/>
              <a:t>f</a:t>
            </a:r>
            <a:r>
              <a:rPr lang="en-US" smtClean="0"/>
              <a:t> = Rate</a:t>
            </a:r>
            <a:r>
              <a:rPr lang="en-US" baseline="-25000" smtClean="0"/>
              <a:t>r</a:t>
            </a:r>
            <a:r>
              <a:rPr lang="en-US" smtClean="0"/>
              <a:t>.</a:t>
            </a:r>
          </a:p>
          <a:p>
            <a:r>
              <a:rPr lang="en-US" smtClean="0"/>
              <a:t>We add H</a:t>
            </a:r>
            <a:r>
              <a:rPr lang="en-US" baseline="-25000" smtClean="0"/>
              <a:t>2</a:t>
            </a:r>
            <a:r>
              <a:rPr lang="en-US" smtClean="0"/>
              <a:t> to the equilibrium system which increases Rate</a:t>
            </a:r>
            <a:r>
              <a:rPr lang="en-US" baseline="-25000" smtClean="0"/>
              <a:t>f</a:t>
            </a:r>
            <a:r>
              <a:rPr lang="en-US" smtClean="0"/>
              <a:t> and more NH</a:t>
            </a:r>
            <a:r>
              <a:rPr lang="en-US" baseline="-25000" smtClean="0"/>
              <a:t>3</a:t>
            </a:r>
            <a:r>
              <a:rPr lang="en-US" smtClean="0"/>
              <a:t> is made and a stoichiometric amount of N</a:t>
            </a:r>
            <a:r>
              <a:rPr lang="en-US" baseline="-25000" smtClean="0"/>
              <a:t>2</a:t>
            </a:r>
            <a:r>
              <a:rPr lang="en-US" smtClean="0"/>
              <a:t> and H</a:t>
            </a:r>
            <a:r>
              <a:rPr lang="en-US" baseline="-25000" smtClean="0"/>
              <a:t>2</a:t>
            </a:r>
            <a:r>
              <a:rPr lang="en-US" smtClean="0"/>
              <a:t> is used up.</a:t>
            </a:r>
          </a:p>
          <a:p>
            <a:r>
              <a:rPr lang="en-US" smtClean="0"/>
              <a:t>As [NH</a:t>
            </a:r>
            <a:r>
              <a:rPr lang="en-US" baseline="-25000" smtClean="0"/>
              <a:t>3</a:t>
            </a:r>
            <a:r>
              <a:rPr lang="en-US" smtClean="0"/>
              <a:t>] increases, Rate</a:t>
            </a:r>
            <a:r>
              <a:rPr lang="en-US" baseline="-25000" smtClean="0"/>
              <a:t>r</a:t>
            </a:r>
            <a:r>
              <a:rPr lang="en-US" smtClean="0"/>
              <a:t> increases and the Rate</a:t>
            </a:r>
            <a:r>
              <a:rPr lang="en-US" baseline="-25000" smtClean="0"/>
              <a:t>f</a:t>
            </a:r>
            <a:r>
              <a:rPr lang="en-US" smtClean="0"/>
              <a:t> slows down as reactants are used up.</a:t>
            </a:r>
          </a:p>
          <a:p>
            <a:r>
              <a:rPr lang="en-US" smtClean="0"/>
              <a:t>Eventually the system returns to equilibrium.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30726" name="Group 10"/>
          <p:cNvGrpSpPr>
            <a:grpSpLocks/>
          </p:cNvGrpSpPr>
          <p:nvPr/>
        </p:nvGrpSpPr>
        <p:grpSpPr bwMode="auto">
          <a:xfrm>
            <a:off x="5638800" y="1604963"/>
            <a:ext cx="533400" cy="604837"/>
            <a:chOff x="4411663" y="2366963"/>
            <a:chExt cx="533400" cy="604837"/>
          </a:xfrm>
        </p:grpSpPr>
        <p:sp>
          <p:nvSpPr>
            <p:cNvPr id="30727"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072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Adding Reactant to the </a:t>
            </a:r>
            <a:br>
              <a:rPr lang="en-US" dirty="0" smtClean="0"/>
            </a:br>
            <a:r>
              <a:rPr lang="en-US" dirty="0" smtClean="0"/>
              <a:t>System at Equilibrium</a:t>
            </a:r>
            <a:endParaRPr lang="en-US" dirty="0"/>
          </a:p>
        </p:txBody>
      </p:sp>
      <p:sp>
        <p:nvSpPr>
          <p:cNvPr id="31747" name="Content Placeholder 2"/>
          <p:cNvSpPr>
            <a:spLocks noGrp="1"/>
          </p:cNvSpPr>
          <p:nvPr>
            <p:ph idx="1"/>
          </p:nvPr>
        </p:nvSpPr>
        <p:spPr/>
        <p:txBody>
          <a:bodyPr/>
          <a:lstStyle/>
          <a:p>
            <a:pPr algn="ctr"/>
            <a:r>
              <a:rPr lang="en-US" b="1" smtClean="0">
                <a:solidFill>
                  <a:schemeClr val="tx2"/>
                </a:solidFill>
              </a:rPr>
              <a:t>3H</a:t>
            </a:r>
            <a:r>
              <a:rPr lang="en-US" b="1" baseline="-25000" smtClean="0">
                <a:solidFill>
                  <a:schemeClr val="tx2"/>
                </a:solidFill>
              </a:rPr>
              <a:t>2(g)</a:t>
            </a:r>
            <a:r>
              <a:rPr lang="en-US" b="1" smtClean="0">
                <a:solidFill>
                  <a:schemeClr val="tx2"/>
                </a:solidFill>
              </a:rPr>
              <a:t> + N</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2NH</a:t>
            </a:r>
            <a:r>
              <a:rPr lang="en-US" b="1" baseline="-25000" smtClean="0">
                <a:solidFill>
                  <a:schemeClr val="tx2"/>
                </a:solidFill>
                <a:sym typeface="Wingdings" pitchFamily="2" charset="2"/>
              </a:rPr>
              <a:t>3(g)</a:t>
            </a:r>
            <a:endParaRPr lang="en-US" smtClean="0">
              <a:solidFill>
                <a:schemeClr val="tx2"/>
              </a:solidFill>
            </a:endParaRPr>
          </a:p>
          <a:p>
            <a:r>
              <a:rPr lang="en-US" smtClean="0"/>
              <a:t>In the end, you will have more H</a:t>
            </a:r>
            <a:r>
              <a:rPr lang="en-US" baseline="-25000" smtClean="0"/>
              <a:t>2 </a:t>
            </a:r>
            <a:r>
              <a:rPr lang="en-US" smtClean="0"/>
              <a:t>and NH</a:t>
            </a:r>
            <a:r>
              <a:rPr lang="en-US" baseline="-25000" smtClean="0"/>
              <a:t>3</a:t>
            </a:r>
            <a:r>
              <a:rPr lang="en-US" smtClean="0"/>
              <a:t> than you had initially and less N</a:t>
            </a:r>
            <a:r>
              <a:rPr lang="en-US" baseline="-25000" smtClean="0"/>
              <a:t>2</a:t>
            </a:r>
            <a:r>
              <a:rPr lang="en-US" smtClean="0"/>
              <a:t>.  </a:t>
            </a:r>
            <a:r>
              <a:rPr lang="en-US" b="1" smtClean="0"/>
              <a:t>The equilibrium shifted right!</a:t>
            </a:r>
          </a:p>
          <a:p>
            <a:r>
              <a:rPr lang="en-US" smtClean="0"/>
              <a:t>This table summarizes the changes: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2209800" y="3733800"/>
          <a:ext cx="4724400" cy="207264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800" dirty="0" smtClean="0"/>
                        <a:t>Concentrations</a:t>
                      </a:r>
                      <a:endParaRPr lang="en-US" sz="2800" dirty="0"/>
                    </a:p>
                  </a:txBody>
                  <a:tcPr/>
                </a:tc>
                <a:tc>
                  <a:txBody>
                    <a:bodyPr/>
                    <a:lstStyle/>
                    <a:p>
                      <a:pPr algn="ctr"/>
                      <a:r>
                        <a:rPr lang="en-US" sz="2800" dirty="0" smtClean="0"/>
                        <a:t>Change</a:t>
                      </a:r>
                      <a:endParaRPr lang="en-US" sz="2800" dirty="0"/>
                    </a:p>
                  </a:txBody>
                  <a:tcPr/>
                </a:tc>
              </a:tr>
              <a:tr h="370840">
                <a:tc>
                  <a:txBody>
                    <a:bodyPr/>
                    <a:lstStyle/>
                    <a:p>
                      <a:pPr algn="ctr"/>
                      <a:r>
                        <a:rPr lang="en-US" sz="2800" dirty="0" smtClean="0"/>
                        <a:t>[H</a:t>
                      </a:r>
                      <a:r>
                        <a:rPr lang="en-US" sz="2800" baseline="-25000" dirty="0" smtClean="0"/>
                        <a:t>2</a:t>
                      </a:r>
                      <a:r>
                        <a:rPr lang="en-US" sz="2800" dirty="0" smtClean="0"/>
                        <a:t>]</a:t>
                      </a:r>
                      <a:endParaRPr lang="en-US" sz="2800" dirty="0"/>
                    </a:p>
                  </a:txBody>
                  <a:tcPr/>
                </a:tc>
                <a:tc>
                  <a:txBody>
                    <a:bodyPr/>
                    <a:lstStyle/>
                    <a:p>
                      <a:pPr algn="ctr"/>
                      <a:r>
                        <a:rPr lang="en-US" sz="2800" dirty="0" smtClean="0"/>
                        <a:t>increase</a:t>
                      </a:r>
                      <a:endParaRPr lang="en-US" sz="2800" dirty="0"/>
                    </a:p>
                  </a:txBody>
                  <a:tcPr/>
                </a:tc>
              </a:tr>
              <a:tr h="370840">
                <a:tc>
                  <a:txBody>
                    <a:bodyPr/>
                    <a:lstStyle/>
                    <a:p>
                      <a:pPr algn="ctr"/>
                      <a:r>
                        <a:rPr lang="en-US" sz="2800" dirty="0" smtClean="0"/>
                        <a:t>[N</a:t>
                      </a:r>
                      <a:r>
                        <a:rPr lang="en-US" sz="2800" baseline="-25000" dirty="0" smtClean="0"/>
                        <a:t>2</a:t>
                      </a:r>
                      <a:r>
                        <a:rPr lang="en-US" sz="2800" dirty="0" smtClean="0"/>
                        <a:t>]</a:t>
                      </a:r>
                      <a:endParaRPr lang="en-US" sz="2800" dirty="0"/>
                    </a:p>
                  </a:txBody>
                  <a:tcPr/>
                </a:tc>
                <a:tc>
                  <a:txBody>
                    <a:bodyPr/>
                    <a:lstStyle/>
                    <a:p>
                      <a:pPr algn="ctr"/>
                      <a:r>
                        <a:rPr lang="en-US" sz="2800" dirty="0" smtClean="0"/>
                        <a:t>decrease</a:t>
                      </a:r>
                      <a:endParaRPr lang="en-US" sz="2800" dirty="0"/>
                    </a:p>
                  </a:txBody>
                  <a:tcPr/>
                </a:tc>
              </a:tr>
              <a:tr h="370840">
                <a:tc>
                  <a:txBody>
                    <a:bodyPr/>
                    <a:lstStyle/>
                    <a:p>
                      <a:pPr algn="ctr"/>
                      <a:r>
                        <a:rPr lang="en-US" sz="2800" dirty="0" smtClean="0"/>
                        <a:t>[NH</a:t>
                      </a:r>
                      <a:r>
                        <a:rPr lang="en-US" sz="2800" baseline="-25000" dirty="0" smtClean="0"/>
                        <a:t>3</a:t>
                      </a:r>
                      <a:r>
                        <a:rPr lang="en-US" sz="2800" dirty="0" smtClean="0"/>
                        <a:t>]</a:t>
                      </a:r>
                      <a:endParaRPr lang="en-US" sz="2800" dirty="0"/>
                    </a:p>
                  </a:txBody>
                  <a:tcPr/>
                </a:tc>
                <a:tc>
                  <a:txBody>
                    <a:bodyPr/>
                    <a:lstStyle/>
                    <a:p>
                      <a:pPr algn="ctr"/>
                      <a:r>
                        <a:rPr lang="en-US" sz="2800" dirty="0" smtClean="0"/>
                        <a:t>increase </a:t>
                      </a:r>
                      <a:endParaRPr lang="en-US" sz="2800" dirty="0"/>
                    </a:p>
                  </a:txBody>
                  <a:tcPr/>
                </a:tc>
              </a:tr>
            </a:tbl>
          </a:graphicData>
        </a:graphic>
      </p:graphicFrame>
      <p:grpSp>
        <p:nvGrpSpPr>
          <p:cNvPr id="31767" name="Group 10"/>
          <p:cNvGrpSpPr>
            <a:grpSpLocks/>
          </p:cNvGrpSpPr>
          <p:nvPr/>
        </p:nvGrpSpPr>
        <p:grpSpPr bwMode="auto">
          <a:xfrm>
            <a:off x="4648200" y="1600200"/>
            <a:ext cx="533400" cy="604838"/>
            <a:chOff x="4411663" y="2366963"/>
            <a:chExt cx="533400" cy="604837"/>
          </a:xfrm>
        </p:grpSpPr>
        <p:sp>
          <p:nvSpPr>
            <p:cNvPr id="3176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176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Recycled paper"/>
          <p:cNvSpPr>
            <a:spLocks noGrp="1" noChangeArrowheads="1"/>
          </p:cNvSpPr>
          <p:nvPr>
            <p:ph type="title"/>
          </p:nvPr>
        </p:nvSpPr>
        <p:spPr/>
        <p:txBody>
          <a:bodyPr/>
          <a:lstStyle/>
          <a:p>
            <a:pPr>
              <a:spcBef>
                <a:spcPct val="50000"/>
              </a:spcBef>
            </a:pPr>
            <a:r>
              <a:rPr lang="en-US" smtClean="0"/>
              <a:t>Reactant </a:t>
            </a:r>
            <a:r>
              <a:rPr lang="en-US" smtClean="0">
                <a:sym typeface="Wingdings" pitchFamily="2" charset="2"/>
              </a:rPr>
              <a:t>     Product</a:t>
            </a:r>
            <a:endParaRPr lang="en-US" smtClean="0"/>
          </a:p>
        </p:txBody>
      </p:sp>
      <p:graphicFrame>
        <p:nvGraphicFramePr>
          <p:cNvPr id="43076" name="Group 68"/>
          <p:cNvGraphicFramePr>
            <a:graphicFrameLocks noGrp="1"/>
          </p:cNvGraphicFramePr>
          <p:nvPr/>
        </p:nvGraphicFramePr>
        <p:xfrm>
          <a:off x="609600" y="1752600"/>
          <a:ext cx="8229600" cy="4460240"/>
        </p:xfrm>
        <a:graphic>
          <a:graphicData uri="http://schemas.openxmlformats.org/drawingml/2006/table">
            <a:tbl>
              <a:tblPr/>
              <a:tblGrid>
                <a:gridCol w="2057400"/>
                <a:gridCol w="2057400"/>
                <a:gridCol w="2057400"/>
                <a:gridCol w="2057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Stressor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Shift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Increase equilibrium concentration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Decrease equilibrium concentration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Add reactant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Right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Remove reactant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Left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Add product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Left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Remove product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Right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2803" name="Group 10"/>
          <p:cNvGrpSpPr>
            <a:grpSpLocks/>
          </p:cNvGrpSpPr>
          <p:nvPr/>
        </p:nvGrpSpPr>
        <p:grpSpPr bwMode="auto">
          <a:xfrm>
            <a:off x="4343400" y="533400"/>
            <a:ext cx="533400" cy="604838"/>
            <a:chOff x="4411663" y="2366963"/>
            <a:chExt cx="533400" cy="604837"/>
          </a:xfrm>
        </p:grpSpPr>
        <p:sp>
          <p:nvSpPr>
            <p:cNvPr id="32804"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280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
        <p:nvSpPr>
          <p:cNvPr id="8" name="Footer Placeholder 7"/>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Effect of Concentration</a:t>
            </a:r>
          </a:p>
        </p:txBody>
      </p:sp>
      <p:sp>
        <p:nvSpPr>
          <p:cNvPr id="3" name="Content Placeholder 2"/>
          <p:cNvSpPr>
            <a:spLocks noGrp="1"/>
          </p:cNvSpPr>
          <p:nvPr>
            <p:ph idx="1"/>
          </p:nvPr>
        </p:nvSpPr>
        <p:spPr/>
        <p:txBody>
          <a:bodyPr/>
          <a:lstStyle/>
          <a:p>
            <a:r>
              <a:rPr lang="en-US" b="1" smtClean="0">
                <a:solidFill>
                  <a:schemeClr val="accent1"/>
                </a:solidFill>
              </a:rPr>
              <a:t>Cu</a:t>
            </a:r>
            <a:r>
              <a:rPr lang="en-US" b="1" baseline="30000" smtClean="0">
                <a:solidFill>
                  <a:schemeClr val="accent1"/>
                </a:solidFill>
              </a:rPr>
              <a:t>2+</a:t>
            </a:r>
            <a:r>
              <a:rPr lang="en-US" b="1" baseline="-25000" smtClean="0">
                <a:solidFill>
                  <a:schemeClr val="accent1"/>
                </a:solidFill>
              </a:rPr>
              <a:t>(</a:t>
            </a:r>
            <a:r>
              <a:rPr lang="en-US" b="1" i="1" baseline="-25000" smtClean="0">
                <a:solidFill>
                  <a:schemeClr val="accent1"/>
                </a:solidFill>
              </a:rPr>
              <a:t>aq</a:t>
            </a:r>
            <a:r>
              <a:rPr lang="en-US" b="1" baseline="-25000" smtClean="0">
                <a:solidFill>
                  <a:schemeClr val="accent1"/>
                </a:solidFill>
              </a:rPr>
              <a:t>)</a:t>
            </a:r>
            <a:r>
              <a:rPr lang="en-US" b="1" smtClean="0">
                <a:solidFill>
                  <a:schemeClr val="accent1"/>
                </a:solidFill>
              </a:rPr>
              <a:t> </a:t>
            </a:r>
            <a:r>
              <a:rPr lang="en-US" b="1" smtClean="0"/>
              <a:t>+ 4NH</a:t>
            </a:r>
            <a:r>
              <a:rPr lang="en-US" b="1" baseline="-25000" smtClean="0"/>
              <a:t>3(</a:t>
            </a:r>
            <a:r>
              <a:rPr lang="en-US" b="1" i="1" baseline="-25000" smtClean="0"/>
              <a:t>aq</a:t>
            </a:r>
            <a:r>
              <a:rPr lang="en-US" b="1" baseline="-25000" smtClean="0"/>
              <a:t>)</a:t>
            </a:r>
            <a:r>
              <a:rPr lang="en-US" b="1" smtClean="0"/>
              <a:t>      </a:t>
            </a:r>
            <a:r>
              <a:rPr lang="en-US" b="1" smtClean="0">
                <a:cs typeface="Times New Roman" pitchFamily="18" charset="0"/>
              </a:rPr>
              <a:t> </a:t>
            </a:r>
            <a:r>
              <a:rPr lang="en-US" b="1" smtClean="0">
                <a:solidFill>
                  <a:schemeClr val="tx2"/>
                </a:solidFill>
                <a:cs typeface="Times New Roman" pitchFamily="18" charset="0"/>
              </a:rPr>
              <a:t>[Cu(NH</a:t>
            </a:r>
            <a:r>
              <a:rPr lang="en-US" b="1" baseline="-25000" smtClean="0">
                <a:solidFill>
                  <a:schemeClr val="tx2"/>
                </a:solidFill>
                <a:cs typeface="Times New Roman" pitchFamily="18" charset="0"/>
              </a:rPr>
              <a:t>3</a:t>
            </a:r>
            <a:r>
              <a:rPr lang="en-US" b="1" smtClean="0">
                <a:solidFill>
                  <a:schemeClr val="tx2"/>
                </a:solidFill>
                <a:cs typeface="Times New Roman" pitchFamily="18" charset="0"/>
              </a:rPr>
              <a:t>)</a:t>
            </a:r>
            <a:r>
              <a:rPr lang="en-US" b="1" baseline="-25000" smtClean="0">
                <a:solidFill>
                  <a:schemeClr val="tx2"/>
                </a:solidFill>
                <a:cs typeface="Times New Roman" pitchFamily="18" charset="0"/>
              </a:rPr>
              <a:t>4</a:t>
            </a:r>
            <a:r>
              <a:rPr lang="en-US" b="1" baseline="30000" smtClean="0">
                <a:solidFill>
                  <a:schemeClr val="tx2"/>
                </a:solidFill>
                <a:cs typeface="Times New Roman" pitchFamily="18" charset="0"/>
              </a:rPr>
              <a:t>2+</a:t>
            </a:r>
            <a:r>
              <a:rPr lang="en-US" b="1" smtClean="0">
                <a:solidFill>
                  <a:schemeClr val="tx2"/>
                </a:solidFill>
                <a:cs typeface="Times New Roman" pitchFamily="18" charset="0"/>
              </a:rPr>
              <a:t>]</a:t>
            </a:r>
            <a:r>
              <a:rPr lang="en-US" b="1" baseline="-25000" smtClean="0">
                <a:solidFill>
                  <a:schemeClr val="tx2"/>
                </a:solidFill>
                <a:cs typeface="Times New Roman" pitchFamily="18" charset="0"/>
              </a:rPr>
              <a:t>(</a:t>
            </a:r>
            <a:r>
              <a:rPr lang="en-US" b="1" i="1" baseline="-25000" smtClean="0">
                <a:solidFill>
                  <a:schemeClr val="tx2"/>
                </a:solidFill>
                <a:cs typeface="Times New Roman" pitchFamily="18" charset="0"/>
              </a:rPr>
              <a:t>aq</a:t>
            </a:r>
            <a:r>
              <a:rPr lang="en-US" b="1" baseline="-25000" smtClean="0">
                <a:solidFill>
                  <a:schemeClr val="tx2"/>
                </a:solidFill>
                <a:cs typeface="Times New Roman" pitchFamily="18" charset="0"/>
              </a:rPr>
              <a:t>)</a:t>
            </a:r>
          </a:p>
          <a:p>
            <a:r>
              <a:rPr lang="en-US" smtClean="0">
                <a:solidFill>
                  <a:schemeClr val="accent1"/>
                </a:solidFill>
              </a:rPr>
              <a:t>pale blue</a:t>
            </a:r>
            <a:r>
              <a:rPr lang="en-US" smtClean="0"/>
              <a:t>			</a:t>
            </a:r>
            <a:r>
              <a:rPr lang="en-US" smtClean="0">
                <a:solidFill>
                  <a:schemeClr val="tx2"/>
                </a:solidFill>
              </a:rPr>
              <a:t>royal blue</a:t>
            </a:r>
          </a:p>
          <a:p>
            <a:r>
              <a:rPr lang="en-US" smtClean="0"/>
              <a:t>What color will you see if aqueous ammonia is added to a medium blue solution containing the above equilibrium?</a:t>
            </a:r>
          </a:p>
          <a:p>
            <a:r>
              <a:rPr lang="en-US" smtClean="0"/>
              <a:t>Adding ammonia will </a:t>
            </a:r>
          </a:p>
          <a:p>
            <a:r>
              <a:rPr lang="en-US" smtClean="0"/>
              <a:t>cause a </a:t>
            </a:r>
            <a:r>
              <a:rPr lang="en-US" b="1" smtClean="0"/>
              <a:t>shift right</a:t>
            </a:r>
            <a:r>
              <a:rPr lang="en-US" smtClean="0"/>
              <a:t>, </a:t>
            </a:r>
          </a:p>
          <a:p>
            <a:r>
              <a:rPr lang="en-US" smtClean="0"/>
              <a:t>resulting in an increase </a:t>
            </a:r>
          </a:p>
          <a:p>
            <a:r>
              <a:rPr lang="en-US" smtClean="0"/>
              <a:t>in the </a:t>
            </a:r>
            <a:r>
              <a:rPr lang="en-US" b="1" smtClean="0">
                <a:solidFill>
                  <a:schemeClr val="tx2"/>
                </a:solidFill>
              </a:rPr>
              <a:t>royal blue </a:t>
            </a:r>
            <a:r>
              <a:rPr lang="en-US" smtClean="0"/>
              <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4038600" y="41148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[Cu</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[NH</a:t>
                      </a:r>
                      <a:r>
                        <a:rPr lang="en-US" sz="2400" baseline="-25000" dirty="0" smtClean="0"/>
                        <a:t>3</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[Cu(NH</a:t>
                      </a:r>
                      <a:r>
                        <a:rPr lang="en-US" sz="2400" b="0" baseline="-25000" dirty="0" smtClean="0">
                          <a:solidFill>
                            <a:schemeClr val="tx1"/>
                          </a:solidFill>
                          <a:cs typeface="Times New Roman" pitchFamily="18" charset="0"/>
                        </a:rPr>
                        <a:t>3</a:t>
                      </a:r>
                      <a:r>
                        <a:rPr lang="en-US" sz="2400" b="0" dirty="0" smtClean="0">
                          <a:solidFill>
                            <a:schemeClr val="tx1"/>
                          </a:solidFill>
                          <a:cs typeface="Times New Roman" pitchFamily="18" charset="0"/>
                        </a:rPr>
                        <a:t>)</a:t>
                      </a:r>
                      <a:r>
                        <a:rPr lang="en-US" sz="2400" b="0" baseline="-25000" dirty="0" smtClean="0">
                          <a:solidFill>
                            <a:schemeClr val="tx1"/>
                          </a:solidFill>
                          <a:cs typeface="Times New Roman" pitchFamily="18" charset="0"/>
                        </a:rPr>
                        <a:t>4</a:t>
                      </a:r>
                      <a:r>
                        <a:rPr lang="en-US" sz="2400" b="0" baseline="30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3815" name="Group 10"/>
          <p:cNvGrpSpPr>
            <a:grpSpLocks/>
          </p:cNvGrpSpPr>
          <p:nvPr/>
        </p:nvGrpSpPr>
        <p:grpSpPr bwMode="auto">
          <a:xfrm>
            <a:off x="3276600" y="1524000"/>
            <a:ext cx="533400" cy="604838"/>
            <a:chOff x="4411663" y="2366963"/>
            <a:chExt cx="533400" cy="604837"/>
          </a:xfrm>
        </p:grpSpPr>
        <p:sp>
          <p:nvSpPr>
            <p:cNvPr id="33816"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3817"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sz="2800" dirty="0" smtClean="0">
                <a:latin typeface="+mn-lt"/>
              </a:rPr>
              <a:t>HC</a:t>
            </a:r>
            <a:r>
              <a:rPr lang="en-US" sz="2800" baseline="-30000" dirty="0" smtClean="0"/>
              <a:t>2</a:t>
            </a:r>
            <a:r>
              <a:rPr lang="en-US" sz="2800" dirty="0" smtClean="0">
                <a:latin typeface="+mn-lt"/>
              </a:rPr>
              <a:t>H</a:t>
            </a:r>
            <a:r>
              <a:rPr lang="en-US" sz="2800" baseline="-30000" dirty="0" smtClean="0">
                <a:latin typeface="+mn-lt"/>
              </a:rPr>
              <a:t>3</a:t>
            </a:r>
            <a:r>
              <a:rPr lang="en-US" sz="2800" dirty="0" smtClean="0">
                <a:latin typeface="+mn-lt"/>
              </a:rPr>
              <a:t>O</a:t>
            </a:r>
            <a:r>
              <a:rPr lang="en-US" sz="2800" baseline="-30000" dirty="0" smtClean="0">
                <a:latin typeface="+mn-lt"/>
              </a:rPr>
              <a:t>2</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+H</a:t>
            </a:r>
            <a:r>
              <a:rPr lang="en-US" sz="2800" baseline="-30000" dirty="0" smtClean="0">
                <a:latin typeface="+mn-lt"/>
              </a:rPr>
              <a:t>2</a:t>
            </a:r>
            <a:r>
              <a:rPr lang="en-US" sz="2800" dirty="0" smtClean="0">
                <a:latin typeface="+mn-lt"/>
              </a:rPr>
              <a:t>O</a:t>
            </a:r>
            <a:r>
              <a:rPr lang="en-US" sz="2800" baseline="-25000" dirty="0" smtClean="0">
                <a:latin typeface="+mn-lt"/>
              </a:rPr>
              <a:t>(l)</a:t>
            </a:r>
            <a:r>
              <a:rPr lang="en-US" sz="2800" dirty="0" smtClean="0">
                <a:latin typeface="+mn-lt"/>
              </a:rPr>
              <a:t> </a:t>
            </a:r>
            <a:r>
              <a:rPr lang="en-US" sz="2800" dirty="0" smtClean="0">
                <a:latin typeface="+mn-lt"/>
                <a:sym typeface="Symbol" pitchFamily="18" charset="2"/>
              </a:rPr>
              <a:t>     </a:t>
            </a:r>
            <a:r>
              <a:rPr lang="en-US" sz="2800" dirty="0" smtClean="0">
                <a:latin typeface="+mn-lt"/>
              </a:rPr>
              <a:t> H</a:t>
            </a:r>
            <a:r>
              <a:rPr lang="en-US" sz="2800" baseline="-30000" dirty="0" smtClean="0">
                <a:latin typeface="+mn-lt"/>
              </a:rPr>
              <a:t>3</a:t>
            </a:r>
            <a:r>
              <a:rPr lang="en-US" sz="2800" dirty="0" smtClean="0">
                <a:latin typeface="+mn-lt"/>
              </a:rPr>
              <a:t>O</a:t>
            </a:r>
            <a:r>
              <a:rPr lang="en-US" sz="2800" baseline="30000" dirty="0" smtClean="0">
                <a:latin typeface="+mn-lt"/>
              </a:rPr>
              <a:t>+</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 </a:t>
            </a:r>
            <a:r>
              <a:rPr lang="en-US" sz="2800" dirty="0" smtClean="0"/>
              <a:t>C</a:t>
            </a:r>
            <a:r>
              <a:rPr lang="en-US" sz="2800" baseline="-30000" dirty="0" smtClean="0"/>
              <a:t>2</a:t>
            </a:r>
            <a:r>
              <a:rPr lang="en-US" sz="2800" dirty="0" smtClean="0"/>
              <a:t>H</a:t>
            </a:r>
            <a:r>
              <a:rPr lang="en-US" sz="2800" baseline="-30000" dirty="0" smtClean="0"/>
              <a:t>3</a:t>
            </a:r>
            <a:r>
              <a:rPr lang="en-US" sz="2800" dirty="0" smtClean="0"/>
              <a:t>O</a:t>
            </a:r>
            <a:r>
              <a:rPr lang="en-US" sz="2800" baseline="-30000" dirty="0" smtClean="0"/>
              <a:t>2</a:t>
            </a:r>
            <a:r>
              <a:rPr lang="en-US" sz="2800" baseline="30000" dirty="0" smtClean="0">
                <a:latin typeface="+mn-lt"/>
              </a:rPr>
              <a:t>-</a:t>
            </a:r>
            <a:r>
              <a:rPr lang="en-US" sz="2800" baseline="-30000" dirty="0" smtClean="0">
                <a:latin typeface="+mn-lt"/>
              </a:rPr>
              <a:t> </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a:t>
            </a:r>
            <a:endParaRPr lang="en-US" sz="2800" dirty="0">
              <a:latin typeface="+mn-lt"/>
            </a:endParaRPr>
          </a:p>
        </p:txBody>
      </p:sp>
      <p:sp>
        <p:nvSpPr>
          <p:cNvPr id="3" name="Content Placeholder 2"/>
          <p:cNvSpPr>
            <a:spLocks noGrp="1"/>
          </p:cNvSpPr>
          <p:nvPr>
            <p:ph idx="1"/>
          </p:nvPr>
        </p:nvSpPr>
        <p:spPr/>
        <p:txBody>
          <a:bodyPr/>
          <a:lstStyle/>
          <a:p>
            <a:r>
              <a:rPr lang="en-US" smtClean="0"/>
              <a:t>Adding NaC</a:t>
            </a:r>
            <a:r>
              <a:rPr lang="en-US" baseline="-30000" smtClean="0"/>
              <a:t>2</a:t>
            </a:r>
            <a:r>
              <a:rPr lang="en-US" smtClean="0"/>
              <a:t>H</a:t>
            </a:r>
            <a:r>
              <a:rPr lang="en-US" baseline="-30000" smtClean="0"/>
              <a:t>3</a:t>
            </a:r>
            <a:r>
              <a:rPr lang="en-US" smtClean="0"/>
              <a:t>O</a:t>
            </a:r>
            <a:r>
              <a:rPr lang="en-US" baseline="-30000" smtClean="0"/>
              <a:t>2</a:t>
            </a:r>
            <a:r>
              <a:rPr lang="en-US" smtClean="0"/>
              <a:t> to a pH 2.87 solution will</a:t>
            </a:r>
          </a:p>
          <a:p>
            <a:pPr>
              <a:buFont typeface="Arial" pitchFamily="34" charset="0"/>
              <a:buChar char="•"/>
            </a:pPr>
            <a:r>
              <a:rPr lang="en-US" smtClean="0"/>
              <a:t>increase the [C</a:t>
            </a:r>
            <a:r>
              <a:rPr lang="en-US" baseline="-30000" smtClean="0"/>
              <a:t>2</a:t>
            </a:r>
            <a:r>
              <a:rPr lang="en-US" smtClean="0"/>
              <a:t>H</a:t>
            </a:r>
            <a:r>
              <a:rPr lang="en-US" baseline="-30000" smtClean="0"/>
              <a:t>3</a:t>
            </a:r>
            <a:r>
              <a:rPr lang="en-US" smtClean="0"/>
              <a:t>O</a:t>
            </a:r>
            <a:r>
              <a:rPr lang="en-US" baseline="-30000" smtClean="0"/>
              <a:t>2</a:t>
            </a:r>
            <a:r>
              <a:rPr lang="en-US" baseline="30000" smtClean="0"/>
              <a:t>-</a:t>
            </a:r>
            <a:r>
              <a:rPr lang="en-US" smtClean="0"/>
              <a:t>] </a:t>
            </a:r>
          </a:p>
          <a:p>
            <a:pPr>
              <a:buFont typeface="Arial" pitchFamily="34" charset="0"/>
              <a:buChar char="•"/>
            </a:pPr>
            <a:r>
              <a:rPr lang="en-US" smtClean="0"/>
              <a:t>cause an increase in the rate of the reverse reaction and result in a</a:t>
            </a:r>
            <a:r>
              <a:rPr lang="en-US" b="1" smtClean="0"/>
              <a:t> shift left</a:t>
            </a:r>
          </a:p>
          <a:p>
            <a:pPr>
              <a:buFont typeface="Arial" pitchFamily="34" charset="0"/>
              <a:buChar char="•"/>
            </a:pPr>
            <a:r>
              <a:rPr lang="en-US" smtClean="0"/>
              <a:t>decrease the [H</a:t>
            </a:r>
            <a:r>
              <a:rPr lang="en-US" baseline="-30000" smtClean="0"/>
              <a:t>3</a:t>
            </a:r>
            <a:r>
              <a:rPr lang="en-US" smtClean="0"/>
              <a:t>O</a:t>
            </a:r>
            <a:r>
              <a:rPr lang="en-US" baseline="30000" smtClean="0"/>
              <a:t>+</a:t>
            </a:r>
            <a:r>
              <a:rPr lang="en-US" smtClean="0"/>
              <a:t>] and increase the pH</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0723" name="Picture 3"/>
          <p:cNvPicPr>
            <a:picLocks noChangeAspect="1" noChangeArrowheads="1"/>
          </p:cNvPicPr>
          <p:nvPr/>
        </p:nvPicPr>
        <p:blipFill>
          <a:blip r:embed="rId2" cstate="print"/>
          <a:srcRect/>
          <a:stretch>
            <a:fillRect/>
          </a:stretch>
        </p:blipFill>
        <p:spPr bwMode="auto">
          <a:xfrm>
            <a:off x="828675" y="4324350"/>
            <a:ext cx="7486650" cy="1619250"/>
          </a:xfrm>
          <a:prstGeom prst="rect">
            <a:avLst/>
          </a:prstGeom>
          <a:noFill/>
          <a:ln w="9525">
            <a:noFill/>
            <a:miter lim="800000"/>
            <a:headEnd/>
            <a:tailEnd/>
          </a:ln>
        </p:spPr>
      </p:pic>
      <p:grpSp>
        <p:nvGrpSpPr>
          <p:cNvPr id="34823" name="Group 10"/>
          <p:cNvGrpSpPr>
            <a:grpSpLocks/>
          </p:cNvGrpSpPr>
          <p:nvPr/>
        </p:nvGrpSpPr>
        <p:grpSpPr bwMode="auto">
          <a:xfrm>
            <a:off x="4114800" y="533400"/>
            <a:ext cx="533400" cy="604838"/>
            <a:chOff x="4411663" y="2366963"/>
            <a:chExt cx="533400" cy="604837"/>
          </a:xfrm>
        </p:grpSpPr>
        <p:sp>
          <p:nvSpPr>
            <p:cNvPr id="34824"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482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sz="2800" dirty="0" smtClean="0">
                <a:latin typeface="+mn-lt"/>
              </a:rPr>
              <a:t>HC</a:t>
            </a:r>
            <a:r>
              <a:rPr lang="en-US" sz="2800" baseline="-30000" dirty="0" smtClean="0"/>
              <a:t>2</a:t>
            </a:r>
            <a:r>
              <a:rPr lang="en-US" sz="2800" dirty="0" smtClean="0">
                <a:latin typeface="+mn-lt"/>
              </a:rPr>
              <a:t>H</a:t>
            </a:r>
            <a:r>
              <a:rPr lang="en-US" sz="2800" baseline="-30000" dirty="0" smtClean="0">
                <a:latin typeface="+mn-lt"/>
              </a:rPr>
              <a:t>3</a:t>
            </a:r>
            <a:r>
              <a:rPr lang="en-US" sz="2800" dirty="0" smtClean="0">
                <a:latin typeface="+mn-lt"/>
              </a:rPr>
              <a:t>O</a:t>
            </a:r>
            <a:r>
              <a:rPr lang="en-US" sz="2800" baseline="-30000" dirty="0" smtClean="0">
                <a:latin typeface="+mn-lt"/>
              </a:rPr>
              <a:t>2</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+H</a:t>
            </a:r>
            <a:r>
              <a:rPr lang="en-US" sz="2800" baseline="-30000" dirty="0" smtClean="0">
                <a:latin typeface="+mn-lt"/>
              </a:rPr>
              <a:t>2</a:t>
            </a:r>
            <a:r>
              <a:rPr lang="en-US" sz="2800" dirty="0" smtClean="0">
                <a:latin typeface="+mn-lt"/>
              </a:rPr>
              <a:t>O</a:t>
            </a:r>
            <a:r>
              <a:rPr lang="en-US" sz="2800" baseline="-25000" dirty="0" smtClean="0">
                <a:latin typeface="+mn-lt"/>
              </a:rPr>
              <a:t>(l)</a:t>
            </a:r>
            <a:r>
              <a:rPr lang="en-US" sz="2800" dirty="0" smtClean="0">
                <a:latin typeface="+mn-lt"/>
              </a:rPr>
              <a:t> </a:t>
            </a:r>
            <a:r>
              <a:rPr lang="en-US" sz="2800" dirty="0" smtClean="0">
                <a:latin typeface="+mn-lt"/>
                <a:sym typeface="Symbol" pitchFamily="18" charset="2"/>
              </a:rPr>
              <a:t>     </a:t>
            </a:r>
            <a:r>
              <a:rPr lang="en-US" sz="2800" dirty="0" smtClean="0">
                <a:latin typeface="+mn-lt"/>
              </a:rPr>
              <a:t> H</a:t>
            </a:r>
            <a:r>
              <a:rPr lang="en-US" sz="2800" baseline="-30000" dirty="0" smtClean="0">
                <a:latin typeface="+mn-lt"/>
              </a:rPr>
              <a:t>3</a:t>
            </a:r>
            <a:r>
              <a:rPr lang="en-US" sz="2800" dirty="0" smtClean="0">
                <a:latin typeface="+mn-lt"/>
              </a:rPr>
              <a:t>O</a:t>
            </a:r>
            <a:r>
              <a:rPr lang="en-US" sz="2800" baseline="30000" dirty="0" smtClean="0">
                <a:latin typeface="+mn-lt"/>
              </a:rPr>
              <a:t>+</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 </a:t>
            </a:r>
            <a:r>
              <a:rPr lang="en-US" sz="2800" dirty="0" smtClean="0"/>
              <a:t>C</a:t>
            </a:r>
            <a:r>
              <a:rPr lang="en-US" sz="2800" baseline="-30000" dirty="0" smtClean="0"/>
              <a:t>2</a:t>
            </a:r>
            <a:r>
              <a:rPr lang="en-US" sz="2800" dirty="0" smtClean="0"/>
              <a:t>H</a:t>
            </a:r>
            <a:r>
              <a:rPr lang="en-US" sz="2800" baseline="-30000" dirty="0" smtClean="0"/>
              <a:t>3</a:t>
            </a:r>
            <a:r>
              <a:rPr lang="en-US" sz="2800" dirty="0" smtClean="0"/>
              <a:t>O</a:t>
            </a:r>
            <a:r>
              <a:rPr lang="en-US" sz="2800" baseline="-30000" dirty="0" smtClean="0"/>
              <a:t>2</a:t>
            </a:r>
            <a:r>
              <a:rPr lang="en-US" sz="2800" baseline="30000" dirty="0" smtClean="0">
                <a:latin typeface="+mn-lt"/>
              </a:rPr>
              <a:t>-</a:t>
            </a:r>
            <a:r>
              <a:rPr lang="en-US" sz="2800" baseline="-30000" dirty="0" smtClean="0">
                <a:latin typeface="+mn-lt"/>
              </a:rPr>
              <a:t> </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a:t>
            </a:r>
            <a:endParaRPr lang="en-US" sz="2800" dirty="0">
              <a:latin typeface="+mn-lt"/>
            </a:endParaRPr>
          </a:p>
        </p:txBody>
      </p:sp>
      <p:sp>
        <p:nvSpPr>
          <p:cNvPr id="3" name="Content Placeholder 2"/>
          <p:cNvSpPr>
            <a:spLocks noGrp="1"/>
          </p:cNvSpPr>
          <p:nvPr>
            <p:ph idx="1"/>
          </p:nvPr>
        </p:nvSpPr>
        <p:spPr/>
        <p:txBody>
          <a:bodyPr/>
          <a:lstStyle/>
          <a:p>
            <a:r>
              <a:rPr lang="en-US" smtClean="0"/>
              <a:t>Adding NaOH to a pH 2.87 solution will</a:t>
            </a:r>
          </a:p>
          <a:p>
            <a:pPr>
              <a:buFont typeface="Arial" pitchFamily="34" charset="0"/>
              <a:buChar char="•"/>
            </a:pPr>
            <a:r>
              <a:rPr lang="en-US" smtClean="0"/>
              <a:t>decrease the [H</a:t>
            </a:r>
            <a:r>
              <a:rPr lang="en-US" baseline="-30000" smtClean="0"/>
              <a:t>3</a:t>
            </a:r>
            <a:r>
              <a:rPr lang="en-US" smtClean="0"/>
              <a:t>O</a:t>
            </a:r>
            <a:r>
              <a:rPr lang="en-US" baseline="30000" smtClean="0"/>
              <a:t>+</a:t>
            </a:r>
            <a:r>
              <a:rPr lang="en-US" smtClean="0"/>
              <a:t>] as the hydroxide neutralizes the hydronium ion.</a:t>
            </a:r>
          </a:p>
          <a:p>
            <a:pPr>
              <a:buFont typeface="Arial" pitchFamily="34" charset="0"/>
              <a:buChar char="•"/>
            </a:pPr>
            <a:r>
              <a:rPr lang="en-US" smtClean="0"/>
              <a:t>cause an decrease in the reverse reaction and result in a</a:t>
            </a:r>
            <a:r>
              <a:rPr lang="en-US" b="1" smtClean="0"/>
              <a:t> shift right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3429000" y="40386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HC</a:t>
                      </a:r>
                      <a:r>
                        <a:rPr lang="en-US" sz="2400" baseline="-30000" dirty="0" smtClean="0"/>
                        <a:t>2</a:t>
                      </a:r>
                      <a:r>
                        <a:rPr lang="en-US" sz="2400" dirty="0" smtClean="0">
                          <a:latin typeface="+mn-lt"/>
                        </a:rPr>
                        <a:t>H</a:t>
                      </a:r>
                      <a:r>
                        <a:rPr lang="en-US" sz="2400" baseline="-30000" dirty="0" smtClean="0">
                          <a:latin typeface="+mn-lt"/>
                        </a:rPr>
                        <a:t>3</a:t>
                      </a:r>
                      <a:r>
                        <a:rPr lang="en-US" sz="2400" dirty="0" smtClean="0">
                          <a:latin typeface="+mn-lt"/>
                        </a:rPr>
                        <a:t>O</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latin typeface="+mn-lt"/>
                        </a:rPr>
                        <a:t>3</a:t>
                      </a:r>
                      <a:r>
                        <a:rPr lang="en-US" sz="2400" dirty="0" smtClean="0">
                          <a:latin typeface="+mn-lt"/>
                        </a:rPr>
                        <a:t>O</a:t>
                      </a:r>
                      <a:r>
                        <a:rPr lang="en-US" sz="2400" baseline="30000" dirty="0" smtClean="0">
                          <a:latin typeface="+mn-lt"/>
                        </a:rPr>
                        <a:t>+</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a:t>
                      </a:r>
                      <a:r>
                        <a:rPr lang="en-US" sz="2400" b="0" dirty="0" smtClean="0"/>
                        <a:t>C</a:t>
                      </a:r>
                      <a:r>
                        <a:rPr lang="en-US" sz="2400" b="0" baseline="-30000" dirty="0" smtClean="0"/>
                        <a:t>2</a:t>
                      </a:r>
                      <a:r>
                        <a:rPr lang="en-US" sz="2400" b="0" dirty="0" smtClean="0"/>
                        <a:t>H</a:t>
                      </a:r>
                      <a:r>
                        <a:rPr lang="en-US" sz="2400" b="0" baseline="-30000" dirty="0" smtClean="0"/>
                        <a:t>3</a:t>
                      </a:r>
                      <a:r>
                        <a:rPr lang="en-US" sz="2400" b="0" dirty="0" smtClean="0"/>
                        <a:t>O</a:t>
                      </a:r>
                      <a:r>
                        <a:rPr lang="en-US" sz="2400" b="0" baseline="-30000" dirty="0" smtClean="0"/>
                        <a:t>2</a:t>
                      </a:r>
                      <a:r>
                        <a:rPr lang="en-US" sz="2400" b="0" baseline="30000" dirty="0" smtClean="0">
                          <a:latin typeface="+mn-lt"/>
                        </a:rPr>
                        <a:t>-</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5863" name="Group 10"/>
          <p:cNvGrpSpPr>
            <a:grpSpLocks/>
          </p:cNvGrpSpPr>
          <p:nvPr/>
        </p:nvGrpSpPr>
        <p:grpSpPr bwMode="auto">
          <a:xfrm>
            <a:off x="4114800" y="533400"/>
            <a:ext cx="533400" cy="604838"/>
            <a:chOff x="4411663" y="2366963"/>
            <a:chExt cx="533400" cy="604837"/>
          </a:xfrm>
        </p:grpSpPr>
        <p:sp>
          <p:nvSpPr>
            <p:cNvPr id="35864" name="Rectangle 8"/>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586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the concentration of nitrogen increases in the following equilibrium?  </a:t>
            </a:r>
          </a:p>
          <a:p>
            <a:pPr algn="ctr">
              <a:defRPr/>
            </a:pPr>
            <a:r>
              <a:rPr lang="en-US" dirty="0" smtClean="0"/>
              <a:t> </a:t>
            </a:r>
            <a:r>
              <a:rPr lang="en-US" b="1" dirty="0" smtClean="0"/>
              <a:t>3H</a:t>
            </a:r>
            <a:r>
              <a:rPr lang="en-US" b="1" baseline="-25000" dirty="0" smtClean="0"/>
              <a:t>2(g)</a:t>
            </a:r>
            <a:r>
              <a:rPr lang="en-US" b="1" dirty="0" smtClean="0"/>
              <a:t> + N</a:t>
            </a:r>
            <a:r>
              <a:rPr lang="en-US" b="1" baseline="-25000" dirty="0" smtClean="0"/>
              <a:t>2(g)</a:t>
            </a:r>
            <a:r>
              <a:rPr lang="en-US" b="1" dirty="0" smtClean="0"/>
              <a:t> </a:t>
            </a:r>
            <a:r>
              <a:rPr lang="en-US" b="1" dirty="0" smtClean="0">
                <a:sym typeface="Wingdings" pitchFamily="2" charset="2"/>
              </a:rPr>
              <a:t>     2NH</a:t>
            </a:r>
            <a:r>
              <a:rPr lang="en-US" b="1" baseline="-25000" dirty="0" smtClean="0">
                <a:sym typeface="Wingdings" pitchFamily="2" charset="2"/>
              </a:rPr>
              <a:t>3(g)</a:t>
            </a:r>
            <a:endParaRPr lang="en-US" dirty="0" smtClean="0"/>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810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[N</a:t>
                      </a:r>
                      <a:r>
                        <a:rPr lang="en-US" sz="2400" dirty="0" smtClean="0"/>
                        <a:t>H</a:t>
                      </a:r>
                      <a:r>
                        <a:rPr lang="en-US" sz="2400" baseline="-30000" dirty="0" smtClean="0"/>
                        <a:t>3</a:t>
                      </a:r>
                      <a:r>
                        <a:rPr lang="en-US" sz="2400" b="1" dirty="0" smtClean="0">
                          <a:solidFill>
                            <a:schemeClr val="tx1"/>
                          </a:solidFill>
                          <a:cs typeface="Times New Roman" pitchFamily="18" charset="0"/>
                        </a:rPr>
                        <a:t>]</a:t>
                      </a:r>
                      <a:endParaRPr lang="en-US" sz="240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6887" name="Group 10"/>
          <p:cNvGrpSpPr>
            <a:grpSpLocks/>
          </p:cNvGrpSpPr>
          <p:nvPr/>
        </p:nvGrpSpPr>
        <p:grpSpPr bwMode="auto">
          <a:xfrm>
            <a:off x="4724400" y="2900363"/>
            <a:ext cx="533400" cy="604837"/>
            <a:chOff x="4411663" y="2366963"/>
            <a:chExt cx="533400" cy="604837"/>
          </a:xfrm>
        </p:grpSpPr>
        <p:sp>
          <p:nvSpPr>
            <p:cNvPr id="3688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688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the concentration of chloride ion increases in the following equilibrium?  </a:t>
            </a:r>
          </a:p>
          <a:p>
            <a:pPr algn="ctr">
              <a:defRPr/>
            </a:pPr>
            <a:r>
              <a:rPr lang="en-US" dirty="0" smtClean="0"/>
              <a:t> </a:t>
            </a:r>
            <a:r>
              <a:rPr lang="en-US" b="1" dirty="0" err="1" smtClean="0"/>
              <a:t>AgCl</a:t>
            </a:r>
            <a:r>
              <a:rPr lang="en-US" b="1" baseline="-25000" dirty="0" smtClean="0"/>
              <a:t>(s)</a:t>
            </a:r>
            <a:r>
              <a:rPr lang="en-US" b="1" dirty="0" smtClean="0"/>
              <a:t>         Ag</a:t>
            </a:r>
            <a:r>
              <a:rPr lang="en-US" b="1" baseline="30000" dirty="0" smtClean="0"/>
              <a:t>+</a:t>
            </a:r>
            <a:r>
              <a:rPr lang="en-US" b="1" baseline="-25000" dirty="0" smtClean="0"/>
              <a:t>(</a:t>
            </a:r>
            <a:r>
              <a:rPr lang="en-US" b="1" baseline="-25000" dirty="0" err="1" smtClean="0"/>
              <a:t>aq</a:t>
            </a:r>
            <a:r>
              <a:rPr lang="en-US" b="1" baseline="-25000" dirty="0" smtClean="0"/>
              <a:t>)</a:t>
            </a:r>
            <a:r>
              <a:rPr lang="en-US" b="1" dirty="0" smtClean="0"/>
              <a:t> + </a:t>
            </a:r>
            <a:r>
              <a:rPr lang="en-US" b="1" dirty="0" err="1" smtClean="0"/>
              <a:t>Cl</a:t>
            </a:r>
            <a:r>
              <a:rPr lang="en-US" b="1" baseline="30000" dirty="0" smtClean="0"/>
              <a:t>-</a:t>
            </a:r>
            <a:r>
              <a:rPr lang="en-US" b="1" baseline="-25000" dirty="0" smtClean="0"/>
              <a:t>(</a:t>
            </a:r>
            <a:r>
              <a:rPr lang="en-US" b="1" baseline="-25000" dirty="0" err="1" smtClean="0"/>
              <a:t>aq</a:t>
            </a:r>
            <a:r>
              <a:rPr lang="en-US" b="1" baseline="-25000" dirty="0" smtClean="0"/>
              <a:t>)</a:t>
            </a:r>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810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Amount</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err="1" smtClean="0"/>
                        <a:t>AgCl</a:t>
                      </a:r>
                      <a:r>
                        <a:rPr lang="en-US" sz="2400" dirty="0" smtClean="0"/>
                        <a:t>(s)</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[Ag</a:t>
                      </a:r>
                      <a:r>
                        <a:rPr lang="en-US" sz="2400" baseline="30000" dirty="0" smtClean="0">
                          <a:latin typeface="+mn-lt"/>
                        </a:rPr>
                        <a:t>+</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a:t>
                      </a:r>
                      <a:r>
                        <a:rPr lang="en-US" sz="2400" b="0" dirty="0" err="1" smtClean="0"/>
                        <a:t>Cl</a:t>
                      </a:r>
                      <a:r>
                        <a:rPr lang="en-US" sz="2400" b="0" baseline="30000" dirty="0" smtClean="0">
                          <a:latin typeface="+mn-lt"/>
                        </a:rPr>
                        <a:t>-</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7911" name="Group 10"/>
          <p:cNvGrpSpPr>
            <a:grpSpLocks/>
          </p:cNvGrpSpPr>
          <p:nvPr/>
        </p:nvGrpSpPr>
        <p:grpSpPr bwMode="auto">
          <a:xfrm>
            <a:off x="3733800" y="2976563"/>
            <a:ext cx="533400" cy="604837"/>
            <a:chOff x="4411663" y="2366963"/>
            <a:chExt cx="533400" cy="604837"/>
          </a:xfrm>
        </p:grpSpPr>
        <p:sp>
          <p:nvSpPr>
            <p:cNvPr id="37912"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7913"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color will the following equilibrium be if </a:t>
            </a:r>
            <a:r>
              <a:rPr lang="en-US" dirty="0" err="1" smtClean="0"/>
              <a:t>HCl</a:t>
            </a:r>
            <a:r>
              <a:rPr lang="en-US" dirty="0" smtClean="0"/>
              <a:t> is added which will decrease the ammonia concentration?  </a:t>
            </a:r>
          </a:p>
          <a:p>
            <a:pPr algn="ctr">
              <a:defRPr/>
            </a:pPr>
            <a:r>
              <a:rPr lang="en-US" dirty="0" smtClean="0"/>
              <a:t> </a:t>
            </a:r>
            <a:r>
              <a:rPr lang="en-US" b="1" dirty="0" smtClean="0">
                <a:solidFill>
                  <a:schemeClr val="accent1"/>
                </a:solidFill>
              </a:rPr>
              <a:t>Cu</a:t>
            </a:r>
            <a:r>
              <a:rPr lang="en-US" b="1" baseline="30000" dirty="0" smtClean="0">
                <a:solidFill>
                  <a:schemeClr val="accent1"/>
                </a:solidFill>
              </a:rPr>
              <a:t>2+</a:t>
            </a:r>
            <a:r>
              <a:rPr lang="en-US" b="1" baseline="-25000" dirty="0" smtClean="0">
                <a:solidFill>
                  <a:schemeClr val="accent1"/>
                </a:solidFill>
              </a:rPr>
              <a:t>(</a:t>
            </a:r>
            <a:r>
              <a:rPr lang="en-US" b="1" i="1" baseline="-25000" dirty="0" err="1" smtClean="0">
                <a:solidFill>
                  <a:schemeClr val="accent1"/>
                </a:solidFill>
              </a:rPr>
              <a:t>aq</a:t>
            </a:r>
            <a:r>
              <a:rPr lang="en-US" b="1" baseline="-25000" dirty="0" smtClean="0">
                <a:solidFill>
                  <a:schemeClr val="accent1"/>
                </a:solidFill>
              </a:rPr>
              <a:t>)</a:t>
            </a:r>
            <a:r>
              <a:rPr lang="en-US" b="1" dirty="0" smtClean="0">
                <a:solidFill>
                  <a:schemeClr val="accent1"/>
                </a:solidFill>
              </a:rPr>
              <a:t> </a:t>
            </a:r>
            <a:r>
              <a:rPr lang="en-US" b="1" dirty="0" smtClean="0"/>
              <a:t>+ 4NH</a:t>
            </a:r>
            <a:r>
              <a:rPr lang="en-US" b="1" baseline="-25000" dirty="0" smtClean="0"/>
              <a:t>3(</a:t>
            </a:r>
            <a:r>
              <a:rPr lang="en-US" b="1" i="1" baseline="-25000" dirty="0" err="1" smtClean="0"/>
              <a:t>aq</a:t>
            </a:r>
            <a:r>
              <a:rPr lang="en-US" b="1" baseline="-25000" dirty="0" smtClean="0"/>
              <a:t>)</a:t>
            </a:r>
            <a:r>
              <a:rPr lang="en-US" b="1" dirty="0" smtClean="0"/>
              <a:t>   </a:t>
            </a:r>
            <a:r>
              <a:rPr lang="en-US" b="1" dirty="0" smtClean="0">
                <a:cs typeface="Times New Roman" pitchFamily="18" charset="0"/>
                <a:sym typeface="Wingdings" pitchFamily="2" charset="2"/>
              </a:rPr>
              <a:t>   </a:t>
            </a:r>
            <a:r>
              <a:rPr lang="en-US" b="1" dirty="0" smtClean="0">
                <a:cs typeface="Times New Roman" pitchFamily="18" charset="0"/>
              </a:rPr>
              <a:t> </a:t>
            </a:r>
            <a:r>
              <a:rPr lang="en-US" b="1" dirty="0" smtClean="0">
                <a:solidFill>
                  <a:schemeClr val="tx2"/>
                </a:solidFill>
                <a:cs typeface="Times New Roman" pitchFamily="18" charset="0"/>
              </a:rPr>
              <a:t>[Cu(NH</a:t>
            </a:r>
            <a:r>
              <a:rPr lang="en-US" b="1" baseline="-25000" dirty="0" smtClean="0">
                <a:solidFill>
                  <a:schemeClr val="tx2"/>
                </a:solidFill>
                <a:cs typeface="Times New Roman" pitchFamily="18" charset="0"/>
              </a:rPr>
              <a:t>3</a:t>
            </a:r>
            <a:r>
              <a:rPr lang="en-US" b="1" dirty="0" smtClean="0">
                <a:solidFill>
                  <a:schemeClr val="tx2"/>
                </a:solidFill>
                <a:cs typeface="Times New Roman" pitchFamily="18" charset="0"/>
              </a:rPr>
              <a:t>)</a:t>
            </a:r>
            <a:r>
              <a:rPr lang="en-US" b="1" baseline="-25000" dirty="0" smtClean="0">
                <a:solidFill>
                  <a:schemeClr val="tx2"/>
                </a:solidFill>
                <a:cs typeface="Times New Roman" pitchFamily="18" charset="0"/>
              </a:rPr>
              <a:t>4</a:t>
            </a:r>
            <a:r>
              <a:rPr lang="en-US" b="1" baseline="30000" dirty="0" smtClean="0">
                <a:solidFill>
                  <a:schemeClr val="tx2"/>
                </a:solidFill>
                <a:cs typeface="Times New Roman" pitchFamily="18" charset="0"/>
              </a:rPr>
              <a:t>2+</a:t>
            </a:r>
            <a:r>
              <a:rPr lang="en-US" b="1" dirty="0" smtClean="0">
                <a:solidFill>
                  <a:schemeClr val="tx2"/>
                </a:solidFill>
                <a:cs typeface="Times New Roman" pitchFamily="18" charset="0"/>
              </a:rPr>
              <a:t>]</a:t>
            </a:r>
            <a:r>
              <a:rPr lang="en-US" b="1" baseline="-25000" dirty="0" smtClean="0">
                <a:solidFill>
                  <a:schemeClr val="tx2"/>
                </a:solidFill>
                <a:cs typeface="Times New Roman" pitchFamily="18" charset="0"/>
              </a:rPr>
              <a:t>(</a:t>
            </a:r>
            <a:r>
              <a:rPr lang="en-US" b="1" i="1" baseline="-25000" dirty="0" err="1" smtClean="0">
                <a:solidFill>
                  <a:schemeClr val="tx2"/>
                </a:solidFill>
                <a:cs typeface="Times New Roman" pitchFamily="18" charset="0"/>
              </a:rPr>
              <a:t>aq</a:t>
            </a:r>
            <a:r>
              <a:rPr lang="en-US" b="1" baseline="-25000" dirty="0" smtClean="0">
                <a:solidFill>
                  <a:schemeClr val="tx2"/>
                </a:solidFill>
                <a:cs typeface="Times New Roman" pitchFamily="18" charset="0"/>
              </a:rPr>
              <a:t>)</a:t>
            </a:r>
          </a:p>
          <a:p>
            <a:pPr>
              <a:defRPr/>
            </a:pPr>
            <a:r>
              <a:rPr lang="en-US" dirty="0" smtClean="0">
                <a:solidFill>
                  <a:schemeClr val="accent1"/>
                </a:solidFill>
              </a:rPr>
              <a:t>		pale blue                            </a:t>
            </a:r>
            <a:r>
              <a:rPr lang="en-US" dirty="0" smtClean="0">
                <a:solidFill>
                  <a:schemeClr val="tx2"/>
                </a:solidFill>
              </a:rPr>
              <a:t>royal blue</a:t>
            </a:r>
          </a:p>
          <a:p>
            <a:pPr algn="ctr">
              <a:defRPr/>
            </a:pPr>
            <a:endParaRPr lang="en-US" baseline="-25000" dirty="0" smtClean="0"/>
          </a:p>
          <a:p>
            <a:pPr marL="514350" indent="-514350">
              <a:buFont typeface="+mj-lt"/>
              <a:buAutoNum type="alphaLcPeriod"/>
              <a:defRPr/>
            </a:pPr>
            <a:r>
              <a:rPr lang="en-US" dirty="0" smtClean="0"/>
              <a:t> pale blue </a:t>
            </a:r>
          </a:p>
          <a:p>
            <a:pPr marL="514350" indent="-514350">
              <a:buFont typeface="+mj-lt"/>
              <a:buAutoNum type="alphaLcPeriod"/>
              <a:defRPr/>
            </a:pPr>
            <a:r>
              <a:rPr lang="en-US" dirty="0" smtClean="0"/>
              <a:t>royal blue</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4038600" y="41148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[Cu</a:t>
                      </a:r>
                      <a:r>
                        <a:rPr lang="en-US" sz="2400" baseline="30000" dirty="0" smtClean="0"/>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[NH</a:t>
                      </a:r>
                      <a:r>
                        <a:rPr lang="en-US" sz="2400" baseline="-25000" dirty="0" smtClean="0"/>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[Cu(NH</a:t>
                      </a:r>
                      <a:r>
                        <a:rPr lang="en-US" sz="2400" b="0" baseline="-25000" dirty="0" smtClean="0">
                          <a:solidFill>
                            <a:schemeClr val="tx1"/>
                          </a:solidFill>
                          <a:cs typeface="Times New Roman" pitchFamily="18" charset="0"/>
                        </a:rPr>
                        <a:t>3</a:t>
                      </a:r>
                      <a:r>
                        <a:rPr lang="en-US" sz="2400" b="0" dirty="0" smtClean="0">
                          <a:solidFill>
                            <a:schemeClr val="tx1"/>
                          </a:solidFill>
                          <a:cs typeface="Times New Roman" pitchFamily="18" charset="0"/>
                        </a:rPr>
                        <a:t>)</a:t>
                      </a:r>
                      <a:r>
                        <a:rPr lang="en-US" sz="2400" b="0" baseline="-25000" dirty="0" smtClean="0">
                          <a:solidFill>
                            <a:schemeClr val="tx1"/>
                          </a:solidFill>
                          <a:cs typeface="Times New Roman" pitchFamily="18" charset="0"/>
                        </a:rPr>
                        <a:t>4</a:t>
                      </a:r>
                      <a:r>
                        <a:rPr lang="en-US" sz="2400" b="0" baseline="30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38935" name="Group 10"/>
          <p:cNvGrpSpPr>
            <a:grpSpLocks/>
          </p:cNvGrpSpPr>
          <p:nvPr/>
        </p:nvGrpSpPr>
        <p:grpSpPr bwMode="auto">
          <a:xfrm>
            <a:off x="4572000" y="2976563"/>
            <a:ext cx="533400" cy="604837"/>
            <a:chOff x="4411663" y="2366963"/>
            <a:chExt cx="533400" cy="604837"/>
          </a:xfrm>
        </p:grpSpPr>
        <p:sp>
          <p:nvSpPr>
            <p:cNvPr id="38936" name="Rectangle 8"/>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8937"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the following equilibrium; as I</a:t>
            </a:r>
            <a:r>
              <a:rPr lang="en-US" baseline="-25000" dirty="0" smtClean="0"/>
              <a:t>2(g) </a:t>
            </a:r>
            <a:r>
              <a:rPr lang="en-US" dirty="0" smtClean="0"/>
              <a:t>is added, the concentration of H</a:t>
            </a:r>
            <a:r>
              <a:rPr lang="en-US" baseline="-25000" dirty="0" smtClean="0"/>
              <a:t>2(g)</a:t>
            </a:r>
            <a:r>
              <a:rPr lang="en-US" dirty="0" smtClean="0"/>
              <a:t> will</a:t>
            </a:r>
          </a:p>
          <a:p>
            <a:pPr algn="ctr">
              <a:defRPr/>
            </a:pPr>
            <a:r>
              <a:rPr lang="en-US" dirty="0" smtClean="0"/>
              <a:t> H</a:t>
            </a:r>
            <a:r>
              <a:rPr lang="en-US" baseline="-25000" dirty="0" smtClean="0"/>
              <a:t>2(g) </a:t>
            </a:r>
            <a:r>
              <a:rPr lang="en-US" dirty="0" smtClean="0"/>
              <a:t>+ I</a:t>
            </a:r>
            <a:r>
              <a:rPr lang="en-US" baseline="-25000" dirty="0" smtClean="0"/>
              <a:t>2(g)</a:t>
            </a:r>
            <a:r>
              <a:rPr lang="en-US" dirty="0" smtClean="0"/>
              <a:t> </a:t>
            </a:r>
            <a:r>
              <a:rPr lang="en-US" dirty="0" smtClean="0">
                <a:sym typeface="Wingdings" pitchFamily="2" charset="2"/>
              </a:rPr>
              <a:t>       </a:t>
            </a:r>
            <a:r>
              <a:rPr lang="en-US" dirty="0" smtClean="0"/>
              <a:t>2 HI</a:t>
            </a:r>
            <a:r>
              <a:rPr lang="en-US" baseline="-25000" dirty="0" smtClean="0"/>
              <a:t>(g)</a:t>
            </a:r>
          </a:p>
          <a:p>
            <a:pPr marL="514350" indent="-514350">
              <a:buFont typeface="+mj-lt"/>
              <a:buAutoNum type="alphaLcPeriod"/>
              <a:defRPr/>
            </a:pPr>
            <a:r>
              <a:rPr lang="en-US" dirty="0" smtClean="0"/>
              <a:t>Increase</a:t>
            </a:r>
          </a:p>
          <a:p>
            <a:pPr marL="514350" indent="-514350">
              <a:buFont typeface="+mj-lt"/>
              <a:buAutoNum type="alphaLcPeriod"/>
              <a:defRPr/>
            </a:pPr>
            <a:r>
              <a:rPr lang="en-US" dirty="0" smtClean="0"/>
              <a:t>Decrease</a:t>
            </a:r>
          </a:p>
          <a:p>
            <a:pPr marL="514350" indent="-514350">
              <a:buFont typeface="+mj-lt"/>
              <a:buAutoNum type="alphaLcPeriod"/>
              <a:defRPr/>
            </a:pPr>
            <a:r>
              <a:rPr lang="en-US" dirty="0" smtClean="0"/>
              <a:t>Remain the same</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2766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[I</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[HI]</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9959" name="Group 10"/>
          <p:cNvGrpSpPr>
            <a:grpSpLocks/>
          </p:cNvGrpSpPr>
          <p:nvPr/>
        </p:nvGrpSpPr>
        <p:grpSpPr bwMode="auto">
          <a:xfrm>
            <a:off x="4724400" y="2514600"/>
            <a:ext cx="533400" cy="604838"/>
            <a:chOff x="4411663" y="2366963"/>
            <a:chExt cx="533400" cy="604837"/>
          </a:xfrm>
        </p:grpSpPr>
        <p:sp>
          <p:nvSpPr>
            <p:cNvPr id="3996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9961"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Reversible Reactions</a:t>
            </a:r>
          </a:p>
        </p:txBody>
      </p:sp>
      <p:sp>
        <p:nvSpPr>
          <p:cNvPr id="22531" name="Content Placeholder 2"/>
          <p:cNvSpPr>
            <a:spLocks noGrp="1"/>
          </p:cNvSpPr>
          <p:nvPr>
            <p:ph idx="1"/>
          </p:nvPr>
        </p:nvSpPr>
        <p:spPr>
          <a:xfrm>
            <a:off x="457200" y="1524000"/>
            <a:ext cx="8229600" cy="4525963"/>
          </a:xfrm>
        </p:spPr>
        <p:txBody>
          <a:bodyPr/>
          <a:lstStyle/>
          <a:p>
            <a:pPr>
              <a:buFontTx/>
              <a:buNone/>
            </a:pPr>
            <a:r>
              <a:rPr lang="en-US" smtClean="0"/>
              <a:t>Most chemical reactions are reversible.  They consist of a </a:t>
            </a:r>
            <a:r>
              <a:rPr lang="en-US" b="1" smtClean="0"/>
              <a:t>forward reaction </a:t>
            </a:r>
            <a:r>
              <a:rPr lang="en-US" smtClean="0"/>
              <a:t>(reactants are converted into products) and </a:t>
            </a:r>
            <a:r>
              <a:rPr lang="en-US" b="1" smtClean="0"/>
              <a:t>a reverse reaction </a:t>
            </a:r>
            <a:r>
              <a:rPr lang="en-US" smtClean="0"/>
              <a:t>(the products are converted back into reactants.)</a:t>
            </a:r>
          </a:p>
          <a:p>
            <a:pPr algn="ctr">
              <a:buFontTx/>
              <a:buNone/>
            </a:pPr>
            <a:r>
              <a:rPr lang="en-US" smtClean="0"/>
              <a:t>A + B </a:t>
            </a:r>
            <a:r>
              <a:rPr lang="en-US" smtClean="0">
                <a:sym typeface="Wingdings" pitchFamily="2" charset="2"/>
              </a:rPr>
              <a:t> C + D (forward reaction)</a:t>
            </a:r>
          </a:p>
          <a:p>
            <a:pPr algn="ctr">
              <a:buFontTx/>
              <a:buNone/>
            </a:pPr>
            <a:r>
              <a:rPr lang="en-US" smtClean="0">
                <a:sym typeface="Wingdings" pitchFamily="2" charset="2"/>
              </a:rPr>
              <a:t>C + D  A + B (reverse reaction)</a:t>
            </a:r>
            <a:endParaRPr lang="en-US" smtClean="0"/>
          </a:p>
          <a:p>
            <a:pPr>
              <a:buFontTx/>
              <a:buNone/>
            </a:pPr>
            <a:r>
              <a:rPr lang="en-US" smtClean="0"/>
              <a:t>Eventually, the rate of the forward reaction is equal to the rate of the reverse reaction.  This is the point when </a:t>
            </a:r>
            <a:r>
              <a:rPr lang="en-US" b="1" smtClean="0">
                <a:solidFill>
                  <a:schemeClr val="tx2"/>
                </a:solidFill>
              </a:rPr>
              <a:t>equilibrium</a:t>
            </a:r>
            <a:r>
              <a:rPr lang="en-US" smtClean="0"/>
              <a:t> is attained.</a:t>
            </a:r>
          </a:p>
          <a:p>
            <a:pPr algn="ctr"/>
            <a:r>
              <a:rPr lang="en-US" b="1" smtClean="0">
                <a:solidFill>
                  <a:schemeClr val="tx2"/>
                </a:solidFill>
              </a:rPr>
              <a:t>A + B </a:t>
            </a:r>
            <a:r>
              <a:rPr lang="en-US" b="1" smtClean="0">
                <a:solidFill>
                  <a:schemeClr val="tx2"/>
                </a:solidFill>
                <a:sym typeface="Wingdings" pitchFamily="2" charset="2"/>
              </a:rPr>
              <a:t>         C + D</a:t>
            </a:r>
          </a:p>
          <a:p>
            <a:pPr>
              <a:buFontTx/>
              <a:buNone/>
            </a:pPr>
            <a:endParaRPr lang="en-US" smtClean="0">
              <a:solidFill>
                <a:schemeClr val="tx2"/>
              </a:solidFill>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2534" name="Group 10"/>
          <p:cNvGrpSpPr>
            <a:grpSpLocks/>
          </p:cNvGrpSpPr>
          <p:nvPr/>
        </p:nvGrpSpPr>
        <p:grpSpPr bwMode="auto">
          <a:xfrm>
            <a:off x="4343400" y="5719763"/>
            <a:ext cx="533400" cy="604837"/>
            <a:chOff x="4411663" y="2366963"/>
            <a:chExt cx="533400" cy="604837"/>
          </a:xfrm>
        </p:grpSpPr>
        <p:sp>
          <p:nvSpPr>
            <p:cNvPr id="22535"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253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pPr>
              <a:lnSpc>
                <a:spcPct val="90000"/>
              </a:lnSpc>
            </a:pPr>
            <a:r>
              <a:rPr lang="en-US" smtClean="0"/>
              <a:t>A decrease in volume in a gas phase reaction will increase the pressure of all gases (reactants AND products).</a:t>
            </a:r>
          </a:p>
          <a:p>
            <a:pPr>
              <a:lnSpc>
                <a:spcPct val="90000"/>
              </a:lnSpc>
            </a:pPr>
            <a:r>
              <a:rPr lang="en-US" smtClean="0"/>
              <a:t>The balanced equation determines whether the change will cause a shift left to make more reactant or a shift right to make more product.</a:t>
            </a:r>
          </a:p>
          <a:p>
            <a:pPr>
              <a:lnSpc>
                <a:spcPct val="90000"/>
              </a:lnSpc>
            </a:pPr>
            <a:r>
              <a:rPr lang="en-US" smtClean="0"/>
              <a:t>The reaction will </a:t>
            </a:r>
            <a:r>
              <a:rPr lang="en-US" b="1" smtClean="0"/>
              <a:t>shift to the side with the smaller number of molecules of gas.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r>
              <a:rPr lang="en-US" smtClean="0"/>
              <a:t>How will a decrease in container volume affect the equilibrium concentration of ammonia in the reaction:</a:t>
            </a:r>
          </a:p>
          <a:p>
            <a:pPr algn="ctr"/>
            <a:r>
              <a:rPr lang="en-US" b="1" smtClean="0"/>
              <a:t>3H</a:t>
            </a:r>
            <a:r>
              <a:rPr lang="en-US" b="1" baseline="-25000" smtClean="0"/>
              <a:t>2(g)</a:t>
            </a:r>
            <a:r>
              <a:rPr lang="en-US" b="1" smtClean="0"/>
              <a:t> + N</a:t>
            </a:r>
            <a:r>
              <a:rPr lang="en-US" b="1" baseline="-25000" smtClean="0"/>
              <a:t>2(g)</a:t>
            </a:r>
            <a:r>
              <a:rPr lang="en-US" b="1" smtClean="0"/>
              <a:t> </a:t>
            </a:r>
            <a:r>
              <a:rPr lang="en-US" b="1" smtClean="0">
                <a:sym typeface="Wingdings" pitchFamily="2" charset="2"/>
              </a:rPr>
              <a:t>        2NH</a:t>
            </a:r>
            <a:r>
              <a:rPr lang="en-US" b="1" baseline="-25000" smtClean="0">
                <a:sym typeface="Wingdings" pitchFamily="2" charset="2"/>
              </a:rPr>
              <a:t>3(g)</a:t>
            </a:r>
            <a:r>
              <a:rPr lang="en-US" b="1" smtClean="0">
                <a:sym typeface="Wingdings" pitchFamily="2" charset="2"/>
              </a:rPr>
              <a:t> </a:t>
            </a:r>
            <a:endParaRPr lang="en-US" smtClean="0"/>
          </a:p>
          <a:p>
            <a:pPr algn="ctr"/>
            <a:r>
              <a:rPr lang="en-US" smtClean="0"/>
              <a:t>4 moles of gas </a:t>
            </a:r>
            <a:r>
              <a:rPr lang="en-US" smtClean="0">
                <a:sym typeface="Wingdings" pitchFamily="2" charset="2"/>
              </a:rPr>
              <a:t> 2 moles of gas</a:t>
            </a:r>
          </a:p>
          <a:p>
            <a:r>
              <a:rPr lang="en-US" smtClean="0">
                <a:sym typeface="Wingdings" pitchFamily="2" charset="2"/>
              </a:rPr>
              <a:t>The equilibrium will shift to the right, making more NH</a:t>
            </a:r>
            <a:r>
              <a:rPr lang="en-US" baseline="-25000" smtClean="0">
                <a:sym typeface="Wingdings" pitchFamily="2" charset="2"/>
              </a:rPr>
              <a:t>3</a:t>
            </a:r>
            <a:r>
              <a:rPr lang="en-US" smtClean="0">
                <a:sym typeface="Wingdings" pitchFamily="2" charset="2"/>
              </a:rPr>
              <a: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4191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[N</a:t>
                      </a:r>
                      <a:r>
                        <a:rPr lang="en-US" sz="2400" b="0" dirty="0" smtClean="0"/>
                        <a:t>H</a:t>
                      </a:r>
                      <a:r>
                        <a:rPr lang="en-US" sz="2400" b="0" baseline="-30000" dirty="0" smtClean="0"/>
                        <a:t>3</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42007" name="Group 10"/>
          <p:cNvGrpSpPr>
            <a:grpSpLocks/>
          </p:cNvGrpSpPr>
          <p:nvPr/>
        </p:nvGrpSpPr>
        <p:grpSpPr bwMode="auto">
          <a:xfrm>
            <a:off x="4724400" y="2514600"/>
            <a:ext cx="533400" cy="604838"/>
            <a:chOff x="4411663" y="2366963"/>
            <a:chExt cx="533400" cy="604837"/>
          </a:xfrm>
        </p:grpSpPr>
        <p:sp>
          <p:nvSpPr>
            <p:cNvPr id="4200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200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r>
              <a:rPr lang="en-US" smtClean="0"/>
              <a:t>How will a decrease in container volume affect the equilibrium concentration of hydrogen in the reaction:</a:t>
            </a:r>
          </a:p>
          <a:p>
            <a:pPr algn="ctr"/>
            <a:r>
              <a:rPr lang="en-US" b="1" smtClean="0"/>
              <a:t>H</a:t>
            </a:r>
            <a:r>
              <a:rPr lang="en-US" b="1" baseline="-25000" smtClean="0"/>
              <a:t>2(g)</a:t>
            </a:r>
            <a:r>
              <a:rPr lang="en-US" b="1" smtClean="0"/>
              <a:t> + I</a:t>
            </a:r>
            <a:r>
              <a:rPr lang="en-US" b="1" baseline="-25000" smtClean="0"/>
              <a:t>2(g)</a:t>
            </a:r>
            <a:r>
              <a:rPr lang="en-US" b="1" smtClean="0"/>
              <a:t> </a:t>
            </a:r>
            <a:r>
              <a:rPr lang="en-US" b="1" smtClean="0">
                <a:sym typeface="Wingdings" pitchFamily="2" charset="2"/>
              </a:rPr>
              <a:t>        2HI</a:t>
            </a:r>
            <a:r>
              <a:rPr lang="en-US" b="1" baseline="-25000" smtClean="0">
                <a:sym typeface="Wingdings" pitchFamily="2" charset="2"/>
              </a:rPr>
              <a:t>(g)</a:t>
            </a:r>
            <a:r>
              <a:rPr lang="en-US" b="1" smtClean="0">
                <a:sym typeface="Wingdings" pitchFamily="2" charset="2"/>
              </a:rPr>
              <a:t> </a:t>
            </a:r>
            <a:endParaRPr lang="en-US" smtClean="0"/>
          </a:p>
          <a:p>
            <a:pPr algn="ctr"/>
            <a:r>
              <a:rPr lang="en-US" smtClean="0"/>
              <a:t>2 moles of gas </a:t>
            </a:r>
            <a:r>
              <a:rPr lang="en-US" smtClean="0">
                <a:sym typeface="Wingdings" pitchFamily="2" charset="2"/>
              </a:rPr>
              <a:t> 2 moles of gas</a:t>
            </a:r>
          </a:p>
          <a:p>
            <a:r>
              <a:rPr lang="en-US" smtClean="0">
                <a:sym typeface="Wingdings" pitchFamily="2" charset="2"/>
              </a:rPr>
              <a:t>The equilibrium will not shift, so the amount of hydrogen will not change.</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3014" name="Group 10"/>
          <p:cNvGrpSpPr>
            <a:grpSpLocks/>
          </p:cNvGrpSpPr>
          <p:nvPr/>
        </p:nvGrpSpPr>
        <p:grpSpPr bwMode="auto">
          <a:xfrm>
            <a:off x="4648200" y="2976563"/>
            <a:ext cx="533400" cy="604837"/>
            <a:chOff x="4411663" y="2366963"/>
            <a:chExt cx="533400" cy="604837"/>
          </a:xfrm>
        </p:grpSpPr>
        <p:sp>
          <p:nvSpPr>
            <p:cNvPr id="43015"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301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decreases</a:t>
            </a:r>
            <a:r>
              <a:rPr lang="en-US" dirty="0" smtClean="0"/>
              <a:t> in the following equilibrium?  </a:t>
            </a:r>
          </a:p>
          <a:p>
            <a:pPr algn="ctr">
              <a:defRPr/>
            </a:pPr>
            <a:r>
              <a:rPr lang="en-US" b="1" dirty="0" smtClean="0"/>
              <a:t>PCl</a:t>
            </a:r>
            <a:r>
              <a:rPr lang="en-US" b="1" baseline="-25000" dirty="0" smtClean="0"/>
              <a:t>5(g)</a:t>
            </a:r>
            <a:r>
              <a:rPr lang="en-US" b="1" dirty="0" smtClean="0"/>
              <a:t> </a:t>
            </a:r>
            <a:r>
              <a:rPr lang="en-US" b="1" dirty="0" smtClean="0">
                <a:sym typeface="Wingdings" pitchFamily="2" charset="2"/>
              </a:rPr>
              <a:t>        PCl</a:t>
            </a:r>
            <a:r>
              <a:rPr lang="en-US" b="1" baseline="-25000" dirty="0" smtClean="0">
                <a:sym typeface="Wingdings" pitchFamily="2" charset="2"/>
              </a:rPr>
              <a:t>3(g)</a:t>
            </a:r>
            <a:r>
              <a:rPr lang="en-US" b="1" dirty="0" smtClean="0">
                <a:sym typeface="Wingdings" pitchFamily="2" charset="2"/>
              </a:rPr>
              <a:t> + Cl</a:t>
            </a:r>
            <a:r>
              <a:rPr lang="en-US" b="1" baseline="-25000" dirty="0" smtClean="0">
                <a:sym typeface="Wingdings" pitchFamily="2" charset="2"/>
              </a:rPr>
              <a:t>2(g)</a:t>
            </a:r>
            <a:endParaRPr lang="en-US" b="1" baseline="-25000" dirty="0" smtClean="0"/>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[PCl</a:t>
                      </a:r>
                      <a:r>
                        <a:rPr lang="en-US" sz="2400" baseline="-25000" dirty="0" smtClean="0"/>
                        <a:t>5</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t>
                      </a:r>
                      <a:r>
                        <a:rPr lang="en-US" sz="2400" dirty="0" smtClean="0">
                          <a:sym typeface="Wingdings" pitchFamily="2" charset="2"/>
                        </a:rPr>
                        <a:t>PCl</a:t>
                      </a:r>
                      <a:r>
                        <a:rPr lang="en-US" sz="2400" baseline="-25000" dirty="0" smtClean="0">
                          <a:sym typeface="Wingdings" pitchFamily="2" charset="2"/>
                        </a:rPr>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[Cl</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44055" name="Group 10"/>
          <p:cNvGrpSpPr>
            <a:grpSpLocks/>
          </p:cNvGrpSpPr>
          <p:nvPr/>
        </p:nvGrpSpPr>
        <p:grpSpPr bwMode="auto">
          <a:xfrm>
            <a:off x="3657600" y="2976563"/>
            <a:ext cx="533400" cy="604837"/>
            <a:chOff x="4411663" y="2366963"/>
            <a:chExt cx="533400" cy="604837"/>
          </a:xfrm>
        </p:grpSpPr>
        <p:sp>
          <p:nvSpPr>
            <p:cNvPr id="44056"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4057"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increases</a:t>
            </a:r>
            <a:r>
              <a:rPr lang="en-US" dirty="0" smtClean="0"/>
              <a:t> in the following equilibrium?  </a:t>
            </a:r>
          </a:p>
          <a:p>
            <a:pPr algn="ctr">
              <a:defRPr/>
            </a:pPr>
            <a:r>
              <a:rPr lang="en-US" dirty="0" smtClean="0"/>
              <a:t> </a:t>
            </a:r>
            <a:r>
              <a:rPr lang="en-US" b="1" dirty="0" smtClean="0"/>
              <a:t>2CO</a:t>
            </a:r>
            <a:r>
              <a:rPr lang="en-US" b="1" baseline="-25000" dirty="0" smtClean="0"/>
              <a:t>2(g)</a:t>
            </a:r>
            <a:r>
              <a:rPr lang="en-US" b="1" dirty="0" smtClean="0"/>
              <a:t> </a:t>
            </a:r>
            <a:r>
              <a:rPr lang="en-US" b="1" dirty="0" smtClean="0">
                <a:sym typeface="Wingdings" pitchFamily="2" charset="2"/>
              </a:rPr>
              <a:t>       </a:t>
            </a:r>
            <a:r>
              <a:rPr lang="en-US" b="1" dirty="0" smtClean="0"/>
              <a:t> 2CO</a:t>
            </a:r>
            <a:r>
              <a:rPr lang="en-US" b="1" baseline="-25000" dirty="0" smtClean="0"/>
              <a:t>(g)</a:t>
            </a:r>
            <a:r>
              <a:rPr lang="en-US" b="1" dirty="0" smtClean="0"/>
              <a:t> + O</a:t>
            </a:r>
            <a:r>
              <a:rPr lang="en-US" b="1" baseline="-25000" dirty="0" smtClean="0"/>
              <a:t>2(g)</a:t>
            </a:r>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[CO</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[CO]</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[O</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45079" name="Group 10"/>
          <p:cNvGrpSpPr>
            <a:grpSpLocks/>
          </p:cNvGrpSpPr>
          <p:nvPr/>
        </p:nvGrpSpPr>
        <p:grpSpPr bwMode="auto">
          <a:xfrm>
            <a:off x="3810000" y="2976563"/>
            <a:ext cx="533400" cy="604837"/>
            <a:chOff x="4411663" y="2366963"/>
            <a:chExt cx="533400" cy="604837"/>
          </a:xfrm>
        </p:grpSpPr>
        <p:sp>
          <p:nvSpPr>
            <p:cNvPr id="4508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5081"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increases</a:t>
            </a:r>
            <a:r>
              <a:rPr lang="en-US" dirty="0" smtClean="0"/>
              <a:t> in the following equilibrium?  </a:t>
            </a:r>
          </a:p>
          <a:p>
            <a:pPr algn="ctr">
              <a:defRPr/>
            </a:pPr>
            <a:r>
              <a:rPr lang="en-US" b="1" dirty="0" err="1" smtClean="0"/>
              <a:t>AgCl</a:t>
            </a:r>
            <a:r>
              <a:rPr lang="en-US" b="1" baseline="-25000" dirty="0" smtClean="0"/>
              <a:t>(s)</a:t>
            </a:r>
            <a:r>
              <a:rPr lang="en-US" b="1" dirty="0" smtClean="0"/>
              <a:t> </a:t>
            </a:r>
            <a:r>
              <a:rPr lang="en-US" b="1" dirty="0" smtClean="0">
                <a:sym typeface="Wingdings" pitchFamily="2" charset="2"/>
              </a:rPr>
              <a:t>       </a:t>
            </a:r>
            <a:r>
              <a:rPr lang="en-US" b="1" dirty="0" smtClean="0"/>
              <a:t> Ag</a:t>
            </a:r>
            <a:r>
              <a:rPr lang="en-US" b="1" baseline="30000" dirty="0" smtClean="0"/>
              <a:t>+</a:t>
            </a:r>
            <a:r>
              <a:rPr lang="en-US" b="1" baseline="-25000" dirty="0" smtClean="0"/>
              <a:t>(</a:t>
            </a:r>
            <a:r>
              <a:rPr lang="en-US" b="1" baseline="-25000" dirty="0" err="1" smtClean="0"/>
              <a:t>aq</a:t>
            </a:r>
            <a:r>
              <a:rPr lang="en-US" b="1" baseline="-25000" dirty="0" smtClean="0"/>
              <a:t>)</a:t>
            </a:r>
            <a:r>
              <a:rPr lang="en-US" b="1" dirty="0" smtClean="0"/>
              <a:t> + </a:t>
            </a:r>
            <a:r>
              <a:rPr lang="en-US" b="1" dirty="0" err="1" smtClean="0"/>
              <a:t>Cl</a:t>
            </a:r>
            <a:r>
              <a:rPr lang="en-US" b="1" baseline="30000" dirty="0" smtClean="0"/>
              <a:t>-</a:t>
            </a:r>
            <a:r>
              <a:rPr lang="en-US" b="1" baseline="-25000" dirty="0" smtClean="0"/>
              <a:t>(</a:t>
            </a:r>
            <a:r>
              <a:rPr lang="en-US" b="1" baseline="-25000" dirty="0" err="1" smtClean="0"/>
              <a:t>aq</a:t>
            </a:r>
            <a:r>
              <a:rPr lang="en-US" b="1" baseline="-25000" dirty="0" smtClean="0"/>
              <a:t>) </a:t>
            </a:r>
            <a:endParaRPr lang="en-US" dirty="0" smtClean="0"/>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r>
              <a:rPr lang="en-US" dirty="0" smtClean="0"/>
              <a:t>Pressure and volume changes only affect gases!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6086" name="Group 10"/>
          <p:cNvGrpSpPr>
            <a:grpSpLocks/>
          </p:cNvGrpSpPr>
          <p:nvPr/>
        </p:nvGrpSpPr>
        <p:grpSpPr bwMode="auto">
          <a:xfrm>
            <a:off x="3733800" y="2976563"/>
            <a:ext cx="533400" cy="604837"/>
            <a:chOff x="4411663" y="2366963"/>
            <a:chExt cx="533400" cy="604837"/>
          </a:xfrm>
        </p:grpSpPr>
        <p:sp>
          <p:nvSpPr>
            <p:cNvPr id="46087"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608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Effect of Temperature</a:t>
            </a:r>
          </a:p>
        </p:txBody>
      </p:sp>
      <p:sp>
        <p:nvSpPr>
          <p:cNvPr id="3" name="Content Placeholder 2"/>
          <p:cNvSpPr>
            <a:spLocks noGrp="1"/>
          </p:cNvSpPr>
          <p:nvPr>
            <p:ph idx="1"/>
          </p:nvPr>
        </p:nvSpPr>
        <p:spPr>
          <a:xfrm>
            <a:off x="457200" y="1600200"/>
            <a:ext cx="8458200" cy="4525963"/>
          </a:xfrm>
        </p:spPr>
        <p:txBody>
          <a:bodyPr/>
          <a:lstStyle/>
          <a:p>
            <a:r>
              <a:rPr lang="en-US" smtClean="0"/>
              <a:t>An increase in temperature increases the rate of both the forward and reverse reactions because of the increase in the kinetic energy of the collisions.</a:t>
            </a:r>
          </a:p>
          <a:p>
            <a:r>
              <a:rPr lang="en-US" smtClean="0"/>
              <a:t>However, the application of heat to increase the temperature favors the reaction where heat is a reactant (heat is absorbed).</a:t>
            </a:r>
          </a:p>
          <a:p>
            <a:pPr algn="ctr"/>
            <a:r>
              <a:rPr lang="en-US" smtClean="0"/>
              <a:t>A + heat </a:t>
            </a:r>
            <a:r>
              <a:rPr lang="en-US" smtClean="0">
                <a:sym typeface="Wingdings" pitchFamily="2" charset="2"/>
              </a:rPr>
              <a:t>        B (endothermic reaction)</a:t>
            </a:r>
          </a:p>
          <a:p>
            <a:r>
              <a:rPr lang="en-US" smtClean="0">
                <a:sym typeface="Wingdings" pitchFamily="2" charset="2"/>
              </a:rPr>
              <a:t>Adding heat will shift the equilibrium to the right.</a:t>
            </a:r>
          </a:p>
          <a:p>
            <a:pPr algn="ctr"/>
            <a:r>
              <a:rPr lang="en-US" smtClean="0"/>
              <a:t>A          </a:t>
            </a:r>
            <a:r>
              <a:rPr lang="en-US" smtClean="0">
                <a:sym typeface="Wingdings" pitchFamily="2" charset="2"/>
              </a:rPr>
              <a:t>B</a:t>
            </a:r>
            <a:r>
              <a:rPr lang="en-US" smtClean="0"/>
              <a:t> + heat</a:t>
            </a:r>
            <a:r>
              <a:rPr lang="en-US" smtClean="0">
                <a:sym typeface="Wingdings" pitchFamily="2" charset="2"/>
              </a:rPr>
              <a:t> (exothermic reaction)</a:t>
            </a:r>
          </a:p>
          <a:p>
            <a:r>
              <a:rPr lang="en-US" smtClean="0">
                <a:sym typeface="Wingdings" pitchFamily="2" charset="2"/>
              </a:rPr>
              <a:t>Adding heat will shift the equilibrium to the left.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7110" name="Group 10"/>
          <p:cNvGrpSpPr>
            <a:grpSpLocks/>
          </p:cNvGrpSpPr>
          <p:nvPr/>
        </p:nvGrpSpPr>
        <p:grpSpPr bwMode="auto">
          <a:xfrm>
            <a:off x="3200400" y="4267200"/>
            <a:ext cx="533400" cy="604838"/>
            <a:chOff x="4411663" y="2366963"/>
            <a:chExt cx="533400" cy="604837"/>
          </a:xfrm>
        </p:grpSpPr>
        <p:sp>
          <p:nvSpPr>
            <p:cNvPr id="47114"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711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grpSp>
        <p:nvGrpSpPr>
          <p:cNvPr id="47111" name="Group 10"/>
          <p:cNvGrpSpPr>
            <a:grpSpLocks/>
          </p:cNvGrpSpPr>
          <p:nvPr/>
        </p:nvGrpSpPr>
        <p:grpSpPr bwMode="auto">
          <a:xfrm>
            <a:off x="2286000" y="5338763"/>
            <a:ext cx="533400" cy="604837"/>
            <a:chOff x="4411663" y="2366963"/>
            <a:chExt cx="533400" cy="604837"/>
          </a:xfrm>
        </p:grpSpPr>
        <p:sp>
          <p:nvSpPr>
            <p:cNvPr id="47112" name="Rectangle 9"/>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7113" name="Rectangle 10"/>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Effect of temperature</a:t>
            </a:r>
          </a:p>
        </p:txBody>
      </p:sp>
      <p:sp>
        <p:nvSpPr>
          <p:cNvPr id="48131" name="Content Placeholder 2"/>
          <p:cNvSpPr>
            <a:spLocks noGrp="1"/>
          </p:cNvSpPr>
          <p:nvPr>
            <p:ph idx="1"/>
          </p:nvPr>
        </p:nvSpPr>
        <p:spPr/>
        <p:txBody>
          <a:bodyPr/>
          <a:lstStyle/>
          <a:p>
            <a:pPr algn="ctr"/>
            <a:r>
              <a:rPr lang="en-US" i="1" smtClean="0">
                <a:solidFill>
                  <a:schemeClr val="accent1"/>
                </a:solidFill>
                <a:sym typeface="Wingdings" pitchFamily="2" charset="2"/>
              </a:rPr>
              <a:t>brown gas </a:t>
            </a:r>
            <a:r>
              <a:rPr lang="en-US" b="1" smtClean="0">
                <a:solidFill>
                  <a:schemeClr val="tx2"/>
                </a:solidFill>
              </a:rPr>
              <a:t>2NO</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N</a:t>
            </a:r>
            <a:r>
              <a:rPr lang="en-US" b="1" baseline="-25000" smtClean="0">
                <a:solidFill>
                  <a:schemeClr val="tx2"/>
                </a:solidFill>
                <a:sym typeface="Wingdings" pitchFamily="2" charset="2"/>
              </a:rPr>
              <a:t>2</a:t>
            </a:r>
            <a:r>
              <a:rPr lang="en-US" b="1" smtClean="0">
                <a:solidFill>
                  <a:schemeClr val="tx2"/>
                </a:solidFill>
                <a:sym typeface="Wingdings" pitchFamily="2" charset="2"/>
              </a:rPr>
              <a:t>O</a:t>
            </a:r>
            <a:r>
              <a:rPr lang="en-US" b="1" baseline="-25000" smtClean="0">
                <a:solidFill>
                  <a:schemeClr val="tx2"/>
                </a:solidFill>
                <a:sym typeface="Wingdings" pitchFamily="2" charset="2"/>
              </a:rPr>
              <a:t>4(g)</a:t>
            </a:r>
            <a:r>
              <a:rPr lang="en-US" b="1" smtClean="0">
                <a:solidFill>
                  <a:schemeClr val="tx2"/>
                </a:solidFill>
                <a:sym typeface="Wingdings" pitchFamily="2" charset="2"/>
              </a:rPr>
              <a:t> </a:t>
            </a:r>
            <a:r>
              <a:rPr lang="en-US" i="1" smtClean="0">
                <a:solidFill>
                  <a:schemeClr val="accent1"/>
                </a:solidFill>
                <a:sym typeface="Wingdings" pitchFamily="2" charset="2"/>
              </a:rPr>
              <a:t>colorless gas </a:t>
            </a:r>
            <a:r>
              <a:rPr lang="en-US" smtClean="0">
                <a:sym typeface="Wingdings" pitchFamily="2" charset="2"/>
              </a:rPr>
              <a:t>+ heat</a:t>
            </a:r>
            <a:endParaRPr lang="en-US" i="1" baseline="-25000" smtClean="0">
              <a:solidFill>
                <a:schemeClr val="accent1"/>
              </a:solidFill>
              <a:sym typeface="Wingdings" pitchFamily="2" charset="2"/>
            </a:endParaRPr>
          </a:p>
          <a:p>
            <a:r>
              <a:rPr lang="en-US" b="1" smtClean="0">
                <a:solidFill>
                  <a:schemeClr val="tx2"/>
                </a:solidFill>
              </a:rPr>
              <a:t> </a:t>
            </a:r>
            <a:r>
              <a:rPr lang="en-US" smtClean="0"/>
              <a:t>Increasing the temperature favors the </a:t>
            </a:r>
            <a:r>
              <a:rPr lang="en-US" b="1" smtClean="0"/>
              <a:t>reverse </a:t>
            </a:r>
            <a:r>
              <a:rPr lang="en-US" smtClean="0"/>
              <a:t>reaction shifting the equilibrium left.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8134" name="Picture 2"/>
          <p:cNvPicPr>
            <a:picLocks noChangeAspect="1" noChangeArrowheads="1"/>
          </p:cNvPicPr>
          <p:nvPr/>
        </p:nvPicPr>
        <p:blipFill>
          <a:blip r:embed="rId2" cstate="print"/>
          <a:srcRect/>
          <a:stretch>
            <a:fillRect/>
          </a:stretch>
        </p:blipFill>
        <p:spPr bwMode="auto">
          <a:xfrm>
            <a:off x="609600" y="3214688"/>
            <a:ext cx="5097463" cy="3033712"/>
          </a:xfrm>
          <a:prstGeom prst="rect">
            <a:avLst/>
          </a:prstGeom>
          <a:noFill/>
          <a:ln w="9525">
            <a:noFill/>
            <a:miter lim="800000"/>
            <a:headEnd/>
            <a:tailEnd/>
          </a:ln>
        </p:spPr>
      </p:pic>
      <p:pic>
        <p:nvPicPr>
          <p:cNvPr id="48135" name="Picture 3"/>
          <p:cNvPicPr>
            <a:picLocks noChangeAspect="1" noChangeArrowheads="1"/>
          </p:cNvPicPr>
          <p:nvPr/>
        </p:nvPicPr>
        <p:blipFill>
          <a:blip r:embed="rId3" cstate="print"/>
          <a:srcRect/>
          <a:stretch>
            <a:fillRect/>
          </a:stretch>
        </p:blipFill>
        <p:spPr bwMode="auto">
          <a:xfrm>
            <a:off x="5634038" y="3200400"/>
            <a:ext cx="3205162" cy="1587500"/>
          </a:xfrm>
          <a:prstGeom prst="rect">
            <a:avLst/>
          </a:prstGeom>
          <a:noFill/>
          <a:ln w="9525">
            <a:noFill/>
            <a:miter lim="800000"/>
            <a:headEnd/>
            <a:tailEnd/>
          </a:ln>
        </p:spPr>
      </p:pic>
      <p:sp>
        <p:nvSpPr>
          <p:cNvPr id="48136" name="TextBox 8"/>
          <p:cNvSpPr txBox="1">
            <a:spLocks noChangeArrowheads="1"/>
          </p:cNvSpPr>
          <p:nvPr/>
        </p:nvSpPr>
        <p:spPr bwMode="auto">
          <a:xfrm>
            <a:off x="671513" y="3276600"/>
            <a:ext cx="700087" cy="369888"/>
          </a:xfrm>
          <a:prstGeom prst="rect">
            <a:avLst/>
          </a:prstGeom>
          <a:noFill/>
          <a:ln w="9525">
            <a:noFill/>
            <a:miter lim="800000"/>
            <a:headEnd/>
            <a:tailEnd/>
          </a:ln>
        </p:spPr>
        <p:txBody>
          <a:bodyPr wrap="none">
            <a:spAutoFit/>
          </a:bodyPr>
          <a:lstStyle/>
          <a:p>
            <a:r>
              <a:rPr lang="en-US" b="1"/>
              <a:t>25°C</a:t>
            </a:r>
          </a:p>
        </p:txBody>
      </p:sp>
      <p:sp>
        <p:nvSpPr>
          <p:cNvPr id="48137" name="TextBox 9"/>
          <p:cNvSpPr txBox="1">
            <a:spLocks noChangeArrowheads="1"/>
          </p:cNvSpPr>
          <p:nvPr/>
        </p:nvSpPr>
        <p:spPr bwMode="auto">
          <a:xfrm>
            <a:off x="3338513" y="3276600"/>
            <a:ext cx="700087" cy="369888"/>
          </a:xfrm>
          <a:prstGeom prst="rect">
            <a:avLst/>
          </a:prstGeom>
          <a:noFill/>
          <a:ln w="9525">
            <a:noFill/>
            <a:miter lim="800000"/>
            <a:headEnd/>
            <a:tailEnd/>
          </a:ln>
        </p:spPr>
        <p:txBody>
          <a:bodyPr wrap="none">
            <a:spAutoFit/>
          </a:bodyPr>
          <a:lstStyle/>
          <a:p>
            <a:r>
              <a:rPr lang="en-US" b="1"/>
              <a:t>90°C</a:t>
            </a:r>
          </a:p>
        </p:txBody>
      </p:sp>
      <p:grpSp>
        <p:nvGrpSpPr>
          <p:cNvPr id="48138" name="Group 10"/>
          <p:cNvGrpSpPr>
            <a:grpSpLocks/>
          </p:cNvGrpSpPr>
          <p:nvPr/>
        </p:nvGrpSpPr>
        <p:grpSpPr bwMode="auto">
          <a:xfrm>
            <a:off x="3657600" y="1600200"/>
            <a:ext cx="533400" cy="604838"/>
            <a:chOff x="4411663" y="2366963"/>
            <a:chExt cx="533400" cy="604837"/>
          </a:xfrm>
        </p:grpSpPr>
        <p:sp>
          <p:nvSpPr>
            <p:cNvPr id="48139" name="Rectangle 10"/>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48140" name="Rectangle 11"/>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Effect of Temperature</a:t>
            </a:r>
          </a:p>
        </p:txBody>
      </p:sp>
      <p:sp>
        <p:nvSpPr>
          <p:cNvPr id="3" name="Content Placeholder 2"/>
          <p:cNvSpPr>
            <a:spLocks noGrp="1"/>
          </p:cNvSpPr>
          <p:nvPr>
            <p:ph idx="1"/>
          </p:nvPr>
        </p:nvSpPr>
        <p:spPr/>
        <p:txBody>
          <a:bodyPr/>
          <a:lstStyle/>
          <a:p>
            <a:r>
              <a:rPr lang="en-US" smtClean="0"/>
              <a:t>How will an increase in temperature affect the equilibrium concentration of ammonia in the reaction:</a:t>
            </a:r>
          </a:p>
          <a:p>
            <a:pPr algn="ctr"/>
            <a:r>
              <a:rPr lang="en-US" b="1" smtClean="0"/>
              <a:t>3H</a:t>
            </a:r>
            <a:r>
              <a:rPr lang="en-US" b="1" baseline="-25000" smtClean="0"/>
              <a:t>2(g)</a:t>
            </a:r>
            <a:r>
              <a:rPr lang="en-US" b="1" smtClean="0"/>
              <a:t> + N</a:t>
            </a:r>
            <a:r>
              <a:rPr lang="en-US" b="1" baseline="-25000" smtClean="0"/>
              <a:t>2(g)</a:t>
            </a:r>
            <a:r>
              <a:rPr lang="en-US" b="1" smtClean="0"/>
              <a:t> </a:t>
            </a:r>
            <a:r>
              <a:rPr lang="en-US" b="1" smtClean="0">
                <a:sym typeface="Wingdings" pitchFamily="2" charset="2"/>
              </a:rPr>
              <a:t>        2NH</a:t>
            </a:r>
            <a:r>
              <a:rPr lang="en-US" b="1" baseline="-25000" smtClean="0">
                <a:sym typeface="Wingdings" pitchFamily="2" charset="2"/>
              </a:rPr>
              <a:t>3(g)</a:t>
            </a:r>
            <a:r>
              <a:rPr lang="en-US" b="1" smtClean="0">
                <a:sym typeface="Wingdings" pitchFamily="2" charset="2"/>
              </a:rPr>
              <a:t> +  92.5 kJ</a:t>
            </a:r>
            <a:endParaRPr lang="en-US" smtClean="0"/>
          </a:p>
          <a:p>
            <a:pPr>
              <a:buFont typeface="Arial" pitchFamily="34" charset="0"/>
              <a:buChar char="•"/>
            </a:pPr>
            <a:r>
              <a:rPr lang="en-US" smtClean="0">
                <a:sym typeface="Wingdings" pitchFamily="2" charset="2"/>
              </a:rPr>
              <a:t>The reaction is exothermic (heat is a product).</a:t>
            </a:r>
          </a:p>
          <a:p>
            <a:pPr>
              <a:buFont typeface="Arial" pitchFamily="34" charset="0"/>
              <a:buChar char="•"/>
            </a:pPr>
            <a:r>
              <a:rPr lang="en-US" smtClean="0">
                <a:sym typeface="Wingdings" pitchFamily="2" charset="2"/>
              </a:rPr>
              <a:t>To increase the temperature, heat must be added.</a:t>
            </a:r>
          </a:p>
          <a:p>
            <a:pPr>
              <a:buFont typeface="Arial" pitchFamily="34" charset="0"/>
              <a:buChar char="•"/>
            </a:pPr>
            <a:r>
              <a:rPr lang="en-US" smtClean="0">
                <a:sym typeface="Wingdings" pitchFamily="2" charset="2"/>
              </a:rPr>
              <a:t>The reverse reaction is favored and the equilibrium will shift to the left.</a:t>
            </a:r>
          </a:p>
          <a:p>
            <a:pPr>
              <a:buFont typeface="Arial" pitchFamily="34" charset="0"/>
              <a:buChar char="•"/>
            </a:pPr>
            <a:r>
              <a:rPr lang="en-US" smtClean="0">
                <a:sym typeface="Wingdings" pitchFamily="2" charset="2"/>
              </a:rPr>
              <a:t>Ammonia will decrease.</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9158" name="Group 10"/>
          <p:cNvGrpSpPr>
            <a:grpSpLocks/>
          </p:cNvGrpSpPr>
          <p:nvPr/>
        </p:nvGrpSpPr>
        <p:grpSpPr bwMode="auto">
          <a:xfrm>
            <a:off x="3886200" y="2514600"/>
            <a:ext cx="533400" cy="604838"/>
            <a:chOff x="4411663" y="2366963"/>
            <a:chExt cx="533400" cy="604837"/>
          </a:xfrm>
        </p:grpSpPr>
        <p:sp>
          <p:nvSpPr>
            <p:cNvPr id="49159"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9160"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reaction vessel is cooled in the following equilibrium?  </a:t>
            </a:r>
          </a:p>
          <a:p>
            <a:pPr algn="ctr">
              <a:defRPr/>
            </a:pPr>
            <a:r>
              <a:rPr lang="en-US" b="1" dirty="0" smtClean="0"/>
              <a:t>88kJ + PCl</a:t>
            </a:r>
            <a:r>
              <a:rPr lang="en-US" b="1" baseline="-25000" dirty="0" smtClean="0"/>
              <a:t>5(g)</a:t>
            </a:r>
            <a:r>
              <a:rPr lang="en-US" b="1" dirty="0" smtClean="0"/>
              <a:t> </a:t>
            </a:r>
            <a:r>
              <a:rPr lang="en-US" b="1" dirty="0" smtClean="0">
                <a:sym typeface="Wingdings" pitchFamily="2" charset="2"/>
              </a:rPr>
              <a:t>        PCl</a:t>
            </a:r>
            <a:r>
              <a:rPr lang="en-US" b="1" baseline="-25000" dirty="0" smtClean="0">
                <a:sym typeface="Wingdings" pitchFamily="2" charset="2"/>
              </a:rPr>
              <a:t>3(g)</a:t>
            </a:r>
            <a:r>
              <a:rPr lang="en-US" b="1" dirty="0" smtClean="0">
                <a:sym typeface="Wingdings" pitchFamily="2" charset="2"/>
              </a:rPr>
              <a:t> + Cl</a:t>
            </a:r>
            <a:r>
              <a:rPr lang="en-US" b="1" baseline="-25000" dirty="0" smtClean="0">
                <a:sym typeface="Wingdings" pitchFamily="2" charset="2"/>
              </a:rPr>
              <a:t>2(g)</a:t>
            </a:r>
            <a:endParaRPr lang="en-US" b="1" baseline="-25000" dirty="0" smtClean="0"/>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[PCl</a:t>
                      </a:r>
                      <a:r>
                        <a:rPr lang="en-US" sz="2400" baseline="-25000" dirty="0" smtClean="0"/>
                        <a:t>5</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t>
                      </a:r>
                      <a:r>
                        <a:rPr lang="en-US" sz="2400" dirty="0" smtClean="0">
                          <a:sym typeface="Wingdings" pitchFamily="2" charset="2"/>
                        </a:rPr>
                        <a:t>PCl</a:t>
                      </a:r>
                      <a:r>
                        <a:rPr lang="en-US" sz="2400" baseline="-25000" dirty="0" smtClean="0">
                          <a:sym typeface="Wingdings" pitchFamily="2" charset="2"/>
                        </a:rPr>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[Cl</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50199" name="Group 10"/>
          <p:cNvGrpSpPr>
            <a:grpSpLocks/>
          </p:cNvGrpSpPr>
          <p:nvPr/>
        </p:nvGrpSpPr>
        <p:grpSpPr bwMode="auto">
          <a:xfrm>
            <a:off x="4191000" y="2976563"/>
            <a:ext cx="533400" cy="604837"/>
            <a:chOff x="4411663" y="2366963"/>
            <a:chExt cx="533400" cy="604837"/>
          </a:xfrm>
        </p:grpSpPr>
        <p:sp>
          <p:nvSpPr>
            <p:cNvPr id="5020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0201"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Reversible Reactions</a:t>
            </a:r>
          </a:p>
        </p:txBody>
      </p:sp>
      <p:sp>
        <p:nvSpPr>
          <p:cNvPr id="3" name="Content Placeholder 2"/>
          <p:cNvSpPr>
            <a:spLocks noGrp="1"/>
          </p:cNvSpPr>
          <p:nvPr>
            <p:ph idx="1"/>
          </p:nvPr>
        </p:nvSpPr>
        <p:spPr/>
        <p:txBody>
          <a:bodyPr/>
          <a:lstStyle/>
          <a:p>
            <a:r>
              <a:rPr lang="en-US" smtClean="0"/>
              <a:t>We measure the equilibrium vapor pressures at different temperatures to generate the vapor pressure curve.</a:t>
            </a:r>
          </a:p>
          <a:p>
            <a:pPr algn="ctr"/>
            <a:r>
              <a:rPr lang="en-US" b="1" smtClean="0">
                <a:solidFill>
                  <a:schemeClr val="tx2"/>
                </a:solidFill>
              </a:rPr>
              <a:t>liquid + heat </a:t>
            </a:r>
            <a:r>
              <a:rPr lang="en-US" b="1" smtClean="0">
                <a:solidFill>
                  <a:schemeClr val="tx2"/>
                </a:solidFill>
                <a:sym typeface="Wingdings" pitchFamily="2" charset="2"/>
              </a:rPr>
              <a:t>       vapor</a:t>
            </a:r>
          </a:p>
          <a:p>
            <a:r>
              <a:rPr lang="en-US" smtClean="0">
                <a:solidFill>
                  <a:schemeClr val="accent1"/>
                </a:solidFill>
                <a:sym typeface="Wingdings" pitchFamily="2" charset="2"/>
              </a:rPr>
              <a:t>Forward reaction</a:t>
            </a:r>
            <a:r>
              <a:rPr lang="en-US" smtClean="0">
                <a:sym typeface="Wingdings" pitchFamily="2" charset="2"/>
              </a:rPr>
              <a:t>:  liquid + heat  vapor </a:t>
            </a:r>
            <a:r>
              <a:rPr lang="en-US" i="1" smtClean="0">
                <a:sym typeface="Wingdings" pitchFamily="2" charset="2"/>
              </a:rPr>
              <a:t>(evaporation)</a:t>
            </a:r>
            <a:endParaRPr lang="en-US" smtClean="0">
              <a:sym typeface="Wingdings" pitchFamily="2" charset="2"/>
            </a:endParaRPr>
          </a:p>
          <a:p>
            <a:r>
              <a:rPr lang="en-US" smtClean="0">
                <a:solidFill>
                  <a:schemeClr val="accent1"/>
                </a:solidFill>
                <a:sym typeface="Wingdings" pitchFamily="2" charset="2"/>
              </a:rPr>
              <a:t>Reverse reaction</a:t>
            </a:r>
            <a:r>
              <a:rPr lang="en-US" smtClean="0">
                <a:sym typeface="Wingdings" pitchFamily="2" charset="2"/>
              </a:rPr>
              <a:t>:  vapor  liquid + heat </a:t>
            </a:r>
            <a:r>
              <a:rPr lang="en-US" i="1" smtClean="0">
                <a:sym typeface="Wingdings" pitchFamily="2" charset="2"/>
              </a:rPr>
              <a:t>(condensation)</a:t>
            </a:r>
            <a:endParaRPr lang="en-US" smtClean="0">
              <a:sym typeface="Wingdings" pitchFamily="2" charset="2"/>
            </a:endParaRPr>
          </a:p>
          <a:p>
            <a:r>
              <a:rPr lang="en-US" smtClean="0">
                <a:sym typeface="Wingdings" pitchFamily="2" charset="2"/>
              </a:rPr>
              <a:t>At equilibrium, the </a:t>
            </a:r>
          </a:p>
          <a:p>
            <a:pPr algn="ctr"/>
            <a:r>
              <a:rPr lang="en-US" b="1" smtClean="0">
                <a:sym typeface="Wingdings" pitchFamily="2" charset="2"/>
              </a:rPr>
              <a:t>rate of evaporation = rate of condensation</a:t>
            </a:r>
            <a:r>
              <a:rPr lang="en-US" smtClean="0">
                <a:sym typeface="Wingdings" pitchFamily="2" charset="2"/>
              </a:rPr>
              <a:t> </a:t>
            </a:r>
          </a:p>
          <a:p>
            <a:r>
              <a:rPr lang="en-US" smtClean="0">
                <a:sym typeface="Wingdings" pitchFamily="2" charset="2"/>
              </a:rPr>
              <a:t>and the vapor pressure of the liquid is no longer changing with time.</a:t>
            </a:r>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3558" name="Group 10"/>
          <p:cNvGrpSpPr>
            <a:grpSpLocks/>
          </p:cNvGrpSpPr>
          <p:nvPr/>
        </p:nvGrpSpPr>
        <p:grpSpPr bwMode="auto">
          <a:xfrm>
            <a:off x="4876800" y="2519363"/>
            <a:ext cx="533400" cy="604837"/>
            <a:chOff x="4411663" y="2366963"/>
            <a:chExt cx="533400" cy="604837"/>
          </a:xfrm>
        </p:grpSpPr>
        <p:sp>
          <p:nvSpPr>
            <p:cNvPr id="23559"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3560"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 Effect of Catalysts</a:t>
            </a:r>
          </a:p>
        </p:txBody>
      </p:sp>
      <p:sp>
        <p:nvSpPr>
          <p:cNvPr id="3" name="Content Placeholder 2"/>
          <p:cNvSpPr>
            <a:spLocks noGrp="1"/>
          </p:cNvSpPr>
          <p:nvPr>
            <p:ph idx="1"/>
          </p:nvPr>
        </p:nvSpPr>
        <p:spPr/>
        <p:txBody>
          <a:bodyPr/>
          <a:lstStyle/>
          <a:p>
            <a:r>
              <a:rPr lang="en-US" smtClean="0"/>
              <a:t>A </a:t>
            </a:r>
            <a:r>
              <a:rPr lang="en-US" b="1" smtClean="0"/>
              <a:t>catalyst</a:t>
            </a:r>
            <a:r>
              <a:rPr lang="en-US" smtClean="0"/>
              <a:t> is a substance that influences the rate of a reaction but can be fully recovered at the end of the reaction.</a:t>
            </a:r>
          </a:p>
          <a:p>
            <a:r>
              <a:rPr lang="en-US" smtClean="0"/>
              <a:t>A catalyst does not shift the equilibrium or change the yield of either reactants or products.</a:t>
            </a:r>
          </a:p>
          <a:p>
            <a:r>
              <a:rPr lang="en-US" smtClean="0"/>
              <a:t>A catalyst lowers the energy of activation of the reaction and thus affects the rate of the reaction.</a:t>
            </a:r>
          </a:p>
          <a:p>
            <a:r>
              <a:rPr lang="en-US" smtClean="0"/>
              <a:t>The </a:t>
            </a:r>
            <a:r>
              <a:rPr lang="en-US" b="1" smtClean="0"/>
              <a:t>activation energy </a:t>
            </a:r>
            <a:r>
              <a:rPr lang="en-US" smtClean="0"/>
              <a:t>is the minimum energy required for the reaction to occur.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Reaction Energy Diagram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2229" name="Picture 3"/>
          <p:cNvPicPr>
            <a:picLocks noChangeAspect="1" noChangeArrowheads="1"/>
          </p:cNvPicPr>
          <p:nvPr/>
        </p:nvPicPr>
        <p:blipFill>
          <a:blip r:embed="rId3" cstate="print"/>
          <a:srcRect/>
          <a:stretch>
            <a:fillRect/>
          </a:stretch>
        </p:blipFill>
        <p:spPr bwMode="auto">
          <a:xfrm>
            <a:off x="450850" y="1574800"/>
            <a:ext cx="815975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a catalyst is added to the following equilibrium system?                                   </a:t>
            </a:r>
          </a:p>
          <a:p>
            <a:pPr algn="ctr">
              <a:defRPr/>
            </a:pPr>
            <a:r>
              <a:rPr lang="en-US" b="1" dirty="0" smtClean="0"/>
              <a:t>3H</a:t>
            </a:r>
            <a:r>
              <a:rPr lang="en-US" b="1" baseline="-25000" dirty="0" smtClean="0"/>
              <a:t>2(g)</a:t>
            </a:r>
            <a:r>
              <a:rPr lang="en-US" b="1" dirty="0" smtClean="0"/>
              <a:t> + N</a:t>
            </a:r>
            <a:r>
              <a:rPr lang="en-US" b="1" baseline="-25000" dirty="0" smtClean="0"/>
              <a:t>2(g)</a:t>
            </a:r>
            <a:r>
              <a:rPr lang="en-US" b="1" dirty="0" smtClean="0"/>
              <a:t> </a:t>
            </a:r>
            <a:r>
              <a:rPr lang="en-US" b="1" dirty="0" smtClean="0">
                <a:sym typeface="Wingdings" pitchFamily="2" charset="2"/>
              </a:rPr>
              <a:t>        2NH</a:t>
            </a:r>
            <a:r>
              <a:rPr lang="en-US" b="1" baseline="-25000" dirty="0" smtClean="0">
                <a:sym typeface="Wingdings" pitchFamily="2" charset="2"/>
              </a:rPr>
              <a:t>3(g)</a:t>
            </a:r>
            <a:r>
              <a:rPr lang="en-US" b="1" dirty="0" smtClean="0">
                <a:sym typeface="Wingdings" pitchFamily="2" charset="2"/>
              </a:rPr>
              <a:t> +  92.5 kJ</a:t>
            </a:r>
            <a:endParaRPr lang="en-US" dirty="0" smtClean="0">
              <a:sym typeface="Wingdings" pitchFamily="2" charset="2"/>
            </a:endParaRP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53254" name="Group 10"/>
          <p:cNvGrpSpPr>
            <a:grpSpLocks/>
          </p:cNvGrpSpPr>
          <p:nvPr/>
        </p:nvGrpSpPr>
        <p:grpSpPr bwMode="auto">
          <a:xfrm>
            <a:off x="3886200" y="2976563"/>
            <a:ext cx="533400" cy="604837"/>
            <a:chOff x="4411663" y="2366963"/>
            <a:chExt cx="533400" cy="604837"/>
          </a:xfrm>
        </p:grpSpPr>
        <p:sp>
          <p:nvSpPr>
            <p:cNvPr id="53255"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325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Buffer Solutions</a:t>
            </a:r>
          </a:p>
        </p:txBody>
      </p:sp>
      <p:sp>
        <p:nvSpPr>
          <p:cNvPr id="59395" name="Content Placeholder 2"/>
          <p:cNvSpPr>
            <a:spLocks noGrp="1"/>
          </p:cNvSpPr>
          <p:nvPr>
            <p:ph idx="1"/>
          </p:nvPr>
        </p:nvSpPr>
        <p:spPr/>
        <p:txBody>
          <a:bodyPr/>
          <a:lstStyle/>
          <a:p>
            <a:r>
              <a:rPr lang="en-US" smtClean="0"/>
              <a:t>A </a:t>
            </a:r>
            <a:r>
              <a:rPr lang="en-US" b="1" smtClean="0"/>
              <a:t>buffer solution</a:t>
            </a:r>
            <a:r>
              <a:rPr lang="en-US" smtClean="0"/>
              <a:t> resists changes in pH when diluted or when </a:t>
            </a:r>
            <a:r>
              <a:rPr lang="en-US" b="1" smtClean="0"/>
              <a:t>small </a:t>
            </a:r>
            <a:r>
              <a:rPr lang="en-US" smtClean="0"/>
              <a:t>amounts of acid or base are added.</a:t>
            </a:r>
          </a:p>
          <a:p>
            <a:r>
              <a:rPr lang="en-US" smtClean="0"/>
              <a:t>Buffer solutions can be made by mixing together (usually in equimolar amounts) either</a:t>
            </a:r>
          </a:p>
          <a:p>
            <a:pPr>
              <a:buFont typeface="Arial" pitchFamily="34" charset="0"/>
              <a:buChar char="•"/>
            </a:pPr>
            <a:r>
              <a:rPr lang="en-US" smtClean="0"/>
              <a:t>a weak acid with a salt containing its conjugate base</a:t>
            </a:r>
          </a:p>
          <a:p>
            <a:pPr>
              <a:buFont typeface="Arial" pitchFamily="34" charset="0"/>
              <a:buChar char="•"/>
            </a:pPr>
            <a:r>
              <a:rPr lang="en-US" smtClean="0"/>
              <a:t>a weak base with a salt containing its conjugate acid</a:t>
            </a:r>
          </a:p>
          <a:p>
            <a:r>
              <a:rPr lang="en-US" smtClean="0"/>
              <a:t>The buffer capacity of the solution is the extent to which the buffer can absorb added acid or base and still maintain the pH.</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Buffer Solutions</a:t>
            </a:r>
          </a:p>
        </p:txBody>
      </p:sp>
      <p:sp>
        <p:nvSpPr>
          <p:cNvPr id="69635" name="Content Placeholder 2"/>
          <p:cNvSpPr>
            <a:spLocks noGrp="1"/>
          </p:cNvSpPr>
          <p:nvPr>
            <p:ph idx="1"/>
          </p:nvPr>
        </p:nvSpPr>
        <p:spPr/>
        <p:txBody>
          <a:bodyPr/>
          <a:lstStyle/>
          <a:p>
            <a:r>
              <a:rPr lang="en-US" smtClean="0"/>
              <a:t>Consider a buffer made of 0.1 M H</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 </a:t>
            </a:r>
            <a:r>
              <a:rPr lang="en-US" smtClean="0"/>
              <a:t>and 0.1 M Na</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smtClean="0"/>
              <a:t>.</a:t>
            </a:r>
          </a:p>
          <a:p>
            <a:r>
              <a:rPr lang="en-US" smtClean="0"/>
              <a:t>The solution contains an acid (H</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smtClean="0"/>
              <a:t>) to neutralize added base so the pH doesn’t change:</a:t>
            </a:r>
          </a:p>
          <a:p>
            <a:pPr algn="ctr"/>
            <a:r>
              <a:rPr lang="en-US" b="1" smtClean="0"/>
              <a:t>OH</a:t>
            </a:r>
            <a:r>
              <a:rPr lang="en-US" b="1" baseline="30000" smtClean="0"/>
              <a:t>-</a:t>
            </a:r>
            <a:r>
              <a:rPr lang="en-US" b="1" baseline="-25000" smtClean="0"/>
              <a:t>(aq) </a:t>
            </a:r>
            <a:r>
              <a:rPr lang="en-US" b="1" smtClean="0"/>
              <a:t>+ H</a:t>
            </a: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a:t>
            </a:r>
            <a:r>
              <a:rPr lang="en-US" b="1" baseline="-25000" smtClean="0"/>
              <a:t>(aq)</a:t>
            </a:r>
            <a:r>
              <a:rPr lang="en-US" b="1" smtClean="0"/>
              <a:t> </a:t>
            </a:r>
            <a:r>
              <a:rPr lang="en-US" b="1" baseline="-25000" smtClean="0">
                <a:sym typeface="Wingdings" pitchFamily="2" charset="2"/>
              </a:rPr>
              <a:t> </a:t>
            </a:r>
            <a:r>
              <a:rPr lang="en-US" b="1" smtClean="0">
                <a:sym typeface="Wingdings" pitchFamily="2" charset="2"/>
              </a:rPr>
              <a:t>       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 </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a:t>
            </a:r>
            <a:r>
              <a:rPr lang="en-US" b="1" smtClean="0"/>
              <a:t>+ H</a:t>
            </a:r>
            <a:r>
              <a:rPr lang="en-US" b="1" baseline="-25000" smtClean="0"/>
              <a:t>2</a:t>
            </a:r>
            <a:r>
              <a:rPr lang="en-US" b="1" smtClean="0"/>
              <a:t>O</a:t>
            </a:r>
            <a:r>
              <a:rPr lang="en-US" b="1" baseline="-25000" smtClean="0"/>
              <a:t>(l)</a:t>
            </a:r>
          </a:p>
          <a:p>
            <a:pPr algn="ctr"/>
            <a:endParaRPr lang="en-US" b="1" baseline="-25000" smtClean="0">
              <a:sym typeface="Wingdings" pitchFamily="2" charset="2"/>
            </a:endParaRPr>
          </a:p>
          <a:p>
            <a:r>
              <a:rPr lang="en-US" smtClean="0"/>
              <a:t>It also contains a base (</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baseline="30000" smtClean="0"/>
              <a:t>-</a:t>
            </a:r>
            <a:r>
              <a:rPr lang="en-US" smtClean="0"/>
              <a:t>) to neutralize added acid so the pH doesn’t change:</a:t>
            </a:r>
          </a:p>
          <a:p>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 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 </a:t>
            </a:r>
            <a:r>
              <a:rPr lang="en-US" b="1" baseline="30000" smtClean="0">
                <a:sym typeface="Wingdings" pitchFamily="2" charset="2"/>
              </a:rPr>
              <a:t>-</a:t>
            </a:r>
            <a:r>
              <a:rPr lang="en-US" b="1" baseline="-25000" smtClean="0">
                <a:sym typeface="Wingdings" pitchFamily="2" charset="2"/>
              </a:rPr>
              <a:t>(aq)             </a:t>
            </a:r>
            <a:r>
              <a:rPr lang="en-US" b="1" smtClean="0"/>
              <a:t>H</a:t>
            </a: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a:t>
            </a:r>
            <a:r>
              <a:rPr lang="en-US" b="1" baseline="-25000" smtClean="0"/>
              <a:t>(aq)</a:t>
            </a:r>
            <a:r>
              <a:rPr lang="en-US" b="1" smtClean="0"/>
              <a:t>+ H</a:t>
            </a:r>
            <a:r>
              <a:rPr lang="en-US" b="1" baseline="-25000" smtClean="0"/>
              <a:t>2</a:t>
            </a:r>
            <a:r>
              <a:rPr lang="en-US" b="1" smtClean="0"/>
              <a:t>O</a:t>
            </a:r>
            <a:r>
              <a:rPr lang="en-US" b="1" baseline="-25000" smtClean="0"/>
              <a:t>(l)</a:t>
            </a:r>
            <a:endParaRPr lang="en-US" b="1" baseline="-25000" smtClean="0">
              <a:sym typeface="Wingdings" pitchFamily="2" charset="2"/>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9638" name="Group 10"/>
          <p:cNvGrpSpPr>
            <a:grpSpLocks/>
          </p:cNvGrpSpPr>
          <p:nvPr/>
        </p:nvGrpSpPr>
        <p:grpSpPr bwMode="auto">
          <a:xfrm>
            <a:off x="4343400" y="3429000"/>
            <a:ext cx="533400" cy="604838"/>
            <a:chOff x="4411663" y="2366963"/>
            <a:chExt cx="533400" cy="604837"/>
          </a:xfrm>
        </p:grpSpPr>
        <p:sp>
          <p:nvSpPr>
            <p:cNvPr id="69642"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9643"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grpSp>
        <p:nvGrpSpPr>
          <p:cNvPr id="69639" name="Group 10"/>
          <p:cNvGrpSpPr>
            <a:grpSpLocks/>
          </p:cNvGrpSpPr>
          <p:nvPr/>
        </p:nvGrpSpPr>
        <p:grpSpPr bwMode="auto">
          <a:xfrm>
            <a:off x="3886200" y="5257800"/>
            <a:ext cx="533400" cy="604838"/>
            <a:chOff x="4411663" y="2366963"/>
            <a:chExt cx="533400" cy="604837"/>
          </a:xfrm>
        </p:grpSpPr>
        <p:sp>
          <p:nvSpPr>
            <p:cNvPr id="69640" name="Rectangle 9"/>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9641" name="Rectangle 10"/>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Buffer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70661" name="Picture 2"/>
          <p:cNvPicPr>
            <a:picLocks noChangeAspect="1" noChangeArrowheads="1"/>
          </p:cNvPicPr>
          <p:nvPr/>
        </p:nvPicPr>
        <p:blipFill>
          <a:blip r:embed="rId2" cstate="print"/>
          <a:srcRect/>
          <a:stretch>
            <a:fillRect/>
          </a:stretch>
        </p:blipFill>
        <p:spPr bwMode="auto">
          <a:xfrm>
            <a:off x="781050" y="1833563"/>
            <a:ext cx="75819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Reversible Reactions</a:t>
            </a:r>
          </a:p>
        </p:txBody>
      </p:sp>
      <p:sp>
        <p:nvSpPr>
          <p:cNvPr id="24579" name="Content Placeholder 2"/>
          <p:cNvSpPr>
            <a:spLocks noGrp="1"/>
          </p:cNvSpPr>
          <p:nvPr>
            <p:ph idx="1"/>
          </p:nvPr>
        </p:nvSpPr>
        <p:spPr/>
        <p:txBody>
          <a:bodyPr/>
          <a:lstStyle/>
          <a:p>
            <a:pPr algn="ctr"/>
            <a:r>
              <a:rPr lang="en-US" i="1" smtClean="0">
                <a:solidFill>
                  <a:schemeClr val="accent1"/>
                </a:solidFill>
                <a:sym typeface="Wingdings" pitchFamily="2" charset="2"/>
              </a:rPr>
              <a:t>brown gas </a:t>
            </a:r>
            <a:r>
              <a:rPr lang="en-US" b="1" smtClean="0">
                <a:solidFill>
                  <a:schemeClr val="tx2"/>
                </a:solidFill>
              </a:rPr>
              <a:t>2NO</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N</a:t>
            </a:r>
            <a:r>
              <a:rPr lang="en-US" b="1" baseline="-25000" smtClean="0">
                <a:solidFill>
                  <a:schemeClr val="tx2"/>
                </a:solidFill>
                <a:sym typeface="Wingdings" pitchFamily="2" charset="2"/>
              </a:rPr>
              <a:t>2</a:t>
            </a:r>
            <a:r>
              <a:rPr lang="en-US" b="1" smtClean="0">
                <a:solidFill>
                  <a:schemeClr val="tx2"/>
                </a:solidFill>
                <a:sym typeface="Wingdings" pitchFamily="2" charset="2"/>
              </a:rPr>
              <a:t>O</a:t>
            </a:r>
            <a:r>
              <a:rPr lang="en-US" b="1" baseline="-25000" smtClean="0">
                <a:solidFill>
                  <a:schemeClr val="tx2"/>
                </a:solidFill>
                <a:sym typeface="Wingdings" pitchFamily="2" charset="2"/>
              </a:rPr>
              <a:t>4(g)</a:t>
            </a:r>
            <a:r>
              <a:rPr lang="en-US" b="1" smtClean="0">
                <a:solidFill>
                  <a:schemeClr val="tx2"/>
                </a:solidFill>
                <a:sym typeface="Wingdings" pitchFamily="2" charset="2"/>
              </a:rPr>
              <a:t> </a:t>
            </a:r>
            <a:r>
              <a:rPr lang="en-US" i="1" smtClean="0">
                <a:solidFill>
                  <a:schemeClr val="accent1"/>
                </a:solidFill>
                <a:sym typeface="Wingdings" pitchFamily="2" charset="2"/>
              </a:rPr>
              <a:t>colorless gas</a:t>
            </a:r>
            <a:endParaRPr lang="en-US" i="1" baseline="-25000" smtClean="0">
              <a:solidFill>
                <a:schemeClr val="accent1"/>
              </a:solidFill>
              <a:sym typeface="Wingdings" pitchFamily="2" charset="2"/>
            </a:endParaRPr>
          </a:p>
          <a:p>
            <a:r>
              <a:rPr lang="en-US" smtClean="0">
                <a:solidFill>
                  <a:schemeClr val="accent1"/>
                </a:solidFill>
                <a:sym typeface="Wingdings" pitchFamily="2" charset="2"/>
              </a:rPr>
              <a:t>Forward reaction</a:t>
            </a:r>
            <a:r>
              <a:rPr lang="en-US" smtClean="0">
                <a:sym typeface="Wingdings" pitchFamily="2" charset="2"/>
              </a:rPr>
              <a:t>:  </a:t>
            </a:r>
            <a:r>
              <a:rPr lang="en-US" smtClean="0"/>
              <a:t>2NO</a:t>
            </a:r>
            <a:r>
              <a:rPr lang="en-US" baseline="-25000" smtClean="0"/>
              <a:t>2(g)</a:t>
            </a:r>
            <a:r>
              <a:rPr lang="en-US" smtClean="0"/>
              <a:t> </a:t>
            </a:r>
            <a:r>
              <a:rPr lang="en-US" smtClean="0">
                <a:sym typeface="Wingdings" pitchFamily="2" charset="2"/>
              </a:rPr>
              <a:t> N</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4(g) </a:t>
            </a:r>
            <a:r>
              <a:rPr lang="en-US" smtClean="0">
                <a:sym typeface="Wingdings" pitchFamily="2" charset="2"/>
              </a:rPr>
              <a:t>+ heat</a:t>
            </a:r>
          </a:p>
          <a:p>
            <a:r>
              <a:rPr lang="en-US" smtClean="0">
                <a:solidFill>
                  <a:schemeClr val="accent1"/>
                </a:solidFill>
                <a:sym typeface="Wingdings" pitchFamily="2" charset="2"/>
              </a:rPr>
              <a:t>Reverse reaction</a:t>
            </a:r>
            <a:r>
              <a:rPr lang="en-US" smtClean="0">
                <a:sym typeface="Wingdings" pitchFamily="2" charset="2"/>
              </a:rPr>
              <a:t>: N</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4(g)</a:t>
            </a:r>
            <a:r>
              <a:rPr lang="en-US" smtClean="0">
                <a:sym typeface="Wingdings" pitchFamily="2" charset="2"/>
              </a:rPr>
              <a:t> + heat </a:t>
            </a:r>
            <a:r>
              <a:rPr lang="en-US" smtClean="0"/>
              <a:t>2NO</a:t>
            </a:r>
            <a:r>
              <a:rPr lang="en-US" baseline="-25000" smtClean="0"/>
              <a:t>2(g)</a:t>
            </a:r>
            <a:endParaRPr lang="en-US" smtClean="0">
              <a:sym typeface="Wingdings" pitchFamily="2" charset="2"/>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4582" name="Picture 2"/>
          <p:cNvPicPr>
            <a:picLocks noChangeAspect="1" noChangeArrowheads="1"/>
          </p:cNvPicPr>
          <p:nvPr/>
        </p:nvPicPr>
        <p:blipFill>
          <a:blip r:embed="rId2" cstate="print"/>
          <a:srcRect/>
          <a:stretch>
            <a:fillRect/>
          </a:stretch>
        </p:blipFill>
        <p:spPr bwMode="auto">
          <a:xfrm>
            <a:off x="609600" y="3214688"/>
            <a:ext cx="5097463" cy="3033712"/>
          </a:xfrm>
          <a:prstGeom prst="rect">
            <a:avLst/>
          </a:prstGeom>
          <a:noFill/>
          <a:ln w="9525">
            <a:noFill/>
            <a:miter lim="800000"/>
            <a:headEnd/>
            <a:tailEnd/>
          </a:ln>
        </p:spPr>
      </p:pic>
      <p:pic>
        <p:nvPicPr>
          <p:cNvPr id="24583" name="Picture 3"/>
          <p:cNvPicPr>
            <a:picLocks noChangeAspect="1" noChangeArrowheads="1"/>
          </p:cNvPicPr>
          <p:nvPr/>
        </p:nvPicPr>
        <p:blipFill>
          <a:blip r:embed="rId3" cstate="print"/>
          <a:srcRect/>
          <a:stretch>
            <a:fillRect/>
          </a:stretch>
        </p:blipFill>
        <p:spPr bwMode="auto">
          <a:xfrm>
            <a:off x="5634038" y="3200400"/>
            <a:ext cx="3205162" cy="1587500"/>
          </a:xfrm>
          <a:prstGeom prst="rect">
            <a:avLst/>
          </a:prstGeom>
          <a:noFill/>
          <a:ln w="9525">
            <a:noFill/>
            <a:miter lim="800000"/>
            <a:headEnd/>
            <a:tailEnd/>
          </a:ln>
        </p:spPr>
      </p:pic>
      <p:sp>
        <p:nvSpPr>
          <p:cNvPr id="24584" name="TextBox 8"/>
          <p:cNvSpPr txBox="1">
            <a:spLocks noChangeArrowheads="1"/>
          </p:cNvSpPr>
          <p:nvPr/>
        </p:nvSpPr>
        <p:spPr bwMode="auto">
          <a:xfrm>
            <a:off x="671513" y="3276600"/>
            <a:ext cx="700087" cy="369888"/>
          </a:xfrm>
          <a:prstGeom prst="rect">
            <a:avLst/>
          </a:prstGeom>
          <a:noFill/>
          <a:ln w="9525">
            <a:noFill/>
            <a:miter lim="800000"/>
            <a:headEnd/>
            <a:tailEnd/>
          </a:ln>
        </p:spPr>
        <p:txBody>
          <a:bodyPr wrap="none">
            <a:spAutoFit/>
          </a:bodyPr>
          <a:lstStyle/>
          <a:p>
            <a:r>
              <a:rPr lang="en-US" b="1"/>
              <a:t>25°C</a:t>
            </a:r>
          </a:p>
        </p:txBody>
      </p:sp>
      <p:sp>
        <p:nvSpPr>
          <p:cNvPr id="24585" name="TextBox 9"/>
          <p:cNvSpPr txBox="1">
            <a:spLocks noChangeArrowheads="1"/>
          </p:cNvSpPr>
          <p:nvPr/>
        </p:nvSpPr>
        <p:spPr bwMode="auto">
          <a:xfrm>
            <a:off x="3338513" y="3276600"/>
            <a:ext cx="700087" cy="369888"/>
          </a:xfrm>
          <a:prstGeom prst="rect">
            <a:avLst/>
          </a:prstGeom>
          <a:noFill/>
          <a:ln w="9525">
            <a:noFill/>
            <a:miter lim="800000"/>
            <a:headEnd/>
            <a:tailEnd/>
          </a:ln>
        </p:spPr>
        <p:txBody>
          <a:bodyPr wrap="none">
            <a:spAutoFit/>
          </a:bodyPr>
          <a:lstStyle/>
          <a:p>
            <a:r>
              <a:rPr lang="en-US" b="1"/>
              <a:t>90°C</a:t>
            </a:r>
          </a:p>
        </p:txBody>
      </p:sp>
      <p:grpSp>
        <p:nvGrpSpPr>
          <p:cNvPr id="24586" name="Group 10"/>
          <p:cNvGrpSpPr>
            <a:grpSpLocks/>
          </p:cNvGrpSpPr>
          <p:nvPr/>
        </p:nvGrpSpPr>
        <p:grpSpPr bwMode="auto">
          <a:xfrm>
            <a:off x="4114800" y="1600200"/>
            <a:ext cx="533400" cy="604838"/>
            <a:chOff x="4411663" y="2366963"/>
            <a:chExt cx="533400" cy="604837"/>
          </a:xfrm>
        </p:grpSpPr>
        <p:sp>
          <p:nvSpPr>
            <p:cNvPr id="24587"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458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Rates of Reactions</a:t>
            </a:r>
          </a:p>
        </p:txBody>
      </p:sp>
      <p:sp>
        <p:nvSpPr>
          <p:cNvPr id="3" name="Content Placeholder 2"/>
          <p:cNvSpPr>
            <a:spLocks noGrp="1"/>
          </p:cNvSpPr>
          <p:nvPr>
            <p:ph idx="1"/>
          </p:nvPr>
        </p:nvSpPr>
        <p:spPr/>
        <p:txBody>
          <a:bodyPr/>
          <a:lstStyle/>
          <a:p>
            <a:pPr>
              <a:defRPr/>
            </a:pPr>
            <a:r>
              <a:rPr lang="en-US" dirty="0" smtClean="0"/>
              <a:t>The study of reaction rates and reaction mechanisms is known as </a:t>
            </a:r>
            <a:r>
              <a:rPr lang="en-US" b="1" dirty="0" smtClean="0"/>
              <a:t>chemical kinetics</a:t>
            </a:r>
            <a:r>
              <a:rPr lang="en-US" dirty="0" smtClean="0"/>
              <a:t>.</a:t>
            </a:r>
          </a:p>
          <a:p>
            <a:pPr>
              <a:buFontTx/>
              <a:buNone/>
              <a:defRPr/>
            </a:pPr>
            <a:r>
              <a:rPr lang="en-US" dirty="0" smtClean="0"/>
              <a:t>What factors affect the rate reaction?</a:t>
            </a:r>
          </a:p>
          <a:p>
            <a:pPr>
              <a:defRPr/>
            </a:pPr>
            <a:r>
              <a:rPr lang="en-US" dirty="0" smtClean="0"/>
              <a:t>	Frequency of collisions between reactants 	(concentration effects)</a:t>
            </a:r>
          </a:p>
          <a:p>
            <a:pPr marL="463550" indent="-463550">
              <a:defRPr/>
            </a:pPr>
            <a:r>
              <a:rPr lang="en-US" dirty="0" smtClean="0"/>
              <a:t>	Energy of the collisions needed for effective collisions between reactants 	</a:t>
            </a:r>
          </a:p>
          <a:p>
            <a:pPr marL="463550" indent="-463550">
              <a:defRPr/>
            </a:pPr>
            <a:r>
              <a:rPr lang="en-US" dirty="0" smtClean="0"/>
              <a:t>		(temperature and catalytic effects)</a:t>
            </a:r>
          </a:p>
          <a:p>
            <a:pPr>
              <a:buFontTx/>
              <a:buNone/>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Rates of Reactions and Equilibrium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6629" name="Picture 2"/>
          <p:cNvPicPr>
            <a:picLocks noChangeAspect="1" noChangeArrowheads="1"/>
          </p:cNvPicPr>
          <p:nvPr/>
        </p:nvPicPr>
        <p:blipFill>
          <a:blip r:embed="rId2" cstate="print"/>
          <a:srcRect/>
          <a:stretch>
            <a:fillRect/>
          </a:stretch>
        </p:blipFill>
        <p:spPr bwMode="auto">
          <a:xfrm>
            <a:off x="76200" y="1676400"/>
            <a:ext cx="5899150" cy="4572000"/>
          </a:xfrm>
          <a:prstGeom prst="rect">
            <a:avLst/>
          </a:prstGeom>
          <a:noFill/>
          <a:ln w="9525">
            <a:noFill/>
            <a:miter lim="800000"/>
            <a:headEnd/>
            <a:tailEnd/>
          </a:ln>
        </p:spPr>
      </p:pic>
      <p:pic>
        <p:nvPicPr>
          <p:cNvPr id="26630" name="Picture 3"/>
          <p:cNvPicPr>
            <a:picLocks noChangeAspect="1" noChangeArrowheads="1"/>
          </p:cNvPicPr>
          <p:nvPr/>
        </p:nvPicPr>
        <p:blipFill>
          <a:blip r:embed="rId3" cstate="print"/>
          <a:srcRect/>
          <a:stretch>
            <a:fillRect/>
          </a:stretch>
        </p:blipFill>
        <p:spPr bwMode="auto">
          <a:xfrm>
            <a:off x="5791200" y="1752600"/>
            <a:ext cx="3289300"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Chemical Equilibrium</a:t>
            </a:r>
          </a:p>
        </p:txBody>
      </p:sp>
      <p:sp>
        <p:nvSpPr>
          <p:cNvPr id="3" name="Content Placeholder 2"/>
          <p:cNvSpPr>
            <a:spLocks noGrp="1"/>
          </p:cNvSpPr>
          <p:nvPr>
            <p:ph idx="1"/>
          </p:nvPr>
        </p:nvSpPr>
        <p:spPr/>
        <p:txBody>
          <a:bodyPr/>
          <a:lstStyle/>
          <a:p>
            <a:r>
              <a:rPr lang="en-US" smtClean="0"/>
              <a:t>Any system at </a:t>
            </a:r>
            <a:r>
              <a:rPr lang="en-US" b="1" smtClean="0"/>
              <a:t>equilibrium</a:t>
            </a:r>
            <a:r>
              <a:rPr lang="en-US" smtClean="0"/>
              <a:t> represents a dynamic state in which two or more opposing processes are taking place simultaneously at the same rate.</a:t>
            </a:r>
          </a:p>
          <a:p>
            <a:r>
              <a:rPr lang="en-US" smtClean="0"/>
              <a:t>Chemical equilibrium:  </a:t>
            </a:r>
          </a:p>
          <a:p>
            <a:pPr algn="ctr"/>
            <a:r>
              <a:rPr lang="en-US" b="1" smtClean="0">
                <a:solidFill>
                  <a:schemeClr val="tx2"/>
                </a:solidFill>
              </a:rPr>
              <a:t>Rate</a:t>
            </a:r>
            <a:r>
              <a:rPr lang="en-US" b="1" baseline="-25000" smtClean="0">
                <a:solidFill>
                  <a:schemeClr val="tx2"/>
                </a:solidFill>
              </a:rPr>
              <a:t>forward reaction</a:t>
            </a:r>
            <a:r>
              <a:rPr lang="en-US" b="1" smtClean="0">
                <a:solidFill>
                  <a:schemeClr val="tx2"/>
                </a:solidFill>
              </a:rPr>
              <a:t> = Rate</a:t>
            </a:r>
            <a:r>
              <a:rPr lang="en-US" b="1" baseline="-25000" smtClean="0">
                <a:solidFill>
                  <a:schemeClr val="tx2"/>
                </a:solidFill>
              </a:rPr>
              <a:t>reverse reaction</a:t>
            </a:r>
          </a:p>
          <a:p>
            <a:endParaRPr lang="en-US" sz="800" b="1" smtClean="0"/>
          </a:p>
          <a:p>
            <a:pPr algn="ctr"/>
            <a:r>
              <a:rPr lang="en-US" b="1" smtClean="0"/>
              <a:t>HF</a:t>
            </a:r>
            <a:r>
              <a:rPr lang="en-US" b="1" baseline="-25000" smtClean="0"/>
              <a:t>(aq)</a:t>
            </a:r>
            <a:r>
              <a:rPr lang="en-US" b="1" smtClean="0"/>
              <a:t> + H</a:t>
            </a:r>
            <a:r>
              <a:rPr lang="en-US" b="1" baseline="-25000" smtClean="0"/>
              <a:t>2</a:t>
            </a:r>
            <a:r>
              <a:rPr lang="en-US" b="1" smtClean="0"/>
              <a:t>O</a:t>
            </a:r>
            <a:r>
              <a:rPr lang="en-US" b="1" baseline="-25000" smtClean="0"/>
              <a:t>(l)</a:t>
            </a:r>
            <a:r>
              <a:rPr lang="en-US" b="1" smtClean="0"/>
              <a:t> </a:t>
            </a:r>
            <a:r>
              <a:rPr lang="en-US" b="1" smtClean="0">
                <a:sym typeface="Wingdings" pitchFamily="2" charset="2"/>
              </a:rPr>
              <a:t>      H</a:t>
            </a:r>
            <a:r>
              <a:rPr lang="en-US" b="1" baseline="-25000" smtClean="0">
                <a:sym typeface="Wingdings" pitchFamily="2" charset="2"/>
              </a:rPr>
              <a:t>3</a:t>
            </a:r>
            <a:r>
              <a:rPr lang="en-US" b="1" smtClean="0">
                <a:sym typeface="Wingdings" pitchFamily="2" charset="2"/>
              </a:rPr>
              <a:t>O</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 F</a:t>
            </a:r>
            <a:r>
              <a:rPr lang="en-US" b="1" baseline="30000" smtClean="0">
                <a:sym typeface="Wingdings" pitchFamily="2" charset="2"/>
              </a:rPr>
              <a:t>-</a:t>
            </a:r>
            <a:r>
              <a:rPr lang="en-US" b="1" baseline="-25000" smtClean="0">
                <a:sym typeface="Wingdings" pitchFamily="2" charset="2"/>
              </a:rPr>
              <a:t>(aq)</a:t>
            </a:r>
            <a:endParaRPr lang="en-US" b="1" smtClean="0"/>
          </a:p>
          <a:p>
            <a:r>
              <a:rPr lang="en-US" smtClean="0"/>
              <a:t>At equilibrium, the HF is ionizing at the same rate that it is reforming, so the concentrations of HF, F</a:t>
            </a:r>
            <a:r>
              <a:rPr lang="en-US" baseline="30000" smtClean="0"/>
              <a:t>-</a:t>
            </a:r>
            <a:r>
              <a:rPr lang="en-US" smtClean="0"/>
              <a:t> and H</a:t>
            </a:r>
            <a:r>
              <a:rPr lang="en-US" baseline="-25000" smtClean="0"/>
              <a:t>3</a:t>
            </a:r>
            <a:r>
              <a:rPr lang="en-US" smtClean="0"/>
              <a:t>O</a:t>
            </a:r>
            <a:r>
              <a:rPr lang="en-US" baseline="30000" smtClean="0"/>
              <a:t>+</a:t>
            </a:r>
            <a:r>
              <a:rPr lang="en-US" smtClean="0"/>
              <a:t> are constant.</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7654" name="Group 10"/>
          <p:cNvGrpSpPr>
            <a:grpSpLocks/>
          </p:cNvGrpSpPr>
          <p:nvPr/>
        </p:nvGrpSpPr>
        <p:grpSpPr bwMode="auto">
          <a:xfrm>
            <a:off x="4267200" y="4114800"/>
            <a:ext cx="533400" cy="604838"/>
            <a:chOff x="4411663" y="2366963"/>
            <a:chExt cx="533400" cy="604837"/>
          </a:xfrm>
        </p:grpSpPr>
        <p:sp>
          <p:nvSpPr>
            <p:cNvPr id="27655"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2765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Equilibrium is reached in a chemical reaction when</a:t>
            </a:r>
          </a:p>
          <a:p>
            <a:pPr marL="514350" indent="-514350">
              <a:buFont typeface="+mj-lt"/>
              <a:buAutoNum type="alphaLcPeriod"/>
              <a:defRPr/>
            </a:pPr>
            <a:r>
              <a:rPr lang="en-US" dirty="0" smtClean="0"/>
              <a:t>The reactants are completely consumed</a:t>
            </a:r>
          </a:p>
          <a:p>
            <a:pPr marL="514350" indent="-514350">
              <a:buFont typeface="+mj-lt"/>
              <a:buAutoNum type="alphaLcPeriod"/>
              <a:defRPr/>
            </a:pPr>
            <a:r>
              <a:rPr lang="en-US" dirty="0" smtClean="0"/>
              <a:t>The concentrations of all reactants and products become equal </a:t>
            </a:r>
          </a:p>
          <a:p>
            <a:pPr marL="514350" indent="-514350">
              <a:buFont typeface="+mj-lt"/>
              <a:buAutoNum type="alphaLcPeriod"/>
              <a:defRPr/>
            </a:pPr>
            <a:r>
              <a:rPr lang="en-US" dirty="0" smtClean="0"/>
              <a:t>The rates of the opposing reactions become equal</a:t>
            </a:r>
          </a:p>
          <a:p>
            <a:pPr marL="514350" indent="-514350">
              <a:buFont typeface="+mj-lt"/>
              <a:buAutoNum type="alphaLcPeriod"/>
              <a:defRPr/>
            </a:pPr>
            <a:r>
              <a:rPr lang="en-US" dirty="0" smtClean="0"/>
              <a:t>The forward and reverse reactions stop</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Le Châtelier’s Principle</a:t>
            </a:r>
          </a:p>
        </p:txBody>
      </p:sp>
      <p:sp>
        <p:nvSpPr>
          <p:cNvPr id="3" name="Content Placeholder 2"/>
          <p:cNvSpPr>
            <a:spLocks noGrp="1"/>
          </p:cNvSpPr>
          <p:nvPr>
            <p:ph idx="1"/>
          </p:nvPr>
        </p:nvSpPr>
        <p:spPr/>
        <p:txBody>
          <a:bodyPr/>
          <a:lstStyle/>
          <a:p>
            <a:r>
              <a:rPr lang="en-US" smtClean="0"/>
              <a:t>If a stress is applied to a system in equilibrium, the system will respond in such a way as to relieve that stress and restore equilibrium under a new set of conditions.</a:t>
            </a:r>
          </a:p>
          <a:p>
            <a:r>
              <a:rPr lang="en-US" smtClean="0"/>
              <a:t>What kinds of things stress chemical equilibria?</a:t>
            </a:r>
          </a:p>
          <a:p>
            <a:r>
              <a:rPr lang="en-US" smtClean="0"/>
              <a:t>	Changes in concentration, temperature and volumes of gases.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2122</Words>
  <Application>Microsoft Office PowerPoint</Application>
  <PresentationFormat>On-screen Show (4:3)</PresentationFormat>
  <Paragraphs>394</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Chapter 16</vt:lpstr>
      <vt:lpstr>Reversible Reactions</vt:lpstr>
      <vt:lpstr>Reversible Reactions</vt:lpstr>
      <vt:lpstr>Reversible Reactions</vt:lpstr>
      <vt:lpstr>Rates of Reactions</vt:lpstr>
      <vt:lpstr>Rates of Reactions and Equilibrium</vt:lpstr>
      <vt:lpstr>Chemical Equilibrium</vt:lpstr>
      <vt:lpstr>Your Turn!</vt:lpstr>
      <vt:lpstr>Le Châtelier’s Principle</vt:lpstr>
      <vt:lpstr>Effect of Concentration</vt:lpstr>
      <vt:lpstr>Adding Reactant to the  System at Equilibrium</vt:lpstr>
      <vt:lpstr>Reactant      Product</vt:lpstr>
      <vt:lpstr>Effect of Concentration</vt:lpstr>
      <vt:lpstr>HC2H3O2(aq) +H2O(l)       H3O+(aq) + C2H3O2- (aq) </vt:lpstr>
      <vt:lpstr>HC2H3O2(aq) +H2O(l)       H3O+(aq) + C2H3O2- (aq) </vt:lpstr>
      <vt:lpstr>Your Turn!</vt:lpstr>
      <vt:lpstr>Your Turn!</vt:lpstr>
      <vt:lpstr>Your Turn!</vt:lpstr>
      <vt:lpstr>Your Turn!</vt:lpstr>
      <vt:lpstr>Effect of Changes in Volume</vt:lpstr>
      <vt:lpstr>Effect of Changes in Volume</vt:lpstr>
      <vt:lpstr>Effect of Changes in Volume</vt:lpstr>
      <vt:lpstr>Your Turn!</vt:lpstr>
      <vt:lpstr>Your Turn!</vt:lpstr>
      <vt:lpstr>Your Turn!</vt:lpstr>
      <vt:lpstr>Effect of Temperature</vt:lpstr>
      <vt:lpstr>Effect of temperature</vt:lpstr>
      <vt:lpstr>Effect of Temperature</vt:lpstr>
      <vt:lpstr>Your Turn!</vt:lpstr>
      <vt:lpstr> Effect of Catalysts</vt:lpstr>
      <vt:lpstr>Reaction Energy Diagram</vt:lpstr>
      <vt:lpstr>Your Turn!</vt:lpstr>
      <vt:lpstr>Buffer Solutions</vt:lpstr>
      <vt:lpstr>Buffer Solutions</vt:lpstr>
      <vt:lpstr>Buffer 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Chemical Equilibrium</dc:subject>
  <dc:creator>Karen Sanchez</dc:creator>
  <cp:lastModifiedBy>Amanda L. Houchens</cp:lastModifiedBy>
  <cp:revision>110</cp:revision>
  <dcterms:created xsi:type="dcterms:W3CDTF">2009-04-24T10:50:53Z</dcterms:created>
  <dcterms:modified xsi:type="dcterms:W3CDTF">2019-07-24T18:44:18Z</dcterms:modified>
</cp:coreProperties>
</file>