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15" r:id="rId3"/>
    <p:sldId id="330" r:id="rId4"/>
    <p:sldId id="331" r:id="rId5"/>
    <p:sldId id="332" r:id="rId6"/>
    <p:sldId id="334" r:id="rId7"/>
    <p:sldId id="333" r:id="rId8"/>
    <p:sldId id="316" r:id="rId9"/>
    <p:sldId id="337" r:id="rId10"/>
    <p:sldId id="338" r:id="rId11"/>
    <p:sldId id="347" r:id="rId12"/>
    <p:sldId id="318" r:id="rId13"/>
    <p:sldId id="339" r:id="rId14"/>
    <p:sldId id="363" r:id="rId15"/>
    <p:sldId id="319" r:id="rId16"/>
    <p:sldId id="340" r:id="rId17"/>
    <p:sldId id="320" r:id="rId18"/>
    <p:sldId id="341" r:id="rId19"/>
    <p:sldId id="349" r:id="rId20"/>
    <p:sldId id="364" r:id="rId21"/>
    <p:sldId id="321" r:id="rId22"/>
    <p:sldId id="342" r:id="rId23"/>
    <p:sldId id="343" r:id="rId24"/>
    <p:sldId id="344" r:id="rId25"/>
    <p:sldId id="346" r:id="rId26"/>
    <p:sldId id="345" r:id="rId27"/>
    <p:sldId id="322" r:id="rId28"/>
    <p:sldId id="323" r:id="rId29"/>
    <p:sldId id="353" r:id="rId30"/>
    <p:sldId id="354" r:id="rId31"/>
    <p:sldId id="350" r:id="rId32"/>
    <p:sldId id="351" r:id="rId33"/>
    <p:sldId id="352" r:id="rId34"/>
    <p:sldId id="365" r:id="rId35"/>
    <p:sldId id="324" r:id="rId36"/>
    <p:sldId id="355" r:id="rId37"/>
    <p:sldId id="356" r:id="rId38"/>
    <p:sldId id="357" r:id="rId39"/>
    <p:sldId id="358" r:id="rId40"/>
    <p:sldId id="326" r:id="rId41"/>
    <p:sldId id="327" r:id="rId42"/>
    <p:sldId id="362" r:id="rId43"/>
    <p:sldId id="328" r:id="rId44"/>
    <p:sldId id="32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6B300A-705C-4512-AD68-D986A01F6E06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8C323-9D81-4861-B01A-B3C78F2C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21CC7-8935-4348-A064-6A50B0DFBA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92053-B81B-41C1-B888-0EFAB0945D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Titration.  (a) Before the titration begins, the liquid in the flask is colorless and clear.  (b) At the endpoint a pole pink color persists in the flask.  (d) After the endpoint, the color of the solution turns bright pink, indicating an excess of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EAB7E-95A1-48E5-AC6A-B9D2EDF492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A0CC-9A69-4839-A596-AD24AF47593B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</a:t>
            </a:r>
            <a:fld id="{09CC5C30-58A2-4711-806E-54A698D6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7A3F-F5E2-424B-B2B5-2FCDB502EA49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88A1-8ACB-43EC-AB65-984939A7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7645-E4CB-4D1A-9D37-95383921929A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74AD-3AD3-4BC0-8605-DF021178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DEF0-336E-476D-A4E6-45EC759FB861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</a:t>
            </a:r>
            <a:fld id="{8092C2CB-C5B9-4B6E-80FD-1A5D640B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BDB5-FF1D-4AAC-8A64-E065D6452311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3CF8-BBB2-47E1-B0F8-4CA53B49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E093-2C42-4A7F-AAC4-012088F75D77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0A1F-B2E0-449B-A501-6D2509BD0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2584-AE7A-4FC1-94AE-66A5FEBB9746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414C-8E33-4114-9BA9-D416A1766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79C-245D-4BEA-BD9D-36E906252D4A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63B4-3C5B-420D-9285-CAFD2561C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9EA2-A9D4-4EDC-8F97-A1B75286B7B0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4A64-BEA2-49ED-8B2A-33AC79812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70F0-8D61-4BA7-AE0E-B85C1D20369F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986A-3BE2-45D3-BF58-1EA42D4F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D9F3-784E-495E-B995-1B02E9C1F3D7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9ACB-55F0-4E98-8E93-19091BB4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A3F9B-B654-42D1-BB8A-DA2936899A41}" type="datetime1">
              <a:rPr lang="en-US" smtClean="0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15-</a:t>
            </a:r>
            <a:fld id="{6729FF35-B89B-4146-A36A-C98CF472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15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Acids, Bases, and Salts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78338"/>
            <a:ext cx="3124199" cy="32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304800" y="28956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Lemons and limes are examples of food which contains acidic solutions.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smtClean="0"/>
              <a:t>Bases can be amphoteric</a:t>
            </a:r>
          </a:p>
          <a:p>
            <a:r>
              <a:rPr lang="en-US" smtClean="0"/>
              <a:t>as base: Zn(OH)</a:t>
            </a:r>
            <a:r>
              <a:rPr lang="en-US" baseline="-25000" smtClean="0"/>
              <a:t>2(aq)</a:t>
            </a:r>
            <a:r>
              <a:rPr lang="en-US" smtClean="0">
                <a:sym typeface="Wingdings" pitchFamily="2" charset="2"/>
              </a:rPr>
              <a:t>+ 2HBr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 ZnBr</a:t>
            </a:r>
            <a:r>
              <a:rPr lang="en-US" baseline="-25000" smtClean="0">
                <a:sym typeface="Wingdings" pitchFamily="2" charset="2"/>
              </a:rPr>
              <a:t>2(aq)</a:t>
            </a:r>
            <a:r>
              <a:rPr lang="en-US" smtClean="0">
                <a:sym typeface="Wingdings" pitchFamily="2" charset="2"/>
              </a:rPr>
              <a:t> + 2H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baseline="-25000" smtClean="0"/>
          </a:p>
          <a:p>
            <a:r>
              <a:rPr lang="en-US" smtClean="0"/>
              <a:t>as acid: Zn(OH)</a:t>
            </a:r>
            <a:r>
              <a:rPr lang="en-US" baseline="-25000" smtClean="0"/>
              <a:t>2(aq)</a:t>
            </a:r>
            <a:r>
              <a:rPr lang="en-US" smtClean="0">
                <a:sym typeface="Wingdings" pitchFamily="2" charset="2"/>
              </a:rPr>
              <a:t>+ 2NaOH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 Na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Zn(OH)</a:t>
            </a:r>
            <a:r>
              <a:rPr lang="en-US" baseline="-25000" smtClean="0">
                <a:sym typeface="Wingdings" pitchFamily="2" charset="2"/>
              </a:rPr>
              <a:t>4(aq)</a:t>
            </a:r>
          </a:p>
          <a:p>
            <a:endParaRPr lang="en-US" b="1" smtClean="0"/>
          </a:p>
          <a:p>
            <a:r>
              <a:rPr lang="en-US" b="1" smtClean="0"/>
              <a:t>NaOH and KOH react with metals</a:t>
            </a:r>
          </a:p>
          <a:p>
            <a:r>
              <a:rPr lang="en-US" smtClean="0">
                <a:solidFill>
                  <a:schemeClr val="tx2"/>
                </a:solidFill>
              </a:rPr>
              <a:t>	base  +  metal   +   water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   salt   +   hydrogen</a:t>
            </a:r>
            <a:endParaRPr lang="en-US" b="1" smtClean="0"/>
          </a:p>
          <a:p>
            <a:r>
              <a:rPr lang="en-US" smtClean="0"/>
              <a:t>2NaOH</a:t>
            </a:r>
            <a:r>
              <a:rPr lang="en-US" baseline="-25000" smtClean="0"/>
              <a:t>(aq)</a:t>
            </a:r>
            <a:r>
              <a:rPr lang="en-US" smtClean="0"/>
              <a:t> + 2Al(s) + 6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 </a:t>
            </a:r>
            <a:r>
              <a:rPr lang="en-US" smtClean="0">
                <a:sym typeface="Wingdings" pitchFamily="2" charset="2"/>
              </a:rPr>
              <a:t> 2NaAl(OH)</a:t>
            </a:r>
            <a:r>
              <a:rPr lang="en-US" baseline="-25000" smtClean="0">
                <a:sym typeface="Wingdings" pitchFamily="2" charset="2"/>
              </a:rPr>
              <a:t>4(aq)</a:t>
            </a:r>
            <a:r>
              <a:rPr lang="en-US" smtClean="0">
                <a:sym typeface="Wingdings" pitchFamily="2" charset="2"/>
              </a:rPr>
              <a:t> + 3H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(g) </a:t>
            </a:r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gas is produced by the reaction of sodium bicarbonate with acetic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Carbon dioxide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Nitrogen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Oxygen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mtClean="0"/>
              <a:t>Salts are the result of acid-base neutralization reactions.</a:t>
            </a:r>
          </a:p>
          <a:p>
            <a:r>
              <a:rPr lang="en-US" smtClean="0"/>
              <a:t>HCl</a:t>
            </a:r>
            <a:r>
              <a:rPr lang="en-US" baseline="-25000" smtClean="0"/>
              <a:t>(aq)</a:t>
            </a:r>
            <a:r>
              <a:rPr lang="en-US" smtClean="0"/>
              <a:t>+ NaOH</a:t>
            </a:r>
            <a:r>
              <a:rPr lang="en-US" baseline="-25000" smtClean="0"/>
              <a:t>(aq)</a:t>
            </a:r>
            <a:r>
              <a:rPr lang="en-US" smtClean="0">
                <a:sym typeface="Wingdings" pitchFamily="2" charset="2"/>
              </a:rPr>
              <a:t> 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/>
          </a:p>
          <a:p>
            <a:r>
              <a:rPr lang="en-US" smtClean="0"/>
              <a:t>Salts are ionic compounds composed of a cation (usually a metal or the ammonium ion) and an anion (not oxide or hydroxide).</a:t>
            </a:r>
          </a:p>
          <a:p>
            <a:r>
              <a:rPr lang="en-US" smtClean="0"/>
              <a:t>Salts are usually crystals with high melting and boiling points.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1600200"/>
            <a:ext cx="3035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salt forms from the reaction of magnesium hydroxide and sulfuric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MgS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MgSO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Mg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salt forms from the reaction of aluminum oxide and </a:t>
            </a:r>
            <a:r>
              <a:rPr lang="en-US" dirty="0" err="1" smtClean="0"/>
              <a:t>hydrobromic</a:t>
            </a:r>
            <a:r>
              <a:rPr lang="en-US" dirty="0" smtClean="0"/>
              <a:t>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AlBr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AlBr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Electrolytes and Nonelectrolytes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b="1" smtClean="0"/>
              <a:t>Electrolytes</a:t>
            </a:r>
            <a:r>
              <a:rPr lang="en-US" smtClean="0"/>
              <a:t> are compounds whose aqueous solutions conduct electricity.</a:t>
            </a:r>
          </a:p>
          <a:p>
            <a:r>
              <a:rPr lang="en-US" b="1" smtClean="0"/>
              <a:t>Nonelectrolytes</a:t>
            </a:r>
            <a:r>
              <a:rPr lang="en-US" smtClean="0"/>
              <a:t> are substances whose aqueous solutions are nonconductors.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78450"/>
            <a:ext cx="899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352800"/>
            <a:ext cx="8105775" cy="20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Electrolytes and Nonelectrolytes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smtClean="0"/>
              <a:t>It is the movement of </a:t>
            </a:r>
            <a:r>
              <a:rPr lang="en-US" b="1" smtClean="0"/>
              <a:t>ions</a:t>
            </a:r>
            <a:r>
              <a:rPr lang="en-US" smtClean="0"/>
              <a:t> that conduct electricity in water .</a:t>
            </a:r>
          </a:p>
          <a:p>
            <a:r>
              <a:rPr lang="en-US" b="1" smtClean="0"/>
              <a:t>Acids, bases and salts </a:t>
            </a:r>
            <a:r>
              <a:rPr lang="en-US" smtClean="0"/>
              <a:t>are electrolytes because they produce ions in water when they dissolve.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050" y="1600200"/>
            <a:ext cx="3536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6113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803900"/>
            <a:ext cx="6843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Dissociation of Electrolytes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Salts dissociate into </a:t>
            </a:r>
            <a:r>
              <a:rPr lang="en-US" dirty="0" err="1" smtClean="0"/>
              <a:t>cations</a:t>
            </a:r>
            <a:r>
              <a:rPr lang="en-US" dirty="0" smtClean="0"/>
              <a:t> and anions when they dissolve in water.</a:t>
            </a:r>
          </a:p>
          <a:p>
            <a:r>
              <a:rPr lang="en-US" dirty="0" err="1" smtClean="0"/>
              <a:t>NaCl</a:t>
            </a:r>
            <a:r>
              <a:rPr lang="en-US" baseline="-25000" dirty="0" smtClean="0"/>
              <a:t>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03588"/>
            <a:ext cx="3327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1777"/>
            <a:ext cx="4929187" cy="25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of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Ionization is the formation of ions; it is the result of the chemical reaction with water.</a:t>
            </a:r>
          </a:p>
          <a:p>
            <a:r>
              <a:rPr lang="en-US" smtClean="0"/>
              <a:t>Acids ionize in water, producing hydronium ions and anions.</a:t>
            </a:r>
          </a:p>
          <a:p>
            <a:r>
              <a:rPr lang="en-US" smtClean="0"/>
              <a:t>	HCl</a:t>
            </a:r>
            <a:r>
              <a:rPr lang="en-US" baseline="-25000" smtClean="0"/>
              <a:t>(g)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r>
              <a:rPr lang="en-US" smtClean="0"/>
              <a:t>	H</a:t>
            </a:r>
            <a:r>
              <a:rPr lang="en-US" baseline="-25000" smtClean="0"/>
              <a:t>3</a:t>
            </a:r>
            <a:r>
              <a:rPr lang="en-US" smtClean="0"/>
              <a:t>PO</a:t>
            </a:r>
            <a:r>
              <a:rPr lang="en-US" baseline="-25000" smtClean="0"/>
              <a:t>4(aq)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r>
              <a:rPr lang="en-US" smtClean="0"/>
              <a:t>Weak bases ionize in water, producing hydroxide ions and cations.</a:t>
            </a:r>
          </a:p>
          <a:p>
            <a:r>
              <a:rPr lang="en-US" smtClean="0"/>
              <a:t>	 NH</a:t>
            </a:r>
            <a:r>
              <a:rPr lang="en-US" baseline="-25000" smtClean="0"/>
              <a:t>3(aq)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  OH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smtClean="0"/>
              <a:t> </a:t>
            </a:r>
            <a:r>
              <a:rPr lang="en-US" baseline="-25000" smtClean="0"/>
              <a:t>(aq)</a:t>
            </a:r>
            <a:r>
              <a:rPr lang="en-US" smtClean="0"/>
              <a:t> +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4" name="Group 10"/>
          <p:cNvGrpSpPr>
            <a:grpSpLocks/>
          </p:cNvGrpSpPr>
          <p:nvPr/>
        </p:nvGrpSpPr>
        <p:grpSpPr bwMode="auto">
          <a:xfrm>
            <a:off x="3657600" y="3967163"/>
            <a:ext cx="533400" cy="604837"/>
            <a:chOff x="4411663" y="2366963"/>
            <a:chExt cx="533400" cy="604837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  <p:grpSp>
        <p:nvGrpSpPr>
          <p:cNvPr id="37895" name="Group 10"/>
          <p:cNvGrpSpPr>
            <a:grpSpLocks/>
          </p:cNvGrpSpPr>
          <p:nvPr/>
        </p:nvGrpSpPr>
        <p:grpSpPr bwMode="auto">
          <a:xfrm>
            <a:off x="3505200" y="5414963"/>
            <a:ext cx="533400" cy="604837"/>
            <a:chOff x="4411663" y="2366963"/>
            <a:chExt cx="533400" cy="604837"/>
          </a:xfrm>
        </p:grpSpPr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will </a:t>
            </a:r>
            <a:r>
              <a:rPr lang="en-US" b="1" dirty="0" smtClean="0"/>
              <a:t>dissociate</a:t>
            </a:r>
            <a:r>
              <a:rPr lang="en-US" dirty="0" smtClean="0"/>
              <a:t> when placed in water?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HCl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KBr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HClO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Arrhenius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41838"/>
            <a:ext cx="6705600" cy="1706562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Metals to produce H</a:t>
            </a:r>
            <a:r>
              <a:rPr lang="en-US" baseline="-25000" smtClean="0"/>
              <a:t>2</a:t>
            </a:r>
            <a:r>
              <a:rPr lang="en-US" smtClean="0"/>
              <a:t> gas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Bases to produce salt and water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mtClean="0"/>
              <a:t>Carbonates to produce carbon dioxide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Definition: </a:t>
            </a:r>
            <a:r>
              <a:rPr lang="en-US" sz="2800" dirty="0">
                <a:latin typeface="+mn-lt"/>
              </a:rPr>
              <a:t> An acid solution contains an excess of H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800" dirty="0">
                <a:latin typeface="+mn-lt"/>
              </a:rPr>
              <a:t> 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Properties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Sour taste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Turn blue litmus red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ability to react with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3" y="1706218"/>
            <a:ext cx="3729037" cy="31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solution is tested with the conductivity apparatus and the light bulb did not light.  Which of the following is </a:t>
            </a:r>
            <a:r>
              <a:rPr lang="en-US" b="1" dirty="0" smtClean="0"/>
              <a:t>not</a:t>
            </a:r>
            <a:r>
              <a:rPr lang="en-US" dirty="0" smtClean="0"/>
              <a:t> likely?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only water.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water and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beaker contained water and CaCl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All of the above are likely possibilities.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and Weak Electrolytes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mtClean="0"/>
              <a:t>Strong electrolytes are essentially 100% ionized in water (HCl).</a:t>
            </a:r>
          </a:p>
          <a:p>
            <a:r>
              <a:rPr lang="en-US" smtClean="0"/>
              <a:t>Weak electrolytes are much less ionized (HC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340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1"/>
            <a:ext cx="3429000" cy="256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and Weak Electrolytes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Use double arrows	to indicate weak ionization.</a:t>
            </a:r>
          </a:p>
          <a:p>
            <a:r>
              <a:rPr lang="en-US" smtClean="0"/>
              <a:t>	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      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</a:p>
          <a:p>
            <a:r>
              <a:rPr lang="en-US" smtClean="0"/>
              <a:t>	HF</a:t>
            </a:r>
            <a:r>
              <a:rPr lang="en-US" baseline="-25000" smtClean="0"/>
              <a:t>(aq)</a:t>
            </a:r>
            <a:r>
              <a:rPr lang="en-US" smtClean="0"/>
              <a:t> +  H</a:t>
            </a:r>
            <a:r>
              <a:rPr lang="en-US" baseline="-30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       </a:t>
            </a:r>
            <a:r>
              <a:rPr lang="en-US" smtClean="0"/>
              <a:t>H</a:t>
            </a:r>
            <a:r>
              <a:rPr lang="en-US" baseline="-30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 + F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553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1" name="Group 10"/>
          <p:cNvGrpSpPr>
            <a:grpSpLocks/>
          </p:cNvGrpSpPr>
          <p:nvPr/>
        </p:nvGrpSpPr>
        <p:grpSpPr bwMode="auto">
          <a:xfrm>
            <a:off x="3962400" y="4648200"/>
            <a:ext cx="533400" cy="604838"/>
            <a:chOff x="4411663" y="2366963"/>
            <a:chExt cx="533400" cy="604837"/>
          </a:xfrm>
        </p:grpSpPr>
        <p:sp>
          <p:nvSpPr>
            <p:cNvPr id="41995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1996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  <p:grpSp>
        <p:nvGrpSpPr>
          <p:cNvPr id="41992" name="Group 10"/>
          <p:cNvGrpSpPr>
            <a:grpSpLocks/>
          </p:cNvGrpSpPr>
          <p:nvPr/>
        </p:nvGrpSpPr>
        <p:grpSpPr bwMode="auto">
          <a:xfrm>
            <a:off x="3200400" y="5181600"/>
            <a:ext cx="533400" cy="604838"/>
            <a:chOff x="4411663" y="2366963"/>
            <a:chExt cx="533400" cy="604837"/>
          </a:xfrm>
        </p:grpSpPr>
        <p:sp>
          <p:nvSpPr>
            <p:cNvPr id="41993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Salts dissociate into at least 2 ions.</a:t>
            </a:r>
          </a:p>
          <a:p>
            <a:r>
              <a:rPr lang="en-US" smtClean="0"/>
              <a:t>A 1M solution of NaCl produces a 2M solution of ions.</a:t>
            </a:r>
          </a:p>
          <a:p>
            <a:r>
              <a:rPr lang="en-US" smtClean="0"/>
              <a:t>	NaCl</a:t>
            </a:r>
            <a:r>
              <a:rPr lang="en-US" baseline="-25000" smtClean="0"/>
              <a:t>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Na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Cl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baseline="-25000" smtClean="0">
                <a:sym typeface="Wingdings" pitchFamily="2" charset="2"/>
              </a:rPr>
              <a:t>(aq)</a:t>
            </a:r>
            <a:endParaRPr lang="en-US" smtClean="0"/>
          </a:p>
          <a:p>
            <a:r>
              <a:rPr lang="en-US" smtClean="0"/>
              <a:t>	1 mole	1 mole +  1 mole</a:t>
            </a:r>
          </a:p>
          <a:p>
            <a:r>
              <a:rPr lang="en-US" smtClean="0"/>
              <a:t>A 1M solution of CaCl</a:t>
            </a:r>
            <a:r>
              <a:rPr lang="en-US" baseline="-25000" smtClean="0"/>
              <a:t>2</a:t>
            </a:r>
            <a:r>
              <a:rPr lang="en-US" smtClean="0"/>
              <a:t> produces a 3M solution of ions.</a:t>
            </a:r>
          </a:p>
          <a:p>
            <a:r>
              <a:rPr lang="en-US" smtClean="0"/>
              <a:t>	CaCl</a:t>
            </a:r>
            <a:r>
              <a:rPr lang="en-US" baseline="-25000" smtClean="0"/>
              <a:t>2(s)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Ca</a:t>
            </a:r>
            <a:r>
              <a:rPr lang="en-US" baseline="30000" smtClean="0">
                <a:sym typeface="Wingdings" pitchFamily="2" charset="2"/>
              </a:rPr>
              <a:t>2+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+ 2Cl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baseline="-25000" smtClean="0">
                <a:sym typeface="Wingdings" pitchFamily="2" charset="2"/>
              </a:rPr>
              <a:t>(aq)</a:t>
            </a:r>
          </a:p>
          <a:p>
            <a:r>
              <a:rPr lang="en-US" smtClean="0"/>
              <a:t>	1 mole	1 mole +  2 mole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concentration of chloride ion in a 2.0 M solution of calcium chloride?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3.0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4.0 M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Colligative Properties of </a:t>
            </a:r>
            <a:br>
              <a:rPr lang="en-US" dirty="0" smtClean="0"/>
            </a:br>
            <a:r>
              <a:rPr lang="en-US" dirty="0" smtClean="0"/>
              <a:t>Electrolyte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Colligative properties depend on the moles of dissolved particles so you have to take that into account when you compute freezing point depressions and boiling point elevations.</a:t>
            </a:r>
          </a:p>
          <a:p>
            <a:r>
              <a:rPr lang="en-US" smtClean="0"/>
              <a:t>What is the boiling point elevation of a 1.5 m aqueous solution of calcium chloride?    (The boiling point elevation constant for water is 0.512 </a:t>
            </a:r>
            <a:r>
              <a:rPr lang="en-US" baseline="30000" smtClean="0"/>
              <a:t>°</a:t>
            </a:r>
            <a:r>
              <a:rPr lang="en-US" smtClean="0"/>
              <a:t>C/m.)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120775" y="4799013"/>
          <a:ext cx="7073900" cy="1117600"/>
        </p:xfrm>
        <a:graphic>
          <a:graphicData uri="http://schemas.openxmlformats.org/presentationml/2006/ole">
            <p:oleObj spid="_x0000_s1026" name="Equation" r:id="rId3" imgW="273024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boiling point of a 2.0 m aqueous solution of sodium chloride?    (The boiling point elevation constant for water is 0.512 </a:t>
            </a:r>
            <a:r>
              <a:rPr lang="en-US" baseline="30000" dirty="0" smtClean="0"/>
              <a:t>°</a:t>
            </a:r>
            <a:r>
              <a:rPr lang="en-US" dirty="0" smtClean="0"/>
              <a:t>C/m.)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101.02 </a:t>
            </a:r>
            <a:r>
              <a:rPr lang="en-US" baseline="30000" dirty="0" smtClean="0"/>
              <a:t>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1.02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2.05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102.05</a:t>
            </a:r>
            <a:r>
              <a:rPr lang="en-US" baseline="30000" dirty="0" smtClean="0"/>
              <a:t> °</a:t>
            </a:r>
            <a:r>
              <a:rPr lang="en-US" dirty="0" smtClean="0"/>
              <a:t>C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Ionization of Water </a:t>
            </a:r>
            <a:br>
              <a:rPr lang="en-US" dirty="0" smtClean="0"/>
            </a:br>
            <a:r>
              <a:rPr lang="en-US" dirty="0" smtClean="0"/>
              <a:t>(for the benefit of AP Biology)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Pure water auto-ionizes</a:t>
            </a:r>
          </a:p>
          <a:p>
            <a:pPr algn="ctr">
              <a:buFontTx/>
              <a:buNone/>
            </a:pP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       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baseline="-25000" smtClean="0">
                <a:sym typeface="Symbol" pitchFamily="18" charset="2"/>
              </a:rPr>
              <a:t>(aq)</a:t>
            </a:r>
            <a:r>
              <a:rPr lang="en-US" smtClean="0">
                <a:sym typeface="Symbol" pitchFamily="18" charset="2"/>
              </a:rPr>
              <a:t> + 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baseline="-25000" smtClean="0">
                <a:sym typeface="Symbol" pitchFamily="18" charset="2"/>
              </a:rPr>
              <a:t>(aq)</a:t>
            </a:r>
            <a:endParaRPr lang="en-US" smtClean="0">
              <a:sym typeface="Symbol" pitchFamily="18" charset="2"/>
            </a:endParaRPr>
          </a:p>
          <a:p>
            <a:pPr>
              <a:buFontTx/>
              <a:buNone/>
            </a:pPr>
            <a:endParaRPr lang="en-US" smtClean="0"/>
          </a:p>
          <a:p>
            <a:pPr algn="ctr"/>
            <a:r>
              <a:rPr lang="en-US" smtClean="0">
                <a:sym typeface="Symbol" pitchFamily="18" charset="2"/>
              </a:rPr>
              <a:t>Concentration 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 </a:t>
            </a:r>
            <a:r>
              <a:rPr lang="en-US" smtClean="0">
                <a:sym typeface="Symbol" pitchFamily="18" charset="2"/>
              </a:rPr>
              <a:t>= Concentration 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 =</a:t>
            </a:r>
            <a:r>
              <a:rPr lang="en-US" smtClean="0"/>
              <a:t> 1</a:t>
            </a:r>
            <a:r>
              <a:rPr lang="en-US" smtClean="0">
                <a:cs typeface="Times New Roman" pitchFamily="18" charset="0"/>
              </a:rPr>
              <a:t>×</a:t>
            </a:r>
            <a:r>
              <a:rPr lang="en-US" smtClean="0"/>
              <a:t>10</a:t>
            </a:r>
            <a:r>
              <a:rPr lang="en-US" baseline="30000" smtClean="0"/>
              <a:t>-7 </a:t>
            </a:r>
            <a:r>
              <a:rPr lang="en-US" smtClean="0"/>
              <a:t>M 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×</a:t>
            </a:r>
            <a:r>
              <a:rPr lang="en-US" smtClean="0">
                <a:sym typeface="Symbol" pitchFamily="18" charset="2"/>
              </a:rPr>
              <a:t>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= 10</a:t>
            </a:r>
            <a:r>
              <a:rPr lang="en-US" baseline="30000" smtClean="0">
                <a:sym typeface="Symbol" pitchFamily="18" charset="2"/>
              </a:rPr>
              <a:t>-14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In acid solutions, 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]&gt;[OH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</a:t>
            </a:r>
          </a:p>
          <a:p>
            <a:r>
              <a:rPr lang="en-US" smtClean="0">
                <a:sym typeface="Symbol" pitchFamily="18" charset="2"/>
              </a:rPr>
              <a:t>In basic solution, </a:t>
            </a:r>
            <a:r>
              <a:rPr lang="en-US" smtClean="0"/>
              <a:t>[</a:t>
            </a:r>
            <a:r>
              <a:rPr lang="en-US" smtClean="0">
                <a:sym typeface="Symbol" pitchFamily="18" charset="2"/>
              </a:rPr>
              <a:t>H</a:t>
            </a:r>
            <a:r>
              <a:rPr lang="en-US" baseline="-25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O</a:t>
            </a:r>
            <a:r>
              <a:rPr lang="en-US" baseline="30000" smtClean="0"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]&lt;[OH</a:t>
            </a:r>
            <a:r>
              <a:rPr lang="en-US" baseline="30000" smtClean="0">
                <a:sym typeface="Symbol" pitchFamily="18" charset="2"/>
              </a:rPr>
              <a:t>-</a:t>
            </a:r>
            <a:r>
              <a:rPr lang="en-US" smtClean="0">
                <a:sym typeface="Symbol" pitchFamily="18" charset="2"/>
              </a:rPr>
              <a:t>] 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46086" name="Group 10"/>
          <p:cNvGrpSpPr>
            <a:grpSpLocks/>
          </p:cNvGrpSpPr>
          <p:nvPr/>
        </p:nvGrpSpPr>
        <p:grpSpPr bwMode="auto">
          <a:xfrm>
            <a:off x="4114800" y="2057400"/>
            <a:ext cx="533400" cy="604838"/>
            <a:chOff x="4411663" y="2366963"/>
            <a:chExt cx="533400" cy="604837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 = -log[H</a:t>
            </a:r>
            <a:r>
              <a:rPr lang="en-US" baseline="30000" smtClean="0"/>
              <a:t>+</a:t>
            </a:r>
            <a:r>
              <a:rPr lang="en-US" smtClean="0"/>
              <a:t>]</a:t>
            </a:r>
          </a:p>
          <a:p>
            <a:r>
              <a:rPr lang="en-US" smtClean="0"/>
              <a:t>In pure water, [H</a:t>
            </a:r>
            <a:r>
              <a:rPr lang="en-US" baseline="30000" smtClean="0"/>
              <a:t>+</a:t>
            </a:r>
            <a:r>
              <a:rPr lang="en-US" smtClean="0"/>
              <a:t>] </a:t>
            </a:r>
            <a:r>
              <a:rPr lang="en-US" smtClean="0">
                <a:sym typeface="Symbol" pitchFamily="18" charset="2"/>
              </a:rPr>
              <a:t>=</a:t>
            </a:r>
            <a:r>
              <a:rPr lang="en-US" smtClean="0"/>
              <a:t> 1</a:t>
            </a:r>
            <a:r>
              <a:rPr lang="en-US" smtClean="0">
                <a:cs typeface="Times New Roman" pitchFamily="18" charset="0"/>
              </a:rPr>
              <a:t>×</a:t>
            </a:r>
            <a:r>
              <a:rPr lang="en-US" smtClean="0"/>
              <a:t>10</a:t>
            </a:r>
            <a:r>
              <a:rPr lang="en-US" baseline="30000" smtClean="0"/>
              <a:t>-7 </a:t>
            </a:r>
            <a:r>
              <a:rPr lang="en-US" smtClean="0"/>
              <a:t>M so</a:t>
            </a:r>
          </a:p>
          <a:p>
            <a:r>
              <a:rPr lang="en-US" smtClean="0"/>
              <a:t>pH = -log(10</a:t>
            </a:r>
            <a:r>
              <a:rPr lang="en-US" baseline="30000" smtClean="0"/>
              <a:t>-7</a:t>
            </a:r>
            <a:r>
              <a:rPr lang="en-US" smtClean="0"/>
              <a:t>) = 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57650"/>
            <a:ext cx="87233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91200"/>
            <a:ext cx="2908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838200" y="3657600"/>
            <a:ext cx="1084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high H</a:t>
            </a:r>
            <a:r>
              <a:rPr lang="en-US" sz="2000" baseline="30000">
                <a:solidFill>
                  <a:schemeClr val="tx2"/>
                </a:solidFill>
              </a:rPr>
              <a:t>+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low OH</a:t>
            </a:r>
            <a:r>
              <a:rPr lang="en-US" sz="2000" baseline="30000">
                <a:solidFill>
                  <a:schemeClr val="tx2"/>
                </a:solidFill>
              </a:rPr>
              <a:t>-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7467600" y="3657600"/>
            <a:ext cx="1182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low H</a:t>
            </a:r>
            <a:r>
              <a:rPr lang="en-US" sz="2000" baseline="30000">
                <a:solidFill>
                  <a:schemeClr val="tx2"/>
                </a:solidFill>
              </a:rPr>
              <a:t>+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high OH</a:t>
            </a:r>
            <a:r>
              <a:rPr lang="en-US" sz="2000" baseline="30000">
                <a:solidFill>
                  <a:schemeClr val="tx2"/>
                </a:solidFill>
              </a:rPr>
              <a:t>-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1752600" y="2895600"/>
            <a:ext cx="3048000" cy="2438400"/>
          </a:xfrm>
          <a:prstGeom prst="arc">
            <a:avLst>
              <a:gd name="adj1" fmla="val 16300141"/>
              <a:gd name="adj2" fmla="val 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627188"/>
            <a:ext cx="4462462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188"/>
            <a:ext cx="4652963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Arrhenius 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Definition: </a:t>
            </a:r>
            <a:r>
              <a:rPr lang="en-US" sz="2800" dirty="0">
                <a:latin typeface="+mn-lt"/>
              </a:rPr>
              <a:t> A base solution contains an excess of OH</a:t>
            </a:r>
            <a:r>
              <a:rPr lang="en-US" sz="2800" baseline="30000" dirty="0">
                <a:latin typeface="+mn-lt"/>
              </a:rPr>
              <a:t>-</a:t>
            </a:r>
            <a:r>
              <a:rPr lang="en-US" sz="2800" dirty="0">
                <a:latin typeface="+mn-lt"/>
              </a:rPr>
              <a:t> 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800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Properties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Bitter or caustic taste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Turn red litmus blue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Slippery, soapy feeling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Neutralize acids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66142"/>
            <a:ext cx="3581400" cy="42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times more acidic is a solution with a pH of 3 than a solution with a pH of 5?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 = -log[H</a:t>
            </a:r>
            <a:r>
              <a:rPr lang="en-US" baseline="30000" smtClean="0"/>
              <a:t>+</a:t>
            </a:r>
            <a:r>
              <a:rPr lang="en-US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2362200"/>
            <a:ext cx="74533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pH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Calculate the pH of a 0.015M H</a:t>
            </a:r>
            <a:r>
              <a:rPr lang="en-US" baseline="30000" smtClean="0"/>
              <a:t>+</a:t>
            </a:r>
            <a:r>
              <a:rPr lang="en-US" smtClean="0"/>
              <a:t> solution.</a:t>
            </a:r>
          </a:p>
          <a:p>
            <a:pPr>
              <a:spcBef>
                <a:spcPct val="50000"/>
              </a:spcBef>
            </a:pPr>
            <a:r>
              <a:rPr lang="en-US" smtClean="0"/>
              <a:t>	pH = - log (0.015) = 1.82</a:t>
            </a:r>
          </a:p>
          <a:p>
            <a:r>
              <a:rPr lang="en-US" smtClean="0">
                <a:solidFill>
                  <a:schemeClr val="tx2"/>
                </a:solidFill>
              </a:rPr>
              <a:t>Note:  The digits to the left of the decimal place in the pH (the characteristic of the log) reflect the power of ten in the [H</a:t>
            </a:r>
            <a:r>
              <a:rPr lang="en-US" baseline="30000" smtClean="0">
                <a:solidFill>
                  <a:schemeClr val="tx2"/>
                </a:solidFill>
              </a:rPr>
              <a:t>+</a:t>
            </a:r>
            <a:r>
              <a:rPr lang="en-US" smtClean="0">
                <a:solidFill>
                  <a:schemeClr val="tx2"/>
                </a:solidFill>
              </a:rPr>
              <a:t>].  In this case, the 1.  The characteristic is NOT one of the significant figures in the pH.</a:t>
            </a:r>
          </a:p>
          <a:p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The number of decimal places for the mantissa of a log must equal the number of significant figures in the original number.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What is the pH of a 0.020 M hydrochloric acid solution?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0.020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-2.0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1.70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-1.7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pH of a solution of sodium hydroxide that has a hydronium ion concentration of 2.5</a:t>
            </a:r>
            <a:r>
              <a:rPr lang="en-US" dirty="0" smtClean="0">
                <a:cs typeface="Times New Roman"/>
              </a:rPr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11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10.6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-10.60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10.60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Neutralization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smtClean="0"/>
              <a:t>Neutralization</a:t>
            </a:r>
            <a:r>
              <a:rPr lang="en-US" smtClean="0"/>
              <a:t>: </a:t>
            </a:r>
            <a:r>
              <a:rPr lang="en-US" smtClean="0">
                <a:solidFill>
                  <a:schemeClr val="tx2"/>
                </a:solidFill>
              </a:rPr>
              <a:t>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smtClean="0"/>
          </a:p>
          <a:p>
            <a:r>
              <a:rPr lang="en-US" smtClean="0"/>
              <a:t>HCl</a:t>
            </a:r>
            <a:r>
              <a:rPr lang="en-US" baseline="-25000" smtClean="0"/>
              <a:t>(aq)</a:t>
            </a:r>
            <a:r>
              <a:rPr lang="en-US" smtClean="0"/>
              <a:t> + NaOH</a:t>
            </a:r>
            <a:r>
              <a:rPr lang="en-US" baseline="-25000" smtClean="0"/>
              <a:t>(aq)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>
                <a:sym typeface="WP MathA"/>
              </a:rPr>
              <a:t> H</a:t>
            </a:r>
            <a:r>
              <a:rPr lang="en-US" baseline="-25000" smtClean="0">
                <a:sym typeface="WP MathA"/>
              </a:rPr>
              <a:t>2</a:t>
            </a:r>
            <a:r>
              <a:rPr lang="en-US" smtClean="0">
                <a:sym typeface="WP MathA"/>
              </a:rPr>
              <a:t>O</a:t>
            </a:r>
            <a:r>
              <a:rPr lang="en-US" baseline="-25000" smtClean="0">
                <a:sym typeface="WP MathA"/>
              </a:rPr>
              <a:t>(l) </a:t>
            </a:r>
            <a:r>
              <a:rPr lang="en-US" smtClean="0">
                <a:sym typeface="WP MathA"/>
              </a:rPr>
              <a:t>+</a:t>
            </a:r>
            <a:r>
              <a:rPr lang="en-US" baseline="-25000" smtClean="0">
                <a:sym typeface="WP MathA"/>
              </a:rPr>
              <a:t> </a:t>
            </a:r>
            <a:r>
              <a:rPr lang="en-US" smtClean="0">
                <a:sym typeface="WP MathA"/>
              </a:rPr>
              <a:t>NaCl</a:t>
            </a:r>
            <a:r>
              <a:rPr lang="en-US" baseline="-25000" smtClean="0">
                <a:sym typeface="WP MathA"/>
              </a:rPr>
              <a:t>(aq)</a:t>
            </a:r>
            <a:r>
              <a:rPr lang="en-US" smtClean="0">
                <a:sym typeface="WP MathA"/>
              </a:rPr>
              <a:t> </a:t>
            </a:r>
          </a:p>
          <a:p>
            <a:r>
              <a:rPr lang="en-US" b="1" smtClean="0">
                <a:sym typeface="WP MathA"/>
              </a:rPr>
              <a:t>Total Ionic Equation:</a:t>
            </a:r>
          </a:p>
          <a:p>
            <a:r>
              <a:rPr lang="en-US" smtClean="0"/>
              <a:t>[H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 ]+[Na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baseline="30000" smtClean="0"/>
              <a:t> </a:t>
            </a:r>
            <a:r>
              <a:rPr lang="en-US" smtClean="0"/>
              <a:t>+OH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r>
              <a:rPr lang="en-US" smtClean="0"/>
              <a:t>]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  <a:r>
              <a:rPr lang="en-US" smtClean="0"/>
              <a:t> + Na</a:t>
            </a:r>
            <a:r>
              <a:rPr lang="en-US" baseline="30000" smtClean="0"/>
              <a:t>+</a:t>
            </a:r>
            <a:r>
              <a:rPr lang="en-US" baseline="-25000" smtClean="0"/>
              <a:t>(aq)</a:t>
            </a:r>
            <a:r>
              <a:rPr lang="en-US" smtClean="0"/>
              <a:t>+Cl</a:t>
            </a:r>
            <a:r>
              <a:rPr lang="en-US" baseline="30000" smtClean="0"/>
              <a:t>-</a:t>
            </a:r>
            <a:r>
              <a:rPr lang="en-US" baseline="-25000" smtClean="0"/>
              <a:t>(aq)</a:t>
            </a:r>
            <a:endParaRPr lang="en-US" smtClean="0"/>
          </a:p>
          <a:p>
            <a:r>
              <a:rPr lang="en-US" smtClean="0"/>
              <a:t>Remove spectator ions (Na</a:t>
            </a:r>
            <a:r>
              <a:rPr lang="en-US" baseline="30000" smtClean="0"/>
              <a:t>+</a:t>
            </a:r>
            <a:r>
              <a:rPr lang="en-US" smtClean="0"/>
              <a:t> and Cl</a:t>
            </a:r>
            <a:r>
              <a:rPr lang="en-US" baseline="30000" smtClean="0"/>
              <a:t>-</a:t>
            </a:r>
            <a:r>
              <a:rPr lang="en-US" smtClean="0"/>
              <a:t>)</a:t>
            </a:r>
          </a:p>
          <a:p>
            <a:r>
              <a:rPr lang="en-US" b="1" smtClean="0"/>
              <a:t>Net Ionic Equation</a:t>
            </a:r>
            <a:r>
              <a:rPr lang="en-US" smtClean="0"/>
              <a:t>:  H</a:t>
            </a:r>
            <a:r>
              <a:rPr lang="en-US" baseline="30000" smtClean="0"/>
              <a:t>+</a:t>
            </a:r>
            <a:r>
              <a:rPr lang="en-US" baseline="-25000" smtClean="0"/>
              <a:t>(aq)   </a:t>
            </a:r>
            <a:r>
              <a:rPr lang="en-US" smtClean="0"/>
              <a:t>+  OH</a:t>
            </a:r>
            <a:r>
              <a:rPr lang="en-US" baseline="30000" smtClean="0"/>
              <a:t>-</a:t>
            </a:r>
            <a:r>
              <a:rPr lang="en-US" baseline="-25000" smtClean="0"/>
              <a:t> (aq)</a:t>
            </a:r>
            <a:r>
              <a:rPr lang="en-US" baseline="30000" smtClean="0"/>
              <a:t>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(l)</a:t>
            </a:r>
          </a:p>
          <a:p>
            <a:r>
              <a:rPr lang="en-US" smtClean="0"/>
              <a:t>The </a:t>
            </a:r>
            <a:r>
              <a:rPr lang="en-US" b="1" smtClean="0"/>
              <a:t>driving force </a:t>
            </a:r>
            <a:r>
              <a:rPr lang="en-US" smtClean="0"/>
              <a:t>for the reaction is the reaction between the hydronium ion and the hydroxide ion to form water.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titration</a:t>
            </a:r>
            <a:r>
              <a:rPr lang="en-US" smtClean="0"/>
              <a:t> measures the volume of one reagent required to react with a measured mass or volume of another reagent.</a:t>
            </a:r>
          </a:p>
          <a:p>
            <a:r>
              <a:rPr lang="en-US" smtClean="0"/>
              <a:t>A titration is used to determine the amount of acid or base present in a sample.</a:t>
            </a:r>
          </a:p>
          <a:p>
            <a:r>
              <a:rPr lang="en-US" smtClean="0"/>
              <a:t>An </a:t>
            </a:r>
            <a:r>
              <a:rPr lang="en-US" b="1" smtClean="0"/>
              <a:t>indicator</a:t>
            </a:r>
            <a:r>
              <a:rPr lang="en-US" smtClean="0"/>
              <a:t> is used to signal the endpoint, when stoichiometric amounts of acid and base are present.</a:t>
            </a:r>
          </a:p>
          <a:p>
            <a:r>
              <a:rPr lang="en-US" smtClean="0"/>
              <a:t>A </a:t>
            </a:r>
            <a:r>
              <a:rPr lang="en-US" b="1" smtClean="0"/>
              <a:t>buret </a:t>
            </a:r>
            <a:r>
              <a:rPr lang="en-US" smtClean="0"/>
              <a:t>is used to deliver the </a:t>
            </a:r>
            <a:r>
              <a:rPr lang="en-US" b="1" smtClean="0"/>
              <a:t>titrant</a:t>
            </a:r>
            <a:r>
              <a:rPr lang="en-US" smtClean="0"/>
              <a:t> into an </a:t>
            </a:r>
            <a:r>
              <a:rPr lang="en-US" b="1" smtClean="0"/>
              <a:t>Erlenmeyer flask.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46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8863"/>
            <a:ext cx="1665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35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sz="2400" smtClean="0"/>
              <a:t>If 22.59 mL of 0.1096 M HCl is used to titrate 25.00 mL of NaOH to a phenolphthalein endpoint, what is the molarity of the NaOH?          </a:t>
            </a:r>
            <a:r>
              <a:rPr lang="en-US" sz="2400" smtClean="0">
                <a:solidFill>
                  <a:schemeClr val="tx2"/>
                </a:solidFill>
              </a:rPr>
              <a:t>HCl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</a:rPr>
              <a:t> + NaOH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 H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(l) 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+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 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NaCl</a:t>
            </a:r>
            <a:r>
              <a:rPr lang="en-US" sz="2400" baseline="-25000" smtClean="0">
                <a:solidFill>
                  <a:schemeClr val="tx2"/>
                </a:solidFill>
                <a:sym typeface="WP MathA"/>
              </a:rPr>
              <a:t>(aq)</a:t>
            </a:r>
            <a:r>
              <a:rPr lang="en-US" sz="2400" smtClean="0">
                <a:solidFill>
                  <a:schemeClr val="tx2"/>
                </a:solidFill>
                <a:sym typeface="WP MathA"/>
              </a:rPr>
              <a:t> 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55913"/>
            <a:ext cx="1212850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Knowns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855913"/>
            <a:ext cx="1577975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Solving for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855913"/>
            <a:ext cx="330993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22.59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0.01096M </a:t>
            </a:r>
            <a:r>
              <a:rPr lang="en-US" sz="2400" dirty="0" err="1">
                <a:latin typeface="+mn-lt"/>
              </a:rPr>
              <a:t>HCl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25.00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NaOH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86125"/>
            <a:ext cx="1847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base </a:t>
            </a:r>
            <a:r>
              <a:rPr lang="en-US" sz="2400" dirty="0" err="1">
                <a:latin typeface="+mn-lt"/>
              </a:rPr>
              <a:t>molarity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88938" y="4419600"/>
          <a:ext cx="3681412" cy="814388"/>
        </p:xfrm>
        <a:graphic>
          <a:graphicData uri="http://schemas.openxmlformats.org/presentationml/2006/ole">
            <p:oleObj spid="_x0000_s2050" name="Equation" r:id="rId3" imgW="1777680" imgH="39348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983038" y="4419600"/>
          <a:ext cx="2025650" cy="814388"/>
        </p:xfrm>
        <a:graphic>
          <a:graphicData uri="http://schemas.openxmlformats.org/presentationml/2006/ole">
            <p:oleObj spid="_x0000_s2051" name="Equation" r:id="rId4" imgW="977760" imgH="39348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967413" y="4648200"/>
          <a:ext cx="3103562" cy="366713"/>
        </p:xfrm>
        <a:graphic>
          <a:graphicData uri="http://schemas.openxmlformats.org/presentationml/2006/ole">
            <p:oleObj spid="_x0000_s2052" name="Equation" r:id="rId5" imgW="1498320" imgH="177480" progId="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878138" y="5435600"/>
          <a:ext cx="3025775" cy="812800"/>
        </p:xfrm>
        <a:graphic>
          <a:graphicData uri="http://schemas.openxmlformats.org/presentationml/2006/ole">
            <p:oleObj spid="_x0000_s2053" name="Equation" r:id="rId6" imgW="1460160" imgH="393480" progId="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810250" y="5588000"/>
          <a:ext cx="2711450" cy="366713"/>
        </p:xfrm>
        <a:graphic>
          <a:graphicData uri="http://schemas.openxmlformats.org/presentationml/2006/ole">
            <p:oleObj spid="_x0000_s2054" name="Equation" r:id="rId7" imgW="1307880" imgH="177480" progId="">
              <p:embed/>
            </p:oleObj>
          </a:graphicData>
        </a:graphic>
      </p:graphicFrame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1219200" y="4724400"/>
            <a:ext cx="533400" cy="3048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2819400" y="49530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V="1">
            <a:off x="2895600" y="4572000"/>
            <a:ext cx="914400" cy="1524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4648200" y="49530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7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Titration</a:t>
            </a:r>
          </a:p>
        </p:txBody>
      </p:sp>
      <p:sp>
        <p:nvSpPr>
          <p:cNvPr id="308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sz="2400" smtClean="0"/>
              <a:t>What is the molarity of a sodium hydroxide solution if 21.93 mL of NaOH is required to titrate 0.243 g oxalic acid, H</a:t>
            </a:r>
            <a:r>
              <a:rPr lang="en-US" sz="2400" baseline="-25000" smtClean="0"/>
              <a:t>2</a:t>
            </a:r>
            <a:r>
              <a:rPr lang="en-US" sz="2400" smtClean="0"/>
              <a:t>C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smtClean="0"/>
              <a:t>?</a:t>
            </a:r>
          </a:p>
          <a:p>
            <a:pPr algn="ctr"/>
            <a:r>
              <a:rPr lang="en-US" sz="2400" smtClean="0">
                <a:solidFill>
                  <a:schemeClr val="tx2"/>
                </a:solidFill>
              </a:rPr>
              <a:t>H</a:t>
            </a:r>
            <a:r>
              <a:rPr lang="en-US" sz="2400" baseline="-25000" smtClean="0">
                <a:solidFill>
                  <a:schemeClr val="tx2"/>
                </a:solidFill>
              </a:rPr>
              <a:t>2</a:t>
            </a:r>
            <a:r>
              <a:rPr lang="en-US" sz="2400" smtClean="0">
                <a:solidFill>
                  <a:schemeClr val="tx2"/>
                </a:solidFill>
              </a:rPr>
              <a:t>C</a:t>
            </a:r>
            <a:r>
              <a:rPr lang="en-US" sz="2400" baseline="-25000" smtClean="0">
                <a:solidFill>
                  <a:schemeClr val="tx2"/>
                </a:solidFill>
              </a:rPr>
              <a:t>2</a:t>
            </a:r>
            <a:r>
              <a:rPr lang="en-US" sz="2400" smtClean="0">
                <a:solidFill>
                  <a:schemeClr val="tx2"/>
                </a:solidFill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</a:rPr>
              <a:t>4(aq)</a:t>
            </a:r>
            <a:r>
              <a:rPr lang="en-US" sz="2400" smtClean="0">
                <a:solidFill>
                  <a:schemeClr val="tx2"/>
                </a:solidFill>
              </a:rPr>
              <a:t> + 2NaOH</a:t>
            </a:r>
            <a:r>
              <a:rPr lang="en-US" sz="2400" baseline="-25000" smtClean="0">
                <a:solidFill>
                  <a:schemeClr val="tx2"/>
                </a:solidFill>
              </a:rPr>
              <a:t>(aq)</a:t>
            </a:r>
            <a:r>
              <a:rPr lang="en-US" sz="2400" smtClean="0">
                <a:solidFill>
                  <a:schemeClr val="tx2"/>
                </a:solidFill>
              </a:rPr>
              <a:t>  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  Na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C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4(aq)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 + 2H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O</a:t>
            </a:r>
            <a:r>
              <a:rPr lang="en-US" sz="2400" baseline="-25000" smtClean="0">
                <a:solidFill>
                  <a:schemeClr val="tx2"/>
                </a:solidFill>
                <a:sym typeface="Wingdings" pitchFamily="2" charset="2"/>
              </a:rPr>
              <a:t>(l)</a:t>
            </a:r>
            <a:endParaRPr lang="en-US" sz="2400" smtClean="0">
              <a:solidFill>
                <a:schemeClr val="tx2"/>
              </a:solidFill>
            </a:endParaRP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41325" y="4745038"/>
          <a:ext cx="1052513" cy="420687"/>
        </p:xfrm>
        <a:graphic>
          <a:graphicData uri="http://schemas.openxmlformats.org/presentationml/2006/ole">
            <p:oleObj spid="_x0000_s3074" name="Equation" r:id="rId3" imgW="507960" imgH="203040" progId="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500188" y="4516438"/>
          <a:ext cx="2076450" cy="866775"/>
        </p:xfrm>
        <a:graphic>
          <a:graphicData uri="http://schemas.openxmlformats.org/presentationml/2006/ole">
            <p:oleObj spid="_x0000_s3075" name="Equation" r:id="rId4" imgW="1002960" imgH="419040" progId="">
              <p:embed/>
            </p:oleObj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3746500" y="4516438"/>
          <a:ext cx="2154238" cy="814387"/>
        </p:xfrm>
        <a:graphic>
          <a:graphicData uri="http://schemas.openxmlformats.org/presentationml/2006/ole">
            <p:oleObj spid="_x0000_s3076" name="Equation" r:id="rId5" imgW="1041120" imgH="393480" progId="">
              <p:embed/>
            </p:oleObj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5859463" y="4668838"/>
          <a:ext cx="3263900" cy="366712"/>
        </p:xfrm>
        <a:graphic>
          <a:graphicData uri="http://schemas.openxmlformats.org/presentationml/2006/ole">
            <p:oleObj spid="_x0000_s3077" name="Equation" r:id="rId6" imgW="1574640" imgH="177480" progId="">
              <p:embed/>
            </p:oleObj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2211388" y="5513388"/>
          <a:ext cx="2947987" cy="811212"/>
        </p:xfrm>
        <a:graphic>
          <a:graphicData uri="http://schemas.openxmlformats.org/presentationml/2006/ole">
            <p:oleObj spid="_x0000_s3078" name="Equation" r:id="rId7" imgW="1422360" imgH="393480" progId="">
              <p:embed/>
            </p:oleObj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5232400" y="5735638"/>
          <a:ext cx="2339975" cy="366712"/>
        </p:xfrm>
        <a:graphic>
          <a:graphicData uri="http://schemas.openxmlformats.org/presentationml/2006/ole">
            <p:oleObj spid="_x0000_s3079" name="Equation" r:id="rId8" imgW="1130040" imgH="17748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008313"/>
            <a:ext cx="1212850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Knowns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008313"/>
            <a:ext cx="1577975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Solving for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008313"/>
            <a:ext cx="22510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 0.243 g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</a:t>
            </a:r>
            <a:r>
              <a:rPr lang="en-US" sz="2400" baseline="-25000" dirty="0">
                <a:latin typeface="+mn-lt"/>
              </a:rPr>
              <a:t>4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21.93 </a:t>
            </a:r>
            <a:r>
              <a:rPr lang="en-US" sz="2400" dirty="0" err="1">
                <a:latin typeface="+mn-lt"/>
              </a:rPr>
              <a:t>mL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NaOH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352800"/>
            <a:ext cx="1847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base </a:t>
            </a:r>
            <a:r>
              <a:rPr lang="en-US" sz="2400" dirty="0" err="1">
                <a:latin typeface="+mn-lt"/>
              </a:rPr>
              <a:t>molarity</a:t>
            </a:r>
            <a:endParaRPr lang="en-US" sz="2400" dirty="0">
              <a:latin typeface="+mn-lt"/>
            </a:endParaRP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1143000" y="4876800"/>
            <a:ext cx="304800" cy="2286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2895600" y="5105400"/>
            <a:ext cx="381000" cy="2286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V="1">
            <a:off x="2133600" y="4648200"/>
            <a:ext cx="1600200" cy="2286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V="1">
            <a:off x="4572000" y="5029200"/>
            <a:ext cx="1143000" cy="3048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concentration of a HNO</a:t>
            </a:r>
            <a:r>
              <a:rPr lang="en-US" baseline="-25000" dirty="0" smtClean="0"/>
              <a:t>3</a:t>
            </a:r>
            <a:r>
              <a:rPr lang="en-US" dirty="0" smtClean="0"/>
              <a:t> solution if 10.0 </a:t>
            </a:r>
            <a:r>
              <a:rPr lang="en-US" dirty="0" err="1" smtClean="0"/>
              <a:t>mL</a:t>
            </a:r>
            <a:r>
              <a:rPr lang="en-US" dirty="0" smtClean="0"/>
              <a:t> of the solution is neutralized by 3.6 </a:t>
            </a:r>
            <a:r>
              <a:rPr lang="en-US" dirty="0" err="1" smtClean="0"/>
              <a:t>mL</a:t>
            </a:r>
            <a:r>
              <a:rPr lang="en-US" dirty="0" smtClean="0"/>
              <a:t> of a 0.20M </a:t>
            </a:r>
            <a:r>
              <a:rPr lang="en-US" dirty="0" err="1" smtClean="0"/>
              <a:t>NaOH</a:t>
            </a:r>
            <a:r>
              <a:rPr lang="en-US" dirty="0" smtClean="0"/>
              <a:t> solution?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0.072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53.6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0.56 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5.6 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Brønsted-Lowry Acids and Bases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acid</a:t>
            </a:r>
            <a:r>
              <a:rPr lang="en-US" smtClean="0"/>
              <a:t> is a proton (H</a:t>
            </a:r>
            <a:r>
              <a:rPr lang="en-US" baseline="30000" smtClean="0"/>
              <a:t>+</a:t>
            </a:r>
            <a:r>
              <a:rPr lang="en-US" smtClean="0"/>
              <a:t>) donor.</a:t>
            </a:r>
          </a:p>
          <a:p>
            <a:r>
              <a:rPr lang="en-US" smtClean="0"/>
              <a:t>A </a:t>
            </a:r>
            <a:r>
              <a:rPr lang="en-US" b="1" smtClean="0"/>
              <a:t>base</a:t>
            </a:r>
            <a:r>
              <a:rPr lang="en-US" smtClean="0"/>
              <a:t> is a proton (H</a:t>
            </a:r>
            <a:r>
              <a:rPr lang="en-US" baseline="30000" smtClean="0"/>
              <a:t>+</a:t>
            </a:r>
            <a:r>
              <a:rPr lang="en-US" smtClean="0"/>
              <a:t>) acceptor.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2" descr="Newsprint"/>
          <p:cNvSpPr>
            <a:spLocks noChangeArrowheads="1"/>
          </p:cNvSpPr>
          <p:nvPr/>
        </p:nvSpPr>
        <p:spPr bwMode="auto">
          <a:xfrm>
            <a:off x="533400" y="33528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7" name="Text Box 5" descr="Newsprint"/>
          <p:cNvSpPr txBox="1">
            <a:spLocks noChangeArrowheads="1"/>
          </p:cNvSpPr>
          <p:nvPr/>
        </p:nvSpPr>
        <p:spPr bwMode="auto">
          <a:xfrm>
            <a:off x="990600" y="27432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latin typeface="+mn-lt"/>
              </a:rPr>
              <a:t>HCl</a:t>
            </a:r>
            <a:r>
              <a:rPr lang="en-US" sz="2800" b="1" baseline="-25000" dirty="0">
                <a:latin typeface="+mn-lt"/>
              </a:rPr>
              <a:t>(g)</a:t>
            </a:r>
            <a:r>
              <a:rPr lang="en-US" sz="2800" b="1" dirty="0">
                <a:latin typeface="+mn-lt"/>
              </a:rPr>
              <a:t>   +     H</a:t>
            </a:r>
            <a:r>
              <a:rPr lang="en-US" sz="2800" b="1" baseline="-30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(l)</a:t>
            </a:r>
            <a:r>
              <a:rPr lang="en-US" sz="2800" b="1" dirty="0">
                <a:latin typeface="+mn-lt"/>
              </a:rPr>
              <a:t>    </a:t>
            </a:r>
            <a:r>
              <a:rPr lang="en-US" sz="2800" b="1" dirty="0"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latin typeface="+mn-lt"/>
              </a:rPr>
              <a:t>     H</a:t>
            </a:r>
            <a:r>
              <a:rPr lang="en-US" sz="2800" b="1" baseline="-30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30000" dirty="0">
                <a:latin typeface="+mn-lt"/>
              </a:rPr>
              <a:t>+</a:t>
            </a:r>
            <a:r>
              <a:rPr lang="en-US" sz="2800" b="1" baseline="-25000" dirty="0">
                <a:latin typeface="+mn-lt"/>
              </a:rPr>
              <a:t>(</a:t>
            </a:r>
            <a:r>
              <a:rPr lang="en-US" sz="2800" b="1" baseline="-25000" dirty="0" err="1">
                <a:latin typeface="+mn-lt"/>
              </a:rPr>
              <a:t>aq</a:t>
            </a:r>
            <a:r>
              <a:rPr lang="en-US" sz="2800" b="1" baseline="-25000" dirty="0">
                <a:latin typeface="+mn-lt"/>
              </a:rPr>
              <a:t>)</a:t>
            </a:r>
            <a:r>
              <a:rPr lang="en-US" sz="2800" b="1" dirty="0">
                <a:latin typeface="+mn-lt"/>
              </a:rPr>
              <a:t> +     </a:t>
            </a:r>
            <a:r>
              <a:rPr lang="en-US" sz="2800" b="1" dirty="0" err="1">
                <a:latin typeface="+mn-lt"/>
              </a:rPr>
              <a:t>Cl</a:t>
            </a:r>
            <a:r>
              <a:rPr lang="en-US" sz="2800" b="1" baseline="30000" dirty="0">
                <a:latin typeface="+mn-lt"/>
              </a:rPr>
              <a:t>-</a:t>
            </a:r>
            <a:r>
              <a:rPr lang="en-US" sz="2800" b="1" baseline="-25000" dirty="0">
                <a:latin typeface="+mn-lt"/>
              </a:rPr>
              <a:t>(</a:t>
            </a:r>
            <a:r>
              <a:rPr lang="en-US" sz="2800" b="1" baseline="-25000" dirty="0" err="1">
                <a:latin typeface="+mn-lt"/>
              </a:rPr>
              <a:t>aq</a:t>
            </a:r>
            <a:r>
              <a:rPr lang="en-US" sz="2800" b="1" baseline="-25000" dirty="0">
                <a:latin typeface="+mn-lt"/>
              </a:rPr>
              <a:t>)</a:t>
            </a:r>
            <a:r>
              <a:rPr lang="en-US" sz="2800" b="1" dirty="0">
                <a:latin typeface="+mn-lt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3962402"/>
            <a:ext cx="1295400" cy="1223963"/>
            <a:chOff x="1440" y="2688"/>
            <a:chExt cx="816" cy="771"/>
          </a:xfrm>
          <a:noFill/>
        </p:grpSpPr>
        <p:sp>
          <p:nvSpPr>
            <p:cNvPr id="9" name="Text Box 7" descr="Newsprint"/>
            <p:cNvSpPr txBox="1">
              <a:spLocks noChangeArrowheads="1"/>
            </p:cNvSpPr>
            <p:nvPr/>
          </p:nvSpPr>
          <p:spPr bwMode="auto">
            <a:xfrm>
              <a:off x="1440" y="2832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H</a:t>
              </a:r>
            </a:p>
          </p:txBody>
        </p:sp>
        <p:sp>
          <p:nvSpPr>
            <p:cNvPr id="10" name="Text Box 8" descr="Newsprint"/>
            <p:cNvSpPr txBox="1">
              <a:spLocks noChangeArrowheads="1"/>
            </p:cNvSpPr>
            <p:nvPr/>
          </p:nvSpPr>
          <p:spPr bwMode="auto">
            <a:xfrm>
              <a:off x="1776" y="2832"/>
              <a:ext cx="480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O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68" y="2784"/>
              <a:ext cx="202" cy="387"/>
              <a:chOff x="2400" y="2976"/>
              <a:chExt cx="202" cy="387"/>
            </a:xfrm>
            <a:grpFill/>
          </p:grpSpPr>
          <p:sp>
            <p:nvSpPr>
              <p:cNvPr id="18" name="Text Box 10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19" name="Text Box 11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</p:grpSp>
        <p:sp>
          <p:nvSpPr>
            <p:cNvPr id="12" name="Text Box 12" descr="Newsprint"/>
            <p:cNvSpPr txBox="1">
              <a:spLocks noChangeArrowheads="1"/>
            </p:cNvSpPr>
            <p:nvPr/>
          </p:nvSpPr>
          <p:spPr bwMode="auto">
            <a:xfrm>
              <a:off x="1776" y="2688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  <a:cs typeface="Times New Roman" pitchFamily="18" charset="0"/>
                </a:rPr>
                <a:t>••</a:t>
              </a:r>
              <a:endParaRPr lang="en-US" sz="2400" b="1">
                <a:latin typeface="+mn-lt"/>
              </a:endParaRPr>
            </a:p>
          </p:txBody>
        </p:sp>
        <p:sp>
          <p:nvSpPr>
            <p:cNvPr id="13" name="Text Box 13" descr="Newsprint"/>
            <p:cNvSpPr txBox="1">
              <a:spLocks noChangeArrowheads="1"/>
            </p:cNvSpPr>
            <p:nvPr/>
          </p:nvSpPr>
          <p:spPr bwMode="auto">
            <a:xfrm>
              <a:off x="1776" y="2976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  <a:cs typeface="Times New Roman" pitchFamily="18" charset="0"/>
                </a:rPr>
                <a:t>••</a:t>
              </a:r>
              <a:endParaRPr lang="en-US" sz="2400" b="1">
                <a:latin typeface="+mn-lt"/>
              </a:endParaRP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632" y="2784"/>
              <a:ext cx="202" cy="387"/>
              <a:chOff x="2400" y="2976"/>
              <a:chExt cx="202" cy="387"/>
            </a:xfrm>
            <a:grpFill/>
          </p:grpSpPr>
          <p:sp>
            <p:nvSpPr>
              <p:cNvPr id="16" name="Text Box 15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17" name="Text Box 16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</p:grpSp>
        <p:sp>
          <p:nvSpPr>
            <p:cNvPr id="15" name="Text Box 17" descr="Newsprint"/>
            <p:cNvSpPr txBox="1">
              <a:spLocks noChangeArrowheads="1"/>
            </p:cNvSpPr>
            <p:nvPr/>
          </p:nvSpPr>
          <p:spPr bwMode="auto">
            <a:xfrm>
              <a:off x="1776" y="3168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+mn-lt"/>
                </a:rPr>
                <a:t>H</a:t>
              </a:r>
            </a:p>
          </p:txBody>
        </p:sp>
      </p:grpSp>
      <p:sp>
        <p:nvSpPr>
          <p:cNvPr id="20" name="Text Box 18" descr="Newsprint"/>
          <p:cNvSpPr txBox="1">
            <a:spLocks noChangeArrowheads="1"/>
          </p:cNvSpPr>
          <p:nvPr/>
        </p:nvSpPr>
        <p:spPr bwMode="auto">
          <a:xfrm>
            <a:off x="2133600" y="4191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</a:rPr>
              <a:t>+</a:t>
            </a:r>
          </a:p>
        </p:txBody>
      </p:sp>
      <p:sp>
        <p:nvSpPr>
          <p:cNvPr id="21" name="Text Box 19" descr="Newsprint"/>
          <p:cNvSpPr txBox="1">
            <a:spLocks noChangeArrowheads="1"/>
          </p:cNvSpPr>
          <p:nvPr/>
        </p:nvSpPr>
        <p:spPr bwMode="auto">
          <a:xfrm>
            <a:off x="4114800" y="4267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  <a:sym typeface="Wingdings" pitchFamily="2" charset="2"/>
              </a:rPr>
              <a:t></a:t>
            </a:r>
            <a:endParaRPr lang="en-US" sz="2400" b="1">
              <a:latin typeface="+mn-lt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898525" y="3957638"/>
            <a:ext cx="1311275" cy="923925"/>
            <a:chOff x="898525" y="3957637"/>
            <a:chExt cx="1311275" cy="923926"/>
          </a:xfrm>
        </p:grpSpPr>
        <p:sp>
          <p:nvSpPr>
            <p:cNvPr id="33" name="Text Box 28" descr="Newsprint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457200" cy="46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n-lt"/>
                  <a:cs typeface="Times New Roman" pitchFamily="18" charset="0"/>
                </a:rPr>
                <a:t>••</a:t>
              </a:r>
              <a:endParaRPr lang="en-US" sz="2400" b="1" dirty="0">
                <a:latin typeface="+mn-lt"/>
              </a:endParaRPr>
            </a:p>
          </p:txBody>
        </p:sp>
        <p:grpSp>
          <p:nvGrpSpPr>
            <p:cNvPr id="21526" name="Group 69"/>
            <p:cNvGrpSpPr>
              <a:grpSpLocks/>
            </p:cNvGrpSpPr>
            <p:nvPr/>
          </p:nvGrpSpPr>
          <p:grpSpPr bwMode="auto">
            <a:xfrm>
              <a:off x="898525" y="3957637"/>
              <a:ext cx="1311275" cy="771529"/>
              <a:chOff x="898525" y="3957637"/>
              <a:chExt cx="1311275" cy="771529"/>
            </a:xfrm>
          </p:grpSpPr>
          <p:sp>
            <p:nvSpPr>
              <p:cNvPr id="27" name="Text Box 22" descr="Newsprint"/>
              <p:cNvSpPr txBox="1">
                <a:spLocks noChangeArrowheads="1"/>
              </p:cNvSpPr>
              <p:nvPr/>
            </p:nvSpPr>
            <p:spPr bwMode="auto">
              <a:xfrm>
                <a:off x="898525" y="41909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990000"/>
                    </a:solidFill>
                    <a:latin typeface="+mn-lt"/>
                  </a:rPr>
                  <a:t>H</a:t>
                </a:r>
              </a:p>
            </p:txBody>
          </p:sp>
          <p:sp>
            <p:nvSpPr>
              <p:cNvPr id="28" name="Text Box 23" descr="Newsprint"/>
              <p:cNvSpPr txBox="1">
                <a:spLocks noChangeArrowheads="1"/>
              </p:cNvSpPr>
              <p:nvPr/>
            </p:nvSpPr>
            <p:spPr bwMode="auto">
              <a:xfrm>
                <a:off x="1371600" y="4190999"/>
                <a:ext cx="7620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 err="1">
                    <a:latin typeface="+mn-lt"/>
                  </a:rPr>
                  <a:t>Cl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29" name="Text Box 24" descr="Newsprint"/>
              <p:cNvSpPr txBox="1">
                <a:spLocks noChangeArrowheads="1"/>
              </p:cNvSpPr>
              <p:nvPr/>
            </p:nvSpPr>
            <p:spPr bwMode="auto">
              <a:xfrm>
                <a:off x="1752600" y="41147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30" name="Text Box 25" descr="Newsprint"/>
              <p:cNvSpPr txBox="1">
                <a:spLocks noChangeArrowheads="1"/>
              </p:cNvSpPr>
              <p:nvPr/>
            </p:nvSpPr>
            <p:spPr bwMode="auto">
              <a:xfrm>
                <a:off x="1752600" y="42671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31" name="Text Box 26" descr="Newsprint"/>
              <p:cNvSpPr txBox="1">
                <a:spLocks noChangeArrowheads="1"/>
              </p:cNvSpPr>
              <p:nvPr/>
            </p:nvSpPr>
            <p:spPr bwMode="auto">
              <a:xfrm>
                <a:off x="1447800" y="3957637"/>
                <a:ext cx="457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32" name="Text Box 27" descr="Newsprint"/>
              <p:cNvSpPr txBox="1">
                <a:spLocks noChangeArrowheads="1"/>
              </p:cNvSpPr>
              <p:nvPr/>
            </p:nvSpPr>
            <p:spPr bwMode="auto">
              <a:xfrm>
                <a:off x="1219200" y="4190999"/>
                <a:ext cx="45720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25" name="Text Box 30" descr="Newsprint"/>
              <p:cNvSpPr txBox="1">
                <a:spLocks noChangeArrowheads="1"/>
              </p:cNvSpPr>
              <p:nvPr/>
            </p:nvSpPr>
            <p:spPr bwMode="auto">
              <a:xfrm>
                <a:off x="1203325" y="42671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26" name="Text Box 31" descr="Newsprint"/>
              <p:cNvSpPr txBox="1">
                <a:spLocks noChangeArrowheads="1"/>
              </p:cNvSpPr>
              <p:nvPr/>
            </p:nvSpPr>
            <p:spPr bwMode="auto">
              <a:xfrm>
                <a:off x="1203325" y="4114799"/>
                <a:ext cx="320675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</p:grp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934200" y="4110040"/>
            <a:ext cx="1524000" cy="923925"/>
            <a:chOff x="2976" y="2781"/>
            <a:chExt cx="960" cy="582"/>
          </a:xfrm>
          <a:noFill/>
        </p:grpSpPr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2976" y="2781"/>
              <a:ext cx="768" cy="582"/>
              <a:chOff x="2256" y="2685"/>
              <a:chExt cx="768" cy="582"/>
            </a:xfrm>
            <a:grpFill/>
          </p:grpSpPr>
          <p:sp>
            <p:nvSpPr>
              <p:cNvPr id="40" name="Text Box 34" descr="Newsprint"/>
              <p:cNvSpPr txBox="1">
                <a:spLocks noChangeArrowheads="1"/>
              </p:cNvSpPr>
              <p:nvPr/>
            </p:nvSpPr>
            <p:spPr bwMode="auto">
              <a:xfrm>
                <a:off x="2256" y="2832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41" name="Text Box 35" descr="Newsprint"/>
              <p:cNvSpPr txBox="1">
                <a:spLocks noChangeArrowheads="1"/>
              </p:cNvSpPr>
              <p:nvPr/>
            </p:nvSpPr>
            <p:spPr bwMode="auto">
              <a:xfrm>
                <a:off x="2544" y="2832"/>
                <a:ext cx="480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 err="1">
                    <a:latin typeface="+mn-lt"/>
                  </a:rPr>
                  <a:t>Cl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2" name="Text Box 36" descr="Newsprint"/>
              <p:cNvSpPr txBox="1">
                <a:spLocks noChangeArrowheads="1"/>
              </p:cNvSpPr>
              <p:nvPr/>
            </p:nvSpPr>
            <p:spPr bwMode="auto">
              <a:xfrm>
                <a:off x="2784" y="2784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43" name="Text Box 37" descr="Newsprint"/>
              <p:cNvSpPr txBox="1">
                <a:spLocks noChangeArrowheads="1"/>
              </p:cNvSpPr>
              <p:nvPr/>
            </p:nvSpPr>
            <p:spPr bwMode="auto">
              <a:xfrm>
                <a:off x="2784" y="2880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4" name="Text Box 38" descr="Newsprint"/>
              <p:cNvSpPr txBox="1">
                <a:spLocks noChangeArrowheads="1"/>
              </p:cNvSpPr>
              <p:nvPr/>
            </p:nvSpPr>
            <p:spPr bwMode="auto">
              <a:xfrm>
                <a:off x="2592" y="2685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5" name="Text Box 39" descr="Newsprint"/>
              <p:cNvSpPr txBox="1">
                <a:spLocks noChangeArrowheads="1"/>
              </p:cNvSpPr>
              <p:nvPr/>
            </p:nvSpPr>
            <p:spPr bwMode="auto">
              <a:xfrm>
                <a:off x="2448" y="2832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400" b="1">
                  <a:latin typeface="+mn-lt"/>
                </a:endParaRPr>
              </a:p>
            </p:txBody>
          </p:sp>
          <p:sp>
            <p:nvSpPr>
              <p:cNvPr id="46" name="Text Box 40" descr="Newsprint"/>
              <p:cNvSpPr txBox="1">
                <a:spLocks noChangeArrowheads="1"/>
              </p:cNvSpPr>
              <p:nvPr/>
            </p:nvSpPr>
            <p:spPr bwMode="auto">
              <a:xfrm>
                <a:off x="2592" y="2976"/>
                <a:ext cx="288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••</a:t>
                </a:r>
                <a:endParaRPr lang="en-US" sz="2400" b="1" dirty="0">
                  <a:latin typeface="+mn-lt"/>
                </a:endParaRPr>
              </a:p>
            </p:txBody>
          </p:sp>
        </p:grp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3168" y="2880"/>
              <a:ext cx="202" cy="387"/>
              <a:chOff x="2400" y="2976"/>
              <a:chExt cx="202" cy="387"/>
            </a:xfrm>
            <a:grpFill/>
          </p:grpSpPr>
          <p:sp>
            <p:nvSpPr>
              <p:cNvPr id="38" name="Text Box 42" descr="Newsprint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latin typeface="+mn-lt"/>
                    <a:cs typeface="Times New Roman" pitchFamily="18" charset="0"/>
                  </a:rPr>
                  <a:t>•</a:t>
                </a:r>
                <a:endParaRPr lang="en-US" sz="2400" b="1">
                  <a:latin typeface="+mn-lt"/>
                </a:endParaRPr>
              </a:p>
            </p:txBody>
          </p:sp>
          <p:sp>
            <p:nvSpPr>
              <p:cNvPr id="39" name="Text Box 43" descr="Newsprint"/>
              <p:cNvSpPr txBox="1">
                <a:spLocks noChangeArrowheads="1"/>
              </p:cNvSpPr>
              <p:nvPr/>
            </p:nvSpPr>
            <p:spPr bwMode="auto">
              <a:xfrm>
                <a:off x="2400" y="2976"/>
                <a:ext cx="202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+mn-lt"/>
                    <a:cs typeface="Times New Roman" pitchFamily="18" charset="0"/>
                  </a:rPr>
                  <a:t>•</a:t>
                </a:r>
                <a:endParaRPr lang="en-US" sz="2400" b="1" dirty="0">
                  <a:latin typeface="+mn-lt"/>
                </a:endParaRPr>
              </a:p>
            </p:txBody>
          </p:sp>
        </p:grpSp>
        <p:sp>
          <p:nvSpPr>
            <p:cNvPr id="37" name="Text Box 44" descr="Newsprint"/>
            <p:cNvSpPr txBox="1">
              <a:spLocks noChangeArrowheads="1"/>
            </p:cNvSpPr>
            <p:nvPr/>
          </p:nvSpPr>
          <p:spPr bwMode="auto">
            <a:xfrm>
              <a:off x="3648" y="2784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latin typeface="+mj-lt"/>
                </a:rPr>
                <a:t>-</a:t>
              </a:r>
            </a:p>
          </p:txBody>
        </p:sp>
      </p:grpSp>
      <p:sp>
        <p:nvSpPr>
          <p:cNvPr id="47" name="Text Box 45" descr="Newsprint"/>
          <p:cNvSpPr txBox="1">
            <a:spLocks noChangeArrowheads="1"/>
          </p:cNvSpPr>
          <p:nvPr/>
        </p:nvSpPr>
        <p:spPr bwMode="auto">
          <a:xfrm>
            <a:off x="6553200" y="4267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n-lt"/>
              </a:rPr>
              <a:t>+</a:t>
            </a:r>
          </a:p>
        </p:txBody>
      </p:sp>
      <p:grpSp>
        <p:nvGrpSpPr>
          <p:cNvPr id="21504" name="Group 46"/>
          <p:cNvGrpSpPr>
            <a:grpSpLocks/>
          </p:cNvGrpSpPr>
          <p:nvPr/>
        </p:nvGrpSpPr>
        <p:grpSpPr bwMode="auto">
          <a:xfrm>
            <a:off x="4648200" y="3733802"/>
            <a:ext cx="1676400" cy="1452563"/>
            <a:chOff x="2880" y="2592"/>
            <a:chExt cx="1056" cy="915"/>
          </a:xfrm>
          <a:noFill/>
        </p:grpSpPr>
        <p:grpSp>
          <p:nvGrpSpPr>
            <p:cNvPr id="21505" name="Group 47"/>
            <p:cNvGrpSpPr>
              <a:grpSpLocks/>
            </p:cNvGrpSpPr>
            <p:nvPr/>
          </p:nvGrpSpPr>
          <p:grpSpPr bwMode="auto">
            <a:xfrm>
              <a:off x="2880" y="2592"/>
              <a:ext cx="912" cy="915"/>
              <a:chOff x="2880" y="2592"/>
              <a:chExt cx="912" cy="915"/>
            </a:xfrm>
            <a:grpFill/>
          </p:grpSpPr>
          <p:grpSp>
            <p:nvGrpSpPr>
              <p:cNvPr id="21508" name="Group 48"/>
              <p:cNvGrpSpPr>
                <a:grpSpLocks/>
              </p:cNvGrpSpPr>
              <p:nvPr/>
            </p:nvGrpSpPr>
            <p:grpSpPr bwMode="auto">
              <a:xfrm>
                <a:off x="2880" y="2736"/>
                <a:ext cx="912" cy="771"/>
                <a:chOff x="1344" y="2688"/>
                <a:chExt cx="912" cy="771"/>
              </a:xfrm>
              <a:grpFill/>
            </p:grpSpPr>
            <p:sp>
              <p:nvSpPr>
                <p:cNvPr id="53" name="Text Box 49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344" y="2832"/>
                  <a:ext cx="384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latin typeface="+mn-lt"/>
                    </a:rPr>
                    <a:t>  H</a:t>
                  </a:r>
                </a:p>
              </p:txBody>
            </p:sp>
            <p:sp>
              <p:nvSpPr>
                <p:cNvPr id="54" name="Text Box 50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832"/>
                  <a:ext cx="480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</a:rPr>
                    <a:t>O</a:t>
                  </a:r>
                </a:p>
              </p:txBody>
            </p:sp>
            <p:grpSp>
              <p:nvGrpSpPr>
                <p:cNvPr id="21509" name="Group 51"/>
                <p:cNvGrpSpPr>
                  <a:grpSpLocks/>
                </p:cNvGrpSpPr>
                <p:nvPr/>
              </p:nvGrpSpPr>
              <p:grpSpPr bwMode="auto">
                <a:xfrm>
                  <a:off x="1968" y="2784"/>
                  <a:ext cx="202" cy="387"/>
                  <a:chOff x="2400" y="2976"/>
                  <a:chExt cx="202" cy="387"/>
                </a:xfrm>
                <a:grpFill/>
              </p:grpSpPr>
              <p:sp>
                <p:nvSpPr>
                  <p:cNvPr id="62" name="Text Box 52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072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  <p:sp>
                <p:nvSpPr>
                  <p:cNvPr id="63" name="Text Box 53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</p:grpSp>
            <p:sp>
              <p:nvSpPr>
                <p:cNvPr id="56" name="Text Box 54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688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  <a:cs typeface="Times New Roman" pitchFamily="18" charset="0"/>
                    </a:rPr>
                    <a:t>••</a:t>
                  </a:r>
                  <a:endParaRPr lang="en-US" sz="2400" b="1">
                    <a:latin typeface="+mn-lt"/>
                  </a:endParaRPr>
                </a:p>
              </p:txBody>
            </p:sp>
            <p:sp>
              <p:nvSpPr>
                <p:cNvPr id="57" name="Text Box 55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2976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  <a:cs typeface="Times New Roman" pitchFamily="18" charset="0"/>
                    </a:rPr>
                    <a:t>••</a:t>
                  </a:r>
                  <a:endParaRPr lang="en-US" sz="2400" b="1">
                    <a:latin typeface="+mn-lt"/>
                  </a:endParaRPr>
                </a:p>
              </p:txBody>
            </p:sp>
            <p:grpSp>
              <p:nvGrpSpPr>
                <p:cNvPr id="21510" name="Group 56"/>
                <p:cNvGrpSpPr>
                  <a:grpSpLocks/>
                </p:cNvGrpSpPr>
                <p:nvPr/>
              </p:nvGrpSpPr>
              <p:grpSpPr bwMode="auto">
                <a:xfrm>
                  <a:off x="1632" y="2784"/>
                  <a:ext cx="202" cy="387"/>
                  <a:chOff x="2400" y="2976"/>
                  <a:chExt cx="202" cy="387"/>
                </a:xfrm>
                <a:grpFill/>
              </p:grpSpPr>
              <p:sp>
                <p:nvSpPr>
                  <p:cNvPr id="60" name="Text Box 57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3072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  <p:sp>
                <p:nvSpPr>
                  <p:cNvPr id="61" name="Text Box 58" descr="Newspri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202" cy="29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2400" b="1">
                        <a:latin typeface="+mn-lt"/>
                        <a:cs typeface="Times New Roman" pitchFamily="18" charset="0"/>
                      </a:rPr>
                      <a:t>•</a:t>
                    </a:r>
                    <a:endParaRPr lang="en-US" sz="2400" b="1">
                      <a:latin typeface="+mn-lt"/>
                    </a:endParaRPr>
                  </a:p>
                </p:txBody>
              </p:sp>
            </p:grpSp>
            <p:sp>
              <p:nvSpPr>
                <p:cNvPr id="59" name="Text Box 59" descr="Newsprint"/>
                <p:cNvSpPr txBox="1">
                  <a:spLocks noChangeArrowheads="1"/>
                </p:cNvSpPr>
                <p:nvPr/>
              </p:nvSpPr>
              <p:spPr bwMode="auto">
                <a:xfrm>
                  <a:off x="1776" y="3168"/>
                  <a:ext cx="288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latin typeface="+mn-lt"/>
                    </a:rPr>
                    <a:t>H</a:t>
                  </a:r>
                </a:p>
              </p:txBody>
            </p:sp>
          </p:grpSp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312" y="2592"/>
                <a:ext cx="336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990000"/>
                    </a:solidFill>
                    <a:latin typeface="+mn-lt"/>
                  </a:rPr>
                  <a:t>H</a:t>
                </a:r>
              </a:p>
            </p:txBody>
          </p:sp>
        </p:grpSp>
        <p:sp>
          <p:nvSpPr>
            <p:cNvPr id="50" name="Text Box 61" descr="Newsprint"/>
            <p:cNvSpPr txBox="1">
              <a:spLocks noChangeArrowheads="1"/>
            </p:cNvSpPr>
            <p:nvPr/>
          </p:nvSpPr>
          <p:spPr bwMode="auto">
            <a:xfrm>
              <a:off x="3648" y="2784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accent2"/>
                  </a:solidFill>
                  <a:latin typeface="+mj-lt"/>
                </a:rPr>
                <a:t>+</a:t>
              </a:r>
            </a:p>
          </p:txBody>
        </p:sp>
      </p:grpSp>
      <p:cxnSp>
        <p:nvCxnSpPr>
          <p:cNvPr id="64" name="AutoShape 62"/>
          <p:cNvCxnSpPr>
            <a:cxnSpLocks noChangeShapeType="1"/>
          </p:cNvCxnSpPr>
          <p:nvPr/>
        </p:nvCxnSpPr>
        <p:spPr bwMode="auto">
          <a:xfrm rot="5400000" flipH="1" flipV="1">
            <a:off x="2247900" y="2857500"/>
            <a:ext cx="228600" cy="2438400"/>
          </a:xfrm>
          <a:prstGeom prst="curvedConnector3">
            <a:avLst>
              <a:gd name="adj1" fmla="val 200000"/>
            </a:avLst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3048000" y="5189538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Base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1143000" y="5113338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990000"/>
                </a:solidFill>
                <a:latin typeface="+mn-lt"/>
              </a:rPr>
              <a:t>Acid</a:t>
            </a:r>
          </a:p>
        </p:txBody>
      </p:sp>
      <p:sp>
        <p:nvSpPr>
          <p:cNvPr id="67" name="Text Box 65" descr="Newsprint"/>
          <p:cNvSpPr txBox="1">
            <a:spLocks noChangeArrowheads="1"/>
          </p:cNvSpPr>
          <p:nvPr/>
        </p:nvSpPr>
        <p:spPr bwMode="auto">
          <a:xfrm>
            <a:off x="6934200" y="5189538"/>
            <a:ext cx="160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Conjugate Base</a:t>
            </a:r>
          </a:p>
        </p:txBody>
      </p:sp>
      <p:sp>
        <p:nvSpPr>
          <p:cNvPr id="68" name="Text Box 66" descr="Newsprint"/>
          <p:cNvSpPr txBox="1">
            <a:spLocks noChangeArrowheads="1"/>
          </p:cNvSpPr>
          <p:nvPr/>
        </p:nvSpPr>
        <p:spPr bwMode="auto">
          <a:xfrm>
            <a:off x="4648200" y="5189538"/>
            <a:ext cx="175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990000"/>
                </a:solidFill>
                <a:latin typeface="+mn-lt"/>
              </a:rPr>
              <a:t>Conjugate Acid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9600" y="3276600"/>
            <a:ext cx="2003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hydronium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7" grpId="0"/>
      <p:bldP spid="65" grpId="0" build="p" autoUpdateAnimBg="0"/>
      <p:bldP spid="66" grpId="0" build="p" autoUpdateAnimBg="0"/>
      <p:bldP spid="67" grpId="0" build="p" autoUpdateAnimBg="0"/>
      <p:bldP spid="6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 Rain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 rain </a:t>
            </a:r>
            <a:r>
              <a:rPr lang="en-US" dirty="0" smtClean="0"/>
              <a:t>is defined as atmospheric precipitation that is more acidic than usual.</a:t>
            </a:r>
          </a:p>
          <a:p>
            <a:pPr>
              <a:defRPr/>
            </a:pPr>
            <a:r>
              <a:rPr lang="en-US" dirty="0" smtClean="0"/>
              <a:t>The general process for the formation of acid rain: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emission of nitrogen and sulfur oxides into the air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transportation of these oxides throughout the atmosphere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chemical reactions between the oxides and water, forming sulfuric acid and nitric acid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rain or snow carries the acids to the 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Colloids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Solution</a:t>
            </a:r>
            <a:r>
              <a:rPr lang="en-US" smtClean="0"/>
              <a:t> – Clear homogeneous mixture</a:t>
            </a:r>
          </a:p>
          <a:p>
            <a:r>
              <a:rPr lang="en-US" b="1" smtClean="0"/>
              <a:t>Suspension</a:t>
            </a:r>
            <a:r>
              <a:rPr lang="en-US" smtClean="0"/>
              <a:t> – Cloudy heterogeneous mixture with solute particles that can be separated by filtration</a:t>
            </a:r>
          </a:p>
          <a:p>
            <a:r>
              <a:rPr lang="en-US" b="1" smtClean="0"/>
              <a:t>Colloid</a:t>
            </a:r>
            <a:r>
              <a:rPr lang="en-US" smtClean="0"/>
              <a:t> – A mixture in which the dispersed particles are larger than the solute ions or molecules of a true solution and smaller than the particles of a suspension.</a:t>
            </a:r>
          </a:p>
          <a:p>
            <a:r>
              <a:rPr lang="en-US" smtClean="0"/>
              <a:t>Colloids can’t be separated by filtration, and often appear to be cloudy.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Colloids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76400"/>
            <a:ext cx="75628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Colloids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Brownian Motion</a:t>
            </a:r>
            <a:r>
              <a:rPr lang="en-US" smtClean="0"/>
              <a:t> – erratic motion of colloidal particles caused by the bombardment of solvent molecules.</a:t>
            </a:r>
          </a:p>
          <a:p>
            <a:r>
              <a:rPr lang="en-US" b="1" smtClean="0"/>
              <a:t>Tyndall Effect</a:t>
            </a:r>
            <a:r>
              <a:rPr lang="en-US" smtClean="0"/>
              <a:t> – scattering of light by colloidal particles.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500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190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of Colloidal Properties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Activated charcoal</a:t>
            </a:r>
            <a:r>
              <a:rPr lang="en-US" smtClean="0"/>
              <a:t> has a very large surface area.  It can be used in gas masks to adsorb poisonous gases which stick to the surface of the charcoal.</a:t>
            </a:r>
          </a:p>
          <a:p>
            <a:r>
              <a:rPr lang="en-US" smtClean="0"/>
              <a:t>Colloidal particles become charged when they adsorb ions on their surface. The </a:t>
            </a:r>
            <a:r>
              <a:rPr lang="en-US" b="1" smtClean="0"/>
              <a:t>Cotrell process</a:t>
            </a:r>
            <a:r>
              <a:rPr lang="en-US" smtClean="0"/>
              <a:t> uses high voltage charged plates to clean colloidal dust and smoke particles from air.  </a:t>
            </a:r>
            <a:endParaRPr lang="en-US" b="1" smtClean="0"/>
          </a:p>
          <a:p>
            <a:r>
              <a:rPr lang="en-US" b="1" smtClean="0"/>
              <a:t>Dialysis</a:t>
            </a:r>
            <a:r>
              <a:rPr lang="en-US" smtClean="0"/>
              <a:t> is the process by which dissolved solutes can be removed from colloidal dispersions through a semi permeable membrane (a dialyzing membrane).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Brønsted-Lowry Acids and Bases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Ammonia is a weak base that forms the ammonium ion and the hydroxide ion in water.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Conjugate acid-base pairs: 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 – NH</a:t>
            </a:r>
            <a:r>
              <a:rPr lang="en-US" baseline="-25000" smtClean="0"/>
              <a:t>3  </a:t>
            </a:r>
            <a:r>
              <a:rPr lang="en-US" smtClean="0"/>
              <a:t>and	H</a:t>
            </a:r>
            <a:r>
              <a:rPr lang="en-US" baseline="-25000" smtClean="0"/>
              <a:t>2</a:t>
            </a:r>
            <a:r>
              <a:rPr lang="en-US" smtClean="0"/>
              <a:t>O – OH</a:t>
            </a:r>
            <a:r>
              <a:rPr lang="en-US" baseline="30000" smtClean="0"/>
              <a:t>-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4" descr="Newsprint"/>
          <p:cNvSpPr txBox="1">
            <a:spLocks noChangeArrowheads="1"/>
          </p:cNvSpPr>
          <p:nvPr/>
        </p:nvSpPr>
        <p:spPr bwMode="auto">
          <a:xfrm>
            <a:off x="1143000" y="2744788"/>
            <a:ext cx="30480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3(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+  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(l)</a:t>
            </a:r>
            <a:endParaRPr lang="en-US" sz="2800" dirty="0">
              <a:latin typeface="+mn-lt"/>
            </a:endParaRPr>
          </a:p>
        </p:txBody>
      </p:sp>
      <p:sp>
        <p:nvSpPr>
          <p:cNvPr id="7" name="Text Box 5" descr="Newsprint"/>
          <p:cNvSpPr txBox="1">
            <a:spLocks noChangeArrowheads="1"/>
          </p:cNvSpPr>
          <p:nvPr/>
        </p:nvSpPr>
        <p:spPr bwMode="auto">
          <a:xfrm>
            <a:off x="1066800" y="3962400"/>
            <a:ext cx="1447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NH</a:t>
            </a:r>
            <a:r>
              <a:rPr lang="en-US" sz="2400" baseline="-25000"/>
              <a:t>4</a:t>
            </a:r>
            <a:r>
              <a:rPr lang="en-US" sz="2400" baseline="30000"/>
              <a:t>+ </a:t>
            </a:r>
            <a:r>
              <a:rPr lang="en-US" sz="2400" baseline="-25000"/>
              <a:t>(aq)</a:t>
            </a:r>
            <a:endParaRPr lang="en-US" sz="2400"/>
          </a:p>
        </p:txBody>
      </p:sp>
      <p:sp>
        <p:nvSpPr>
          <p:cNvPr id="8" name="Text Box 6" descr="Newsprint"/>
          <p:cNvSpPr txBox="1">
            <a:spLocks noChangeArrowheads="1"/>
          </p:cNvSpPr>
          <p:nvPr/>
        </p:nvSpPr>
        <p:spPr bwMode="auto">
          <a:xfrm>
            <a:off x="1143000" y="3354388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+ H</a:t>
            </a:r>
            <a:r>
              <a:rPr lang="en-US" sz="2400" baseline="30000">
                <a:solidFill>
                  <a:schemeClr val="tx2"/>
                </a:solidFill>
              </a:rPr>
              <a:t>+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Text Box 7" descr="Newsprint"/>
          <p:cNvSpPr txBox="1">
            <a:spLocks noChangeArrowheads="1"/>
          </p:cNvSpPr>
          <p:nvPr/>
        </p:nvSpPr>
        <p:spPr bwMode="auto">
          <a:xfrm>
            <a:off x="2819400" y="3354388"/>
            <a:ext cx="1143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- H</a:t>
            </a:r>
            <a:r>
              <a:rPr lang="en-US" sz="2400" baseline="30000">
                <a:solidFill>
                  <a:schemeClr val="tx2"/>
                </a:solidFill>
              </a:rPr>
              <a:t>+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Text Box 9" descr="Newsprint"/>
          <p:cNvSpPr txBox="1">
            <a:spLocks noChangeArrowheads="1"/>
          </p:cNvSpPr>
          <p:nvPr/>
        </p:nvSpPr>
        <p:spPr bwMode="auto">
          <a:xfrm>
            <a:off x="4724400" y="2744788"/>
            <a:ext cx="12954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OH</a:t>
            </a:r>
            <a:r>
              <a:rPr lang="en-US" sz="2800" baseline="30000" dirty="0">
                <a:latin typeface="+mn-lt"/>
              </a:rPr>
              <a:t>-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12" name="Text Box 10" descr="Newsprint"/>
          <p:cNvSpPr txBox="1">
            <a:spLocks noChangeArrowheads="1"/>
          </p:cNvSpPr>
          <p:nvPr/>
        </p:nvSpPr>
        <p:spPr bwMode="auto">
          <a:xfrm>
            <a:off x="5943600" y="2744788"/>
            <a:ext cx="457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+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143000" y="388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819400" y="3886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 descr="Newsprint"/>
          <p:cNvSpPr txBox="1">
            <a:spLocks noChangeArrowheads="1"/>
          </p:cNvSpPr>
          <p:nvPr/>
        </p:nvSpPr>
        <p:spPr bwMode="auto">
          <a:xfrm>
            <a:off x="2895600" y="3962400"/>
            <a:ext cx="1447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OH</a:t>
            </a:r>
            <a:r>
              <a:rPr lang="en-US" sz="2400" baseline="30000"/>
              <a:t>-</a:t>
            </a:r>
            <a:r>
              <a:rPr lang="en-US" sz="2400" baseline="-25000"/>
              <a:t>(aq)</a:t>
            </a:r>
            <a:endParaRPr lang="en-US" sz="2400"/>
          </a:p>
        </p:txBody>
      </p:sp>
      <p:sp>
        <p:nvSpPr>
          <p:cNvPr id="16" name="Text Box 14" descr="Newsprint"/>
          <p:cNvSpPr txBox="1">
            <a:spLocks noChangeArrowheads="1"/>
          </p:cNvSpPr>
          <p:nvPr/>
        </p:nvSpPr>
        <p:spPr bwMode="auto">
          <a:xfrm>
            <a:off x="6553200" y="2743200"/>
            <a:ext cx="160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baseline="30000" dirty="0">
                <a:latin typeface="+mn-lt"/>
              </a:rPr>
              <a:t>+ 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4602163" cy="1228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2545" name="Group 10"/>
          <p:cNvGrpSpPr>
            <a:grpSpLocks/>
          </p:cNvGrpSpPr>
          <p:nvPr/>
        </p:nvGrpSpPr>
        <p:grpSpPr bwMode="auto">
          <a:xfrm>
            <a:off x="3886200" y="2747963"/>
            <a:ext cx="533400" cy="604837"/>
            <a:chOff x="4411663" y="2366963"/>
            <a:chExt cx="533400" cy="604837"/>
          </a:xfrm>
        </p:grpSpPr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22547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1" grpId="0" animBg="1" autoUpdateAnimBg="0"/>
      <p:bldP spid="12" grpId="0" animBg="1" autoUpdateAnimBg="0"/>
      <p:bldP spid="13" grpId="0" animBg="1"/>
      <p:bldP spid="14" grpId="0" animBg="1"/>
      <p:bldP spid="15" grpId="0" animBg="1" autoUpdateAnimBg="0"/>
      <p:bldP spid="1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conjugate acid of hydrogen phosphate?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30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are the two </a:t>
            </a:r>
            <a:r>
              <a:rPr lang="en-US" dirty="0" err="1" smtClean="0"/>
              <a:t>Bronsted</a:t>
            </a:r>
            <a:r>
              <a:rPr lang="en-US" dirty="0" smtClean="0"/>
              <a:t>-Lowry acids in the following equation?</a:t>
            </a:r>
          </a:p>
          <a:p>
            <a:pPr>
              <a:defRPr/>
            </a:pPr>
            <a:r>
              <a:rPr lang="en-US" dirty="0" smtClean="0"/>
              <a:t> 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S + H</a:t>
            </a:r>
            <a:r>
              <a:rPr lang="en-US" baseline="-25000" dirty="0" smtClean="0"/>
              <a:t>2</a:t>
            </a:r>
            <a:r>
              <a:rPr lang="en-US" dirty="0" smtClean="0"/>
              <a:t>O        HS</a:t>
            </a:r>
            <a:r>
              <a:rPr lang="en-US" baseline="30000" dirty="0" smtClean="0"/>
              <a:t> -</a:t>
            </a:r>
            <a:r>
              <a:rPr lang="en-US" dirty="0" smtClean="0"/>
              <a:t> +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HS</a:t>
            </a:r>
            <a:r>
              <a:rPr lang="en-US" baseline="30000" dirty="0" smtClean="0"/>
              <a:t> -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and HS</a:t>
            </a:r>
            <a:r>
              <a:rPr lang="en-US" baseline="30000" dirty="0" smtClean="0"/>
              <a:t> 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and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 +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4953000" y="2514600"/>
            <a:ext cx="533400" cy="604838"/>
            <a:chOff x="4411663" y="2366963"/>
            <a:chExt cx="533400" cy="604837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 flipV="1">
              <a:off x="4411663" y="2366963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4411663" y="2392362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sz="3200">
                  <a:cs typeface="Arial" pitchFamily="34" charset="0"/>
                </a:rPr>
                <a:t>→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Acids react with metals </a:t>
            </a:r>
            <a:r>
              <a:rPr lang="en-US" dirty="0" smtClean="0"/>
              <a:t>that lie above H in the activity series: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acid + metal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salt + hydrogen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	2HCl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Mg</a:t>
            </a:r>
            <a:r>
              <a:rPr lang="en-US" baseline="-25000" dirty="0" smtClean="0"/>
              <a:t>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MgCl</a:t>
            </a:r>
            <a:r>
              <a:rPr lang="en-US" baseline="-25000" dirty="0" smtClean="0">
                <a:sym typeface="Wingdings" pitchFamily="2" charset="2"/>
              </a:rPr>
              <a:t>2(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2(g)</a:t>
            </a:r>
          </a:p>
          <a:p>
            <a:endParaRPr lang="en-US" baseline="-25000" dirty="0" smtClean="0">
              <a:sym typeface="Wingdings" pitchFamily="2" charset="2"/>
            </a:endParaRPr>
          </a:p>
          <a:p>
            <a:endParaRPr lang="en-US" sz="900" b="1" dirty="0" smtClean="0"/>
          </a:p>
          <a:p>
            <a:r>
              <a:rPr lang="en-US" b="1" dirty="0" smtClean="0"/>
              <a:t>Acids react with bases </a:t>
            </a:r>
            <a:r>
              <a:rPr lang="en-US" dirty="0" smtClean="0"/>
              <a:t>(neutralization)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acid + base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	2HCl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Ca(OH)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>
                <a:sym typeface="Wingdings" pitchFamily="2" charset="2"/>
              </a:rPr>
              <a:t> CaCl</a:t>
            </a:r>
            <a:r>
              <a:rPr lang="en-US" baseline="-25000" dirty="0" smtClean="0">
                <a:sym typeface="Wingdings" pitchFamily="2" charset="2"/>
              </a:rPr>
              <a:t>2(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+ 2H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/>
              <a:t>O </a:t>
            </a:r>
            <a:r>
              <a:rPr lang="en-US" baseline="-25000" dirty="0" smtClean="0">
                <a:sym typeface="Wingdings" pitchFamily="2" charset="2"/>
              </a:rPr>
              <a:t>(l)</a:t>
            </a: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111189"/>
            <a:ext cx="1981200" cy="314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Acids react with metal oxides</a:t>
            </a:r>
          </a:p>
          <a:p>
            <a:r>
              <a:rPr lang="en-US" smtClean="0"/>
              <a:t>	</a:t>
            </a:r>
            <a:r>
              <a:rPr lang="en-US" smtClean="0">
                <a:solidFill>
                  <a:schemeClr val="tx2"/>
                </a:solidFill>
              </a:rPr>
              <a:t>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</a:t>
            </a:r>
            <a:endParaRPr lang="en-US" smtClean="0">
              <a:solidFill>
                <a:schemeClr val="tx2"/>
              </a:solidFill>
            </a:endParaRPr>
          </a:p>
          <a:p>
            <a:r>
              <a:rPr lang="en-US" smtClean="0"/>
              <a:t>	2HCl</a:t>
            </a:r>
            <a:r>
              <a:rPr lang="en-US" baseline="-25000" smtClean="0"/>
              <a:t>(aq)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(s)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</a:p>
          <a:p>
            <a:endParaRPr lang="en-US" b="1" smtClean="0"/>
          </a:p>
          <a:p>
            <a:r>
              <a:rPr lang="en-US" b="1" smtClean="0"/>
              <a:t>Acids react with metal carbonate</a:t>
            </a:r>
          </a:p>
          <a:p>
            <a:r>
              <a:rPr lang="en-US" smtClean="0">
                <a:solidFill>
                  <a:schemeClr val="tx2"/>
                </a:solidFill>
              </a:rPr>
              <a:t>	acid + base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salt + water + carbon dioxide</a:t>
            </a:r>
            <a:endParaRPr lang="en-US" b="1" smtClean="0"/>
          </a:p>
          <a:p>
            <a:r>
              <a:rPr lang="en-US" smtClean="0"/>
              <a:t>	2HCl</a:t>
            </a:r>
            <a:r>
              <a:rPr lang="en-US" baseline="-25000" smtClean="0"/>
              <a:t>(aq)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3(aq)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/>
              <a:t>O</a:t>
            </a:r>
            <a:r>
              <a:rPr lang="en-US" baseline="-25000" smtClean="0">
                <a:sym typeface="Wingdings" pitchFamily="2" charset="2"/>
              </a:rPr>
              <a:t>(l) </a:t>
            </a:r>
            <a:r>
              <a:rPr lang="en-US" smtClean="0">
                <a:sym typeface="Wingdings" pitchFamily="2" charset="2"/>
              </a:rPr>
              <a:t>+ CO</a:t>
            </a:r>
            <a:r>
              <a:rPr lang="en-US" baseline="-25000" smtClean="0">
                <a:sym typeface="Wingdings" pitchFamily="2" charset="2"/>
              </a:rPr>
              <a:t>2(g)</a:t>
            </a:r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2003</Words>
  <Application>Microsoft Office PowerPoint</Application>
  <PresentationFormat>On-screen Show (4:3)</PresentationFormat>
  <Paragraphs>373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Chapter 15</vt:lpstr>
      <vt:lpstr>Arrhenius Acids</vt:lpstr>
      <vt:lpstr>Arrhenius Bases</vt:lpstr>
      <vt:lpstr>Brønsted-Lowry Acids and Bases </vt:lpstr>
      <vt:lpstr>Brønsted-Lowry Acids and Bases </vt:lpstr>
      <vt:lpstr>Your Turn!</vt:lpstr>
      <vt:lpstr>Your Turn!</vt:lpstr>
      <vt:lpstr>Reactions of Acids</vt:lpstr>
      <vt:lpstr>Reactions of Acids</vt:lpstr>
      <vt:lpstr>Reactions of Bases</vt:lpstr>
      <vt:lpstr>Your Turn!</vt:lpstr>
      <vt:lpstr>Salts</vt:lpstr>
      <vt:lpstr>Your Turn!</vt:lpstr>
      <vt:lpstr>Your Turn!</vt:lpstr>
      <vt:lpstr>Electrolytes and Nonelectrolytes</vt:lpstr>
      <vt:lpstr>Electrolytes and Nonelectrolytes</vt:lpstr>
      <vt:lpstr>Dissociation of Electrolytes</vt:lpstr>
      <vt:lpstr>Ionization of Electrolytes</vt:lpstr>
      <vt:lpstr>Your Turn!</vt:lpstr>
      <vt:lpstr>Your Turn!</vt:lpstr>
      <vt:lpstr>Strong and Weak Electrolytes</vt:lpstr>
      <vt:lpstr>Strong and Weak Electrolytes</vt:lpstr>
      <vt:lpstr>Salts</vt:lpstr>
      <vt:lpstr>Your Turn!</vt:lpstr>
      <vt:lpstr>Colligative Properties of  Electrolyte Solutions</vt:lpstr>
      <vt:lpstr>Your Turn!</vt:lpstr>
      <vt:lpstr>Ionization of Water  (for the benefit of AP Biology)</vt:lpstr>
      <vt:lpstr>Introduction to pH</vt:lpstr>
      <vt:lpstr>pH</vt:lpstr>
      <vt:lpstr>Your Turn!</vt:lpstr>
      <vt:lpstr>Introduction to pH</vt:lpstr>
      <vt:lpstr>Introduction to pH</vt:lpstr>
      <vt:lpstr>Your Turn!</vt:lpstr>
      <vt:lpstr>Your Turn!</vt:lpstr>
      <vt:lpstr>Neutralization</vt:lpstr>
      <vt:lpstr>Titration</vt:lpstr>
      <vt:lpstr>Titration</vt:lpstr>
      <vt:lpstr>Titration</vt:lpstr>
      <vt:lpstr>Your Turn!</vt:lpstr>
      <vt:lpstr>Acid Rain</vt:lpstr>
      <vt:lpstr>Colloids</vt:lpstr>
      <vt:lpstr>Colloids</vt:lpstr>
      <vt:lpstr>Properties of Colloids</vt:lpstr>
      <vt:lpstr>Application of Colloidal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subject>Acids, Bases, and Salts</dc:subject>
  <dc:creator>Karen Sanchez</dc:creator>
  <cp:lastModifiedBy>Amanda L. Houchens</cp:lastModifiedBy>
  <cp:revision>116</cp:revision>
  <dcterms:created xsi:type="dcterms:W3CDTF">2009-04-24T10:50:53Z</dcterms:created>
  <dcterms:modified xsi:type="dcterms:W3CDTF">2019-07-24T18:43:58Z</dcterms:modified>
</cp:coreProperties>
</file>