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315" r:id="rId3"/>
    <p:sldId id="316" r:id="rId4"/>
    <p:sldId id="326" r:id="rId5"/>
    <p:sldId id="317" r:id="rId6"/>
    <p:sldId id="327" r:id="rId7"/>
    <p:sldId id="330" r:id="rId8"/>
    <p:sldId id="318" r:id="rId9"/>
    <p:sldId id="332" r:id="rId10"/>
    <p:sldId id="333" r:id="rId11"/>
    <p:sldId id="319" r:id="rId12"/>
    <p:sldId id="334" r:id="rId13"/>
    <p:sldId id="335" r:id="rId14"/>
    <p:sldId id="320" r:id="rId15"/>
    <p:sldId id="321" r:id="rId16"/>
    <p:sldId id="336" r:id="rId17"/>
    <p:sldId id="337" r:id="rId18"/>
    <p:sldId id="338" r:id="rId19"/>
    <p:sldId id="339" r:id="rId20"/>
    <p:sldId id="340" r:id="rId21"/>
    <p:sldId id="341" r:id="rId22"/>
    <p:sldId id="322" r:id="rId23"/>
    <p:sldId id="342" r:id="rId24"/>
    <p:sldId id="324" r:id="rId25"/>
    <p:sldId id="351" r:id="rId26"/>
    <p:sldId id="352" r:id="rId27"/>
    <p:sldId id="361" r:id="rId28"/>
    <p:sldId id="362" r:id="rId29"/>
    <p:sldId id="363" r:id="rId30"/>
    <p:sldId id="364" r:id="rId31"/>
    <p:sldId id="365" r:id="rId32"/>
    <p:sldId id="36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36F37"/>
    <a:srgbClr val="28724F"/>
    <a:srgbClr val="1D754D"/>
    <a:srgbClr val="12DE6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3A0AD10-3379-4719-8E2D-B90E947440F4}" type="datetimeFigureOut">
              <a:rPr lang="en-US"/>
              <a:pPr>
                <a:defRPr/>
              </a:pPr>
              <a:t>7/23/2019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A4AAE3B-004F-4059-92CF-4500C0BC6C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F27F860E-72E6-4322-851B-54C00537B45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13-3</a:t>
            </a:r>
            <a:r>
              <a:rPr lang="en-US" smtClean="0"/>
              <a:t> (a) Molecules in an open flask evaporate in the atmosphere.</a:t>
            </a:r>
          </a:p>
          <a:p>
            <a:r>
              <a:rPr lang="en-US" smtClean="0"/>
              <a:t>(b) When the flask is stoppered the number of gaseous molecules increases inside the flask.  Some gasous molecules collide with the surface of the liquid and stick – condensation occurs.</a:t>
            </a:r>
          </a:p>
          <a:p>
            <a:r>
              <a:rPr lang="en-US" smtClean="0"/>
              <a:t>(c) When the rate of evaporation equals the rate of condensation, an equilibrium between the liquid and vapor is established.</a:t>
            </a:r>
          </a:p>
        </p:txBody>
      </p:sp>
      <p:sp>
        <p:nvSpPr>
          <p:cNvPr id="4" name="Slide Number Placeholder 3"/>
          <p:cNvSpPr>
            <a:spLocks noGrp="1"/>
          </p:cNvSpPr>
          <p:nvPr>
            <p:ph type="sldNum" sz="quarter" idx="5"/>
          </p:nvPr>
        </p:nvSpPr>
        <p:spPr/>
        <p:txBody>
          <a:bodyPr/>
          <a:lstStyle/>
          <a:p>
            <a:pPr>
              <a:defRPr/>
            </a:pPr>
            <a:fld id="{D6869A30-B5FA-4051-B06E-3C3570615B3D}"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5CDEC2E-11B8-45AD-AFC0-3F9C5A25B57C}"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 water strider skims the surface of the water as a result of surface tension.  At the molecular level the surface tension results from the net attraction of the water molecules toward the liquid below.  In the interior of the water, the forces are balanced in all directions.</a:t>
            </a:r>
          </a:p>
        </p:txBody>
      </p:sp>
      <p:sp>
        <p:nvSpPr>
          <p:cNvPr id="4" name="Slide Number Placeholder 3"/>
          <p:cNvSpPr>
            <a:spLocks noGrp="1"/>
          </p:cNvSpPr>
          <p:nvPr>
            <p:ph type="sldNum" sz="quarter" idx="5"/>
          </p:nvPr>
        </p:nvSpPr>
        <p:spPr/>
        <p:txBody>
          <a:bodyPr/>
          <a:lstStyle/>
          <a:p>
            <a:pPr>
              <a:defRPr/>
            </a:pPr>
            <a:fld id="{C84C45BA-397C-45F8-90F7-986FB3AF9DDF}"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13.7</a:t>
            </a:r>
            <a:r>
              <a:rPr lang="en-US" smtClean="0"/>
              <a:t> Heating curve for a pure substance – the absorption of heat by a substance from the solid state to the vapor state.  Using water as an example, the AB interval represents the ice phase; BC interval, the melting of ice to water; CD interval, the elevation of the temperature of water from 0°C to 100°C; DE interval, the boiling of water to steam; and EF interval, the heating of steam.</a:t>
            </a:r>
            <a:endParaRPr lang="en-US" b="1" smtClean="0"/>
          </a:p>
        </p:txBody>
      </p:sp>
      <p:sp>
        <p:nvSpPr>
          <p:cNvPr id="4" name="Slide Number Placeholder 3"/>
          <p:cNvSpPr>
            <a:spLocks noGrp="1"/>
          </p:cNvSpPr>
          <p:nvPr>
            <p:ph type="sldNum" sz="quarter" idx="5"/>
          </p:nvPr>
        </p:nvSpPr>
        <p:spPr/>
        <p:txBody>
          <a:bodyPr/>
          <a:lstStyle/>
          <a:p>
            <a:pPr>
              <a:defRPr/>
            </a:pPr>
            <a:fld id="{249708AC-153D-44AB-93DA-63AEC2FEE4C8}"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Figure 13.8</a:t>
            </a:r>
            <a:r>
              <a:rPr lang="en-US" smtClean="0"/>
              <a:t>  Hydrogen bonding.  Water in the liquid and solid states exists as aggregates in which the water molecules are linked together by hydrogen bonds.</a:t>
            </a:r>
            <a:endParaRPr lang="en-US" b="1" smtClean="0"/>
          </a:p>
        </p:txBody>
      </p:sp>
      <p:sp>
        <p:nvSpPr>
          <p:cNvPr id="4" name="Slide Number Placeholder 3"/>
          <p:cNvSpPr>
            <a:spLocks noGrp="1"/>
          </p:cNvSpPr>
          <p:nvPr>
            <p:ph type="sldNum" sz="quarter" idx="5"/>
          </p:nvPr>
        </p:nvSpPr>
        <p:spPr/>
        <p:txBody>
          <a:bodyPr/>
          <a:lstStyle/>
          <a:p>
            <a:pPr>
              <a:defRPr/>
            </a:pPr>
            <a:fld id="{D741D3EE-0F53-40EA-B2AF-038239E1F358}"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4FA1B22B-84AF-48B5-B692-E3868C876FB7}"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13-</a:t>
            </a:r>
            <a:fld id="{A54CE307-E731-4CB5-826A-385B7CD7096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05189A-735A-458E-B4EB-9D7CB9C48F2E}"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D5F39D68-16A7-4EE4-98ED-BB8DDB119A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8F708-5D55-4F97-9859-A53FD86EFD1F}"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BC1956A1-E7F8-4AD2-B521-AAB339042E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4638"/>
            <a:ext cx="8229600" cy="1143000"/>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C07BBA6-D8F4-45AB-9B2E-EE1694A04EE7}" type="datetime1">
              <a:rPr lang="en-US" smtClean="0"/>
              <a:pPr>
                <a:defRPr/>
              </a:pPr>
              <a:t>7/23/2019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13-</a:t>
            </a:r>
            <a:fld id="{976BE806-D997-417E-9E63-39449440DC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DCE279-A7DC-46A4-B803-5FA022CDE252}" type="datetime1">
              <a:rPr lang="en-US" smtClean="0"/>
              <a:pPr>
                <a:defRPr/>
              </a:pPr>
              <a:t>7/23/2019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12"/>
          </p:nvPr>
        </p:nvSpPr>
        <p:spPr/>
        <p:txBody>
          <a:bodyPr/>
          <a:lstStyle>
            <a:lvl1pPr>
              <a:defRPr/>
            </a:lvl1pPr>
          </a:lstStyle>
          <a:p>
            <a:pPr>
              <a:defRPr/>
            </a:pPr>
            <a:fld id="{FD21441D-FEA3-4074-8AF0-1E7350FDD2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9472F6E-8705-49C4-B5AD-F56B736BD04F}"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34FC5A25-96DC-40B2-96B6-B63EB1E1C2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DCEF5787-7B1B-46D2-835F-676F54180906}" type="datetime1">
              <a:rPr lang="en-US" smtClean="0"/>
              <a:pPr>
                <a:defRPr/>
              </a:pPr>
              <a:t>7/23/2019</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9" name="Slide Number Placeholder 8"/>
          <p:cNvSpPr>
            <a:spLocks noGrp="1"/>
          </p:cNvSpPr>
          <p:nvPr>
            <p:ph type="sldNum" sz="quarter" idx="12"/>
          </p:nvPr>
        </p:nvSpPr>
        <p:spPr/>
        <p:txBody>
          <a:bodyPr/>
          <a:lstStyle>
            <a:lvl1pPr>
              <a:defRPr/>
            </a:lvl1pPr>
          </a:lstStyle>
          <a:p>
            <a:pPr>
              <a:defRPr/>
            </a:pPr>
            <a:fld id="{BDE35AD0-FAFE-4643-AAD9-E841D4C9BF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8191419-92C5-4361-9BE6-5E642CFFE444}" type="datetime1">
              <a:rPr lang="en-US" smtClean="0"/>
              <a:pPr>
                <a:defRPr/>
              </a:pPr>
              <a:t>7/23/2019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5" name="Slide Number Placeholder 4"/>
          <p:cNvSpPr>
            <a:spLocks noGrp="1"/>
          </p:cNvSpPr>
          <p:nvPr>
            <p:ph type="sldNum" sz="quarter" idx="12"/>
          </p:nvPr>
        </p:nvSpPr>
        <p:spPr/>
        <p:txBody>
          <a:bodyPr/>
          <a:lstStyle>
            <a:lvl1pPr>
              <a:defRPr/>
            </a:lvl1pPr>
          </a:lstStyle>
          <a:p>
            <a:pPr>
              <a:defRPr/>
            </a:pPr>
            <a:fld id="{0ED45AE9-59C5-4012-8E20-491A474DFC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1D2ADC-FE68-4564-9E11-D37AF4679147}" type="datetime1">
              <a:rPr lang="en-US" smtClean="0"/>
              <a:pPr>
                <a:defRPr/>
              </a:pPr>
              <a:t>7/23/2019</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4" name="Slide Number Placeholder 3"/>
          <p:cNvSpPr>
            <a:spLocks noGrp="1"/>
          </p:cNvSpPr>
          <p:nvPr>
            <p:ph type="sldNum" sz="quarter" idx="12"/>
          </p:nvPr>
        </p:nvSpPr>
        <p:spPr/>
        <p:txBody>
          <a:bodyPr/>
          <a:lstStyle>
            <a:lvl1pPr>
              <a:defRPr/>
            </a:lvl1pPr>
          </a:lstStyle>
          <a:p>
            <a:pPr>
              <a:defRPr/>
            </a:pPr>
            <a:fld id="{E9A29CBC-21A4-4B1E-971B-90229C4894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474CC7B8-C86B-4DE5-9218-3B3507BD5671}"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45B105A6-DCCA-4023-BF5E-DA0196215A8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21B91FF-B7E9-48A4-8F8E-53C3994AAE6A}" type="datetime1">
              <a:rPr lang="en-US" smtClean="0"/>
              <a:pPr>
                <a:defRPr/>
              </a:pPr>
              <a:t>7/23/2019</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Copyright 2012 John Wiley &amp; Sons, Inc</a:t>
            </a:r>
            <a:endParaRPr lang="en-US"/>
          </a:p>
        </p:txBody>
      </p:sp>
      <p:sp>
        <p:nvSpPr>
          <p:cNvPr id="7" name="Slide Number Placeholder 6"/>
          <p:cNvSpPr>
            <a:spLocks noGrp="1"/>
          </p:cNvSpPr>
          <p:nvPr>
            <p:ph type="sldNum" sz="quarter" idx="12"/>
          </p:nvPr>
        </p:nvSpPr>
        <p:spPr/>
        <p:txBody>
          <a:bodyPr/>
          <a:lstStyle>
            <a:lvl1pPr>
              <a:defRPr/>
            </a:lvl1pPr>
          </a:lstStyle>
          <a:p>
            <a:pPr>
              <a:defRPr/>
            </a:pPr>
            <a:fld id="{99999671-7066-41C7-8598-03495B1578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gradFill>
            <a:gsLst>
              <a:gs pos="0">
                <a:schemeClr val="accent1"/>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7"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846441-2768-484C-AAEC-0CB1E16B9D9F}" type="datetime1">
              <a:rPr lang="en-US" smtClean="0"/>
              <a:pPr>
                <a:defRPr/>
              </a:pPr>
              <a:t>7/23/2019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Copyright 2012 John Wiley &amp; Sons, Inc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13-</a:t>
            </a:r>
            <a:fld id="{724ABD0D-6BE7-43B3-ADEB-7510F6248F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b="1" kern="1200">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charset="0"/>
        </a:defRPr>
      </a:lvl2pPr>
      <a:lvl3pPr algn="ctr" rtl="0" eaLnBrk="0" fontAlgn="base" hangingPunct="0">
        <a:spcBef>
          <a:spcPct val="0"/>
        </a:spcBef>
        <a:spcAft>
          <a:spcPct val="0"/>
        </a:spcAft>
        <a:defRPr sz="3600" b="1">
          <a:solidFill>
            <a:schemeClr val="tx2"/>
          </a:solidFill>
          <a:latin typeface="Arial" charset="0"/>
        </a:defRPr>
      </a:lvl3pPr>
      <a:lvl4pPr algn="ctr" rtl="0" eaLnBrk="0" fontAlgn="base" hangingPunct="0">
        <a:spcBef>
          <a:spcPct val="0"/>
        </a:spcBef>
        <a:spcAft>
          <a:spcPct val="0"/>
        </a:spcAft>
        <a:defRPr sz="3600" b="1">
          <a:solidFill>
            <a:schemeClr val="tx2"/>
          </a:solidFill>
          <a:latin typeface="Arial" charset="0"/>
        </a:defRPr>
      </a:lvl4pPr>
      <a:lvl5pPr algn="ctr" rtl="0" eaLnBrk="0" fontAlgn="base" hangingPunct="0">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41425"/>
          </a:xfrm>
        </p:spPr>
        <p:txBody>
          <a:bodyPr rtlCol="0">
            <a:normAutofit/>
          </a:bodyPr>
          <a:lstStyle/>
          <a:p>
            <a:pPr eaLnBrk="1" fontAlgn="auto" hangingPunct="1">
              <a:spcAft>
                <a:spcPts val="0"/>
              </a:spcAft>
              <a:defRPr/>
            </a:pPr>
            <a:r>
              <a:rPr lang="en-US" sz="6000" dirty="0" smtClean="0">
                <a:solidFill>
                  <a:schemeClr val="tx2">
                    <a:lumMod val="75000"/>
                  </a:schemeClr>
                </a:solidFill>
                <a:latin typeface="Britannic Bold" pitchFamily="34" charset="0"/>
              </a:rPr>
              <a:t>Chapter 13</a:t>
            </a:r>
            <a:endParaRPr lang="en-US" sz="6000" dirty="0">
              <a:solidFill>
                <a:schemeClr val="tx2">
                  <a:lumMod val="75000"/>
                </a:schemeClr>
              </a:solidFill>
              <a:latin typeface="Britannic Bold" pitchFamily="34" charset="0"/>
            </a:endParaRPr>
          </a:p>
        </p:txBody>
      </p:sp>
      <p:sp>
        <p:nvSpPr>
          <p:cNvPr id="3" name="Subtitle 2"/>
          <p:cNvSpPr>
            <a:spLocks noGrp="1"/>
          </p:cNvSpPr>
          <p:nvPr>
            <p:ph type="subTitle" idx="1"/>
          </p:nvPr>
        </p:nvSpPr>
        <p:spPr>
          <a:xfrm>
            <a:off x="1524000" y="5638800"/>
            <a:ext cx="6400800" cy="1219200"/>
          </a:xfrm>
        </p:spPr>
        <p:txBody>
          <a:bodyPr rtlCol="0">
            <a:normAutofit/>
          </a:bodyPr>
          <a:lstStyle/>
          <a:p>
            <a:pPr eaLnBrk="1" fontAlgn="auto" hangingPunct="1">
              <a:spcAft>
                <a:spcPts val="0"/>
              </a:spcAft>
              <a:defRPr/>
            </a:pPr>
            <a:r>
              <a:rPr lang="en-US" sz="2000" dirty="0" smtClean="0">
                <a:solidFill>
                  <a:schemeClr val="tx2">
                    <a:lumMod val="75000"/>
                  </a:schemeClr>
                </a:solidFill>
              </a:rPr>
              <a:t>Introduction to General, Organic, and Biochemistry 10e</a:t>
            </a:r>
          </a:p>
          <a:p>
            <a:pPr eaLnBrk="1" fontAlgn="auto" hangingPunct="1">
              <a:spcAft>
                <a:spcPts val="0"/>
              </a:spcAft>
              <a:defRPr/>
            </a:pPr>
            <a:r>
              <a:rPr lang="en-US" sz="2000" dirty="0" smtClean="0">
                <a:solidFill>
                  <a:schemeClr val="tx2">
                    <a:lumMod val="75000"/>
                  </a:schemeClr>
                </a:solidFill>
              </a:rPr>
              <a:t>John Wiley &amp; Sons, Inc</a:t>
            </a:r>
          </a:p>
          <a:p>
            <a:pPr eaLnBrk="1" fontAlgn="auto" hangingPunct="1">
              <a:spcAft>
                <a:spcPts val="0"/>
              </a:spcAft>
              <a:defRPr/>
            </a:pPr>
            <a:r>
              <a:rPr lang="en-US" sz="2000" dirty="0" smtClean="0">
                <a:solidFill>
                  <a:schemeClr val="tx2">
                    <a:lumMod val="75000"/>
                  </a:schemeClr>
                </a:solidFill>
              </a:rPr>
              <a:t>Morris Hein, </a:t>
            </a:r>
            <a:r>
              <a:rPr lang="en-US" sz="2000" smtClean="0">
                <a:solidFill>
                  <a:schemeClr val="tx2">
                    <a:lumMod val="75000"/>
                  </a:schemeClr>
                </a:solidFill>
              </a:rPr>
              <a:t>Scott Pattison, </a:t>
            </a:r>
            <a:r>
              <a:rPr lang="en-US" sz="2000" dirty="0" smtClean="0">
                <a:solidFill>
                  <a:schemeClr val="tx2">
                    <a:lumMod val="75000"/>
                  </a:schemeClr>
                </a:solidFill>
              </a:rPr>
              <a:t>and Susan Arena</a:t>
            </a:r>
          </a:p>
        </p:txBody>
      </p:sp>
      <p:sp>
        <p:nvSpPr>
          <p:cNvPr id="6" name="TextBox 5"/>
          <p:cNvSpPr txBox="1"/>
          <p:nvPr/>
        </p:nvSpPr>
        <p:spPr>
          <a:xfrm>
            <a:off x="609600" y="1600200"/>
            <a:ext cx="8001000" cy="769938"/>
          </a:xfrm>
          <a:prstGeom prst="rect">
            <a:avLst/>
          </a:prstGeom>
          <a:noFill/>
        </p:spPr>
        <p:txBody>
          <a:bodyPr>
            <a:spAutoFit/>
          </a:bodyPr>
          <a:lstStyle/>
          <a:p>
            <a:pPr algn="ctr" fontAlgn="auto">
              <a:spcBef>
                <a:spcPts val="0"/>
              </a:spcBef>
              <a:spcAft>
                <a:spcPts val="0"/>
              </a:spcAft>
              <a:defRPr/>
            </a:pPr>
            <a:r>
              <a:rPr lang="en-US" sz="4400" b="1" dirty="0">
                <a:solidFill>
                  <a:schemeClr val="tx2">
                    <a:lumMod val="75000"/>
                  </a:schemeClr>
                </a:solidFill>
                <a:latin typeface="+mj-lt"/>
              </a:rPr>
              <a:t>Properties of Liquids</a:t>
            </a:r>
          </a:p>
        </p:txBody>
      </p:sp>
      <p:sp>
        <p:nvSpPr>
          <p:cNvPr id="7" name="Rectangle 6"/>
          <p:cNvSpPr/>
          <p:nvPr/>
        </p:nvSpPr>
        <p:spPr>
          <a:xfrm flipH="1">
            <a:off x="304800" y="2743200"/>
            <a:ext cx="2514600" cy="2308324"/>
          </a:xfrm>
          <a:prstGeom prst="rect">
            <a:avLst/>
          </a:prstGeom>
        </p:spPr>
        <p:txBody>
          <a:bodyPr wrap="square">
            <a:spAutoFit/>
          </a:bodyPr>
          <a:lstStyle/>
          <a:p>
            <a:r>
              <a:rPr lang="en-US" b="1" dirty="0" smtClean="0">
                <a:solidFill>
                  <a:schemeClr val="accent2"/>
                </a:solidFill>
              </a:rPr>
              <a:t>Liquid water provides the base for the recreation of windsurfing and also for our bodies.,  Water is a unique liquid on our blue planet.</a:t>
            </a:r>
            <a:endParaRPr lang="en-US" dirty="0"/>
          </a:p>
        </p:txBody>
      </p:sp>
      <p:pic>
        <p:nvPicPr>
          <p:cNvPr id="18438" name="Picture 6"/>
          <p:cNvPicPr>
            <a:picLocks noChangeAspect="1" noChangeArrowheads="1"/>
          </p:cNvPicPr>
          <p:nvPr/>
        </p:nvPicPr>
        <p:blipFill>
          <a:blip r:embed="rId3" cstate="print"/>
          <a:srcRect/>
          <a:stretch>
            <a:fillRect/>
          </a:stretch>
        </p:blipFill>
        <p:spPr bwMode="auto">
          <a:xfrm>
            <a:off x="3124200" y="2286000"/>
            <a:ext cx="5781821"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Mercury has a convex meniscus.  Which statement best explains this?</a:t>
            </a:r>
          </a:p>
          <a:p>
            <a:pPr marL="514350" indent="-514350">
              <a:buFont typeface="+mj-lt"/>
              <a:buAutoNum type="alphaLcPeriod"/>
              <a:defRPr/>
            </a:pPr>
            <a:r>
              <a:rPr lang="en-US" dirty="0" smtClean="0"/>
              <a:t>The adhesive forces are stronger than the cohesive forces.</a:t>
            </a:r>
          </a:p>
          <a:p>
            <a:pPr marL="514350" indent="-514350">
              <a:buFont typeface="+mj-lt"/>
              <a:buAutoNum type="alphaLcPeriod"/>
              <a:defRPr/>
            </a:pPr>
            <a:r>
              <a:rPr lang="en-US" dirty="0" smtClean="0"/>
              <a:t>The cohesive forces are stronger than the adhesive forces.</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Boiling Point</a:t>
            </a:r>
          </a:p>
        </p:txBody>
      </p:sp>
      <p:sp>
        <p:nvSpPr>
          <p:cNvPr id="3" name="Content Placeholder 2"/>
          <p:cNvSpPr>
            <a:spLocks noGrp="1"/>
          </p:cNvSpPr>
          <p:nvPr>
            <p:ph idx="1"/>
          </p:nvPr>
        </p:nvSpPr>
        <p:spPr/>
        <p:txBody>
          <a:bodyPr/>
          <a:lstStyle/>
          <a:p>
            <a:pPr>
              <a:buFont typeface="Arial" charset="0"/>
              <a:buNone/>
              <a:defRPr/>
            </a:pPr>
            <a:r>
              <a:rPr lang="en-US" dirty="0" smtClean="0"/>
              <a:t>The </a:t>
            </a:r>
            <a:r>
              <a:rPr lang="en-US" b="1" dirty="0" smtClean="0"/>
              <a:t>boiling point</a:t>
            </a:r>
            <a:r>
              <a:rPr lang="en-US" dirty="0" smtClean="0"/>
              <a:t> of a liquid is the temperature at which the vapor pressure of a liquid is equal to the external pressure above the liquid.</a:t>
            </a:r>
          </a:p>
          <a:p>
            <a:pPr>
              <a:buFont typeface="Arial" charset="0"/>
              <a:buNone/>
              <a:defRPr/>
            </a:pPr>
            <a:endParaRPr lang="en-US" sz="900" dirty="0" smtClean="0"/>
          </a:p>
          <a:p>
            <a:pPr>
              <a:buFont typeface="Arial" charset="0"/>
              <a:buNone/>
              <a:defRPr/>
            </a:pPr>
            <a:r>
              <a:rPr lang="en-US" dirty="0" smtClean="0"/>
              <a:t>Where is the boiling point of a liquid higher, at sea level or in the mountains?</a:t>
            </a:r>
          </a:p>
          <a:p>
            <a:pPr indent="-1588">
              <a:buFont typeface="Arial" charset="0"/>
              <a:buNone/>
              <a:defRPr/>
            </a:pPr>
            <a:r>
              <a:rPr lang="en-US" dirty="0" smtClean="0">
                <a:solidFill>
                  <a:schemeClr val="tx2"/>
                </a:solidFill>
              </a:rPr>
              <a:t>At sea level since the atmospheric pressure is higher.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Boiling Point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7" name="Rectangle 6"/>
          <p:cNvSpPr/>
          <p:nvPr/>
        </p:nvSpPr>
        <p:spPr>
          <a:xfrm>
            <a:off x="381000" y="1752600"/>
            <a:ext cx="2743200" cy="3970338"/>
          </a:xfrm>
          <a:prstGeom prst="rect">
            <a:avLst/>
          </a:prstGeom>
        </p:spPr>
        <p:txBody>
          <a:bodyPr>
            <a:spAutoFit/>
          </a:bodyPr>
          <a:lstStyle/>
          <a:p>
            <a:pPr>
              <a:defRPr/>
            </a:pPr>
            <a:r>
              <a:rPr lang="en-US" sz="2800" dirty="0">
                <a:latin typeface="+mn-lt"/>
              </a:rPr>
              <a:t>The </a:t>
            </a:r>
            <a:r>
              <a:rPr lang="en-US" sz="2800" b="1" dirty="0">
                <a:latin typeface="+mn-lt"/>
              </a:rPr>
              <a:t>normal boiling point</a:t>
            </a:r>
            <a:r>
              <a:rPr lang="en-US" sz="2800" dirty="0">
                <a:latin typeface="+mn-lt"/>
              </a:rPr>
              <a:t> is the temperature when the vapor pressure is 1 atm. </a:t>
            </a:r>
          </a:p>
          <a:p>
            <a:pPr>
              <a:defRPr/>
            </a:pPr>
            <a:r>
              <a:rPr lang="en-US" sz="2800" dirty="0">
                <a:latin typeface="+mn-lt"/>
              </a:rPr>
              <a:t>Water – </a:t>
            </a:r>
            <a:r>
              <a:rPr lang="en-US" sz="2800" dirty="0">
                <a:solidFill>
                  <a:schemeClr val="accent1"/>
                </a:solidFill>
                <a:latin typeface="+mn-lt"/>
              </a:rPr>
              <a:t>100°C</a:t>
            </a:r>
          </a:p>
          <a:p>
            <a:pPr>
              <a:defRPr/>
            </a:pPr>
            <a:r>
              <a:rPr lang="en-US" sz="2800" dirty="0">
                <a:latin typeface="+mn-lt"/>
              </a:rPr>
              <a:t>Ether – </a:t>
            </a:r>
            <a:r>
              <a:rPr lang="en-US" sz="2800" dirty="0">
                <a:solidFill>
                  <a:schemeClr val="accent1"/>
                </a:solidFill>
                <a:latin typeface="+mn-lt"/>
              </a:rPr>
              <a:t>35°C</a:t>
            </a:r>
          </a:p>
          <a:p>
            <a:pPr>
              <a:defRPr/>
            </a:pPr>
            <a:r>
              <a:rPr lang="en-US" sz="2800" dirty="0">
                <a:latin typeface="+mn-lt"/>
              </a:rPr>
              <a:t>Ethyl Alcohol 	</a:t>
            </a:r>
            <a:r>
              <a:rPr lang="en-US" sz="2800" dirty="0">
                <a:latin typeface="Arial" charset="0"/>
              </a:rPr>
              <a:t> – </a:t>
            </a:r>
            <a:r>
              <a:rPr lang="en-US" sz="2800" dirty="0">
                <a:solidFill>
                  <a:schemeClr val="accent1"/>
                </a:solidFill>
                <a:latin typeface="+mn-lt"/>
              </a:rPr>
              <a:t>78°C</a:t>
            </a:r>
          </a:p>
        </p:txBody>
      </p:sp>
      <p:pic>
        <p:nvPicPr>
          <p:cNvPr id="33798" name="Picture 3"/>
          <p:cNvPicPr>
            <a:picLocks noChangeAspect="1" noChangeArrowheads="1"/>
          </p:cNvPicPr>
          <p:nvPr/>
        </p:nvPicPr>
        <p:blipFill>
          <a:blip r:embed="rId2" cstate="print"/>
          <a:srcRect/>
          <a:stretch>
            <a:fillRect/>
          </a:stretch>
        </p:blipFill>
        <p:spPr bwMode="auto">
          <a:xfrm>
            <a:off x="1676400" y="5867400"/>
            <a:ext cx="7275513" cy="609600"/>
          </a:xfrm>
          <a:prstGeom prst="rect">
            <a:avLst/>
          </a:prstGeom>
          <a:noFill/>
          <a:ln w="9525">
            <a:noFill/>
            <a:miter lim="800000"/>
            <a:headEnd/>
            <a:tailEnd/>
          </a:ln>
        </p:spPr>
      </p:pic>
      <p:pic>
        <p:nvPicPr>
          <p:cNvPr id="33801" name="Picture 9"/>
          <p:cNvPicPr>
            <a:picLocks noChangeAspect="1" noChangeArrowheads="1"/>
          </p:cNvPicPr>
          <p:nvPr/>
        </p:nvPicPr>
        <p:blipFill>
          <a:blip r:embed="rId3" cstate="print"/>
          <a:srcRect/>
          <a:stretch>
            <a:fillRect/>
          </a:stretch>
        </p:blipFill>
        <p:spPr bwMode="auto">
          <a:xfrm>
            <a:off x="3352800" y="1653144"/>
            <a:ext cx="5562600" cy="44428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vapor pressure curve for water is given below.  What is the boiling point of water at 300 mmHg?</a:t>
            </a:r>
          </a:p>
          <a:p>
            <a:pPr marL="514350" indent="-514350">
              <a:buFont typeface="+mj-lt"/>
              <a:buAutoNum type="alphaLcPeriod"/>
              <a:defRPr/>
            </a:pPr>
            <a:r>
              <a:rPr lang="en-US" dirty="0" smtClean="0"/>
              <a:t>100°C</a:t>
            </a:r>
          </a:p>
          <a:p>
            <a:pPr marL="514350" indent="-514350">
              <a:buFont typeface="+mj-lt"/>
              <a:buAutoNum type="alphaLcPeriod"/>
              <a:defRPr/>
            </a:pPr>
            <a:r>
              <a:rPr lang="en-US" dirty="0" smtClean="0"/>
              <a:t>86°C</a:t>
            </a:r>
          </a:p>
          <a:p>
            <a:pPr marL="514350" indent="-514350">
              <a:buFont typeface="+mj-lt"/>
              <a:buAutoNum type="alphaLcPeriod"/>
              <a:defRPr/>
            </a:pPr>
            <a:r>
              <a:rPr lang="en-US" dirty="0" smtClean="0"/>
              <a:t>76°C</a:t>
            </a:r>
          </a:p>
          <a:p>
            <a:pPr marL="514350" indent="-514350">
              <a:buFont typeface="+mj-lt"/>
              <a:buAutoNum type="alphaLcPeriod"/>
              <a:defRPr/>
            </a:pPr>
            <a:r>
              <a:rPr lang="en-US" dirty="0" smtClean="0"/>
              <a:t>30°C</a:t>
            </a:r>
          </a:p>
          <a:p>
            <a:pPr marL="514350" indent="-514350">
              <a:buFont typeface="+mj-lt"/>
              <a:buAutoNum type="alphaLcPeriod"/>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4822" name="Picture 4"/>
          <p:cNvPicPr>
            <a:picLocks noChangeAspect="1" noChangeArrowheads="1"/>
          </p:cNvPicPr>
          <p:nvPr/>
        </p:nvPicPr>
        <p:blipFill>
          <a:blip r:embed="rId2" cstate="print"/>
          <a:srcRect/>
          <a:stretch>
            <a:fillRect/>
          </a:stretch>
        </p:blipFill>
        <p:spPr bwMode="auto">
          <a:xfrm>
            <a:off x="1981200" y="2514600"/>
            <a:ext cx="7181850" cy="373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Freezing Point</a:t>
            </a:r>
          </a:p>
        </p:txBody>
      </p:sp>
      <p:sp>
        <p:nvSpPr>
          <p:cNvPr id="3" name="Content Placeholder 2"/>
          <p:cNvSpPr>
            <a:spLocks noGrp="1"/>
          </p:cNvSpPr>
          <p:nvPr>
            <p:ph idx="1"/>
          </p:nvPr>
        </p:nvSpPr>
        <p:spPr/>
        <p:txBody>
          <a:bodyPr/>
          <a:lstStyle/>
          <a:p>
            <a:pPr>
              <a:buFont typeface="Arial" charset="0"/>
              <a:buNone/>
              <a:defRPr/>
            </a:pPr>
            <a:r>
              <a:rPr lang="en-US" dirty="0" smtClean="0"/>
              <a:t>The </a:t>
            </a:r>
            <a:r>
              <a:rPr lang="en-US" b="1" dirty="0" smtClean="0"/>
              <a:t>freezing point </a:t>
            </a:r>
            <a:r>
              <a:rPr lang="en-US" dirty="0" smtClean="0"/>
              <a:t>or</a:t>
            </a:r>
            <a:r>
              <a:rPr lang="en-US" b="1" dirty="0" smtClean="0"/>
              <a:t> melting point </a:t>
            </a:r>
            <a:r>
              <a:rPr lang="en-US" dirty="0" smtClean="0"/>
              <a:t>is the temperature at which the solid phase of a substance is in equilibrium with its liquid phase.</a:t>
            </a:r>
          </a:p>
          <a:p>
            <a:pPr>
              <a:buFont typeface="Arial" charset="0"/>
              <a:buNone/>
              <a:defRPr/>
            </a:pPr>
            <a:endParaRPr lang="en-US" dirty="0" smtClean="0"/>
          </a:p>
          <a:p>
            <a:pPr>
              <a:buFont typeface="Arial" charset="0"/>
              <a:buNone/>
              <a:defRPr/>
            </a:pPr>
            <a:endParaRPr lang="en-US" dirty="0" smtClean="0"/>
          </a:p>
          <a:p>
            <a:pPr>
              <a:buFont typeface="Arial" charset="0"/>
              <a:buNone/>
              <a:defRPr/>
            </a:pPr>
            <a:endParaRPr lang="en-US" dirty="0" smtClean="0"/>
          </a:p>
          <a:p>
            <a:pPr>
              <a:buFont typeface="Arial" charset="0"/>
              <a:buNone/>
              <a:defRPr/>
            </a:pPr>
            <a:r>
              <a:rPr lang="en-US" dirty="0" smtClean="0"/>
              <a:t>We add ice to keep our drinks cool.  What is the temperature of iced water?</a:t>
            </a:r>
          </a:p>
          <a:p>
            <a:pPr indent="-1588">
              <a:buFont typeface="Arial" charset="0"/>
              <a:buNone/>
              <a:defRPr/>
            </a:pPr>
            <a:r>
              <a:rPr lang="en-US" dirty="0" smtClean="0">
                <a:solidFill>
                  <a:schemeClr val="tx2"/>
                </a:solidFill>
              </a:rPr>
              <a:t>Roughly 0°C as long as there is ice present in the glass.</a:t>
            </a:r>
          </a:p>
          <a:p>
            <a:pPr>
              <a:buFont typeface="Arial" charset="0"/>
              <a:buNone/>
              <a:defRPr/>
            </a:pP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35846" name="Group 13"/>
          <p:cNvGrpSpPr>
            <a:grpSpLocks/>
          </p:cNvGrpSpPr>
          <p:nvPr/>
        </p:nvGrpSpPr>
        <p:grpSpPr bwMode="auto">
          <a:xfrm>
            <a:off x="2609850" y="3124200"/>
            <a:ext cx="3790950" cy="1066800"/>
            <a:chOff x="533400" y="3276600"/>
            <a:chExt cx="3791423" cy="1066800"/>
          </a:xfrm>
        </p:grpSpPr>
        <p:grpSp>
          <p:nvGrpSpPr>
            <p:cNvPr id="35847" name="Group 9"/>
            <p:cNvGrpSpPr>
              <a:grpSpLocks/>
            </p:cNvGrpSpPr>
            <p:nvPr/>
          </p:nvGrpSpPr>
          <p:grpSpPr bwMode="auto">
            <a:xfrm>
              <a:off x="1524000" y="3733800"/>
              <a:ext cx="1676400" cy="153988"/>
              <a:chOff x="1524000" y="3733800"/>
              <a:chExt cx="1676400" cy="153988"/>
            </a:xfrm>
          </p:grpSpPr>
          <p:cxnSp>
            <p:nvCxnSpPr>
              <p:cNvPr id="8" name="Straight Arrow Connector 7"/>
              <p:cNvCxnSpPr/>
              <p:nvPr/>
            </p:nvCxnSpPr>
            <p:spPr>
              <a:xfrm>
                <a:off x="1524124" y="3733800"/>
                <a:ext cx="167660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24124" y="3886200"/>
                <a:ext cx="167660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533400" y="3505200"/>
              <a:ext cx="3791423" cy="523875"/>
            </a:xfrm>
            <a:prstGeom prst="rect">
              <a:avLst/>
            </a:prstGeom>
          </p:spPr>
          <p:txBody>
            <a:bodyPr wrap="none">
              <a:spAutoFit/>
            </a:bodyPr>
            <a:lstStyle/>
            <a:p>
              <a:pPr>
                <a:defRPr/>
              </a:pPr>
              <a:r>
                <a:rPr lang="en-US" sz="2800" dirty="0">
                  <a:latin typeface="+mn-lt"/>
                </a:rPr>
                <a:t>solid			liquid</a:t>
              </a:r>
            </a:p>
          </p:txBody>
        </p:sp>
        <p:sp>
          <p:nvSpPr>
            <p:cNvPr id="12" name="TextBox 11"/>
            <p:cNvSpPr txBox="1"/>
            <p:nvPr/>
          </p:nvSpPr>
          <p:spPr>
            <a:xfrm>
              <a:off x="1828962" y="3276600"/>
              <a:ext cx="1279685" cy="523875"/>
            </a:xfrm>
            <a:prstGeom prst="rect">
              <a:avLst/>
            </a:prstGeom>
            <a:noFill/>
          </p:spPr>
          <p:txBody>
            <a:bodyPr wrap="none">
              <a:spAutoFit/>
            </a:bodyPr>
            <a:lstStyle/>
            <a:p>
              <a:pPr>
                <a:defRPr/>
              </a:pPr>
              <a:r>
                <a:rPr lang="en-US" sz="2800" dirty="0">
                  <a:solidFill>
                    <a:schemeClr val="tx2"/>
                  </a:solidFill>
                  <a:latin typeface="+mn-lt"/>
                </a:rPr>
                <a:t>melting</a:t>
              </a:r>
            </a:p>
          </p:txBody>
        </p:sp>
        <p:sp>
          <p:nvSpPr>
            <p:cNvPr id="13" name="TextBox 12"/>
            <p:cNvSpPr txBox="1"/>
            <p:nvPr/>
          </p:nvSpPr>
          <p:spPr>
            <a:xfrm>
              <a:off x="1828962" y="3819525"/>
              <a:ext cx="1359070" cy="523875"/>
            </a:xfrm>
            <a:prstGeom prst="rect">
              <a:avLst/>
            </a:prstGeom>
            <a:noFill/>
          </p:spPr>
          <p:txBody>
            <a:bodyPr wrap="none">
              <a:spAutoFit/>
            </a:bodyPr>
            <a:lstStyle/>
            <a:p>
              <a:pPr>
                <a:defRPr/>
              </a:pPr>
              <a:r>
                <a:rPr lang="en-US" sz="2800" dirty="0">
                  <a:solidFill>
                    <a:schemeClr val="tx2"/>
                  </a:solidFill>
                  <a:latin typeface="+mn-lt"/>
                </a:rPr>
                <a:t>freezing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762000" y="1524000"/>
            <a:ext cx="7192963" cy="5037138"/>
          </a:xfrm>
          <a:prstGeom prst="rect">
            <a:avLst/>
          </a:prstGeom>
          <a:noFill/>
          <a:ln w="9525">
            <a:noFill/>
            <a:miter lim="800000"/>
            <a:headEnd/>
            <a:tailEnd/>
          </a:ln>
        </p:spPr>
      </p:pic>
      <p:sp>
        <p:nvSpPr>
          <p:cNvPr id="36867" name="Title 1"/>
          <p:cNvSpPr>
            <a:spLocks noGrp="1"/>
          </p:cNvSpPr>
          <p:nvPr>
            <p:ph type="title"/>
          </p:nvPr>
        </p:nvSpPr>
        <p:spPr/>
        <p:txBody>
          <a:bodyPr/>
          <a:lstStyle/>
          <a:p>
            <a:r>
              <a:rPr lang="en-US" smtClean="0"/>
              <a:t>Changes of State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8" name="TextBox 7"/>
          <p:cNvSpPr txBox="1"/>
          <p:nvPr/>
        </p:nvSpPr>
        <p:spPr>
          <a:xfrm>
            <a:off x="6754813" y="2743200"/>
            <a:ext cx="2236787" cy="369888"/>
          </a:xfrm>
          <a:prstGeom prst="rect">
            <a:avLst/>
          </a:prstGeom>
          <a:solidFill>
            <a:schemeClr val="accent2">
              <a:lumMod val="20000"/>
              <a:lumOff val="80000"/>
            </a:schemeClr>
          </a:solidFill>
        </p:spPr>
        <p:txBody>
          <a:bodyPr wrap="none">
            <a:spAutoFit/>
          </a:bodyPr>
          <a:lstStyle/>
          <a:p>
            <a:pPr>
              <a:defRPr/>
            </a:pPr>
            <a:r>
              <a:rPr lang="en-US" dirty="0">
                <a:latin typeface="Arial" charset="0"/>
              </a:rPr>
              <a:t>Heat of vaporization</a:t>
            </a:r>
          </a:p>
        </p:txBody>
      </p:sp>
      <p:sp>
        <p:nvSpPr>
          <p:cNvPr id="9" name="TextBox 8"/>
          <p:cNvSpPr txBox="1"/>
          <p:nvPr/>
        </p:nvSpPr>
        <p:spPr>
          <a:xfrm>
            <a:off x="3097213" y="5116513"/>
            <a:ext cx="1608137" cy="369887"/>
          </a:xfrm>
          <a:prstGeom prst="rect">
            <a:avLst/>
          </a:prstGeom>
          <a:solidFill>
            <a:schemeClr val="accent2">
              <a:lumMod val="20000"/>
              <a:lumOff val="80000"/>
            </a:schemeClr>
          </a:solidFill>
        </p:spPr>
        <p:txBody>
          <a:bodyPr wrap="none">
            <a:spAutoFit/>
          </a:bodyPr>
          <a:lstStyle/>
          <a:p>
            <a:pPr>
              <a:defRPr/>
            </a:pPr>
            <a:r>
              <a:rPr lang="en-US" dirty="0">
                <a:latin typeface="Arial" charset="0"/>
              </a:rPr>
              <a:t>Heat of fusion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Energy and Phase Changes</a:t>
            </a:r>
          </a:p>
        </p:txBody>
      </p:sp>
      <p:sp>
        <p:nvSpPr>
          <p:cNvPr id="3" name="Content Placeholder 2"/>
          <p:cNvSpPr>
            <a:spLocks noGrp="1"/>
          </p:cNvSpPr>
          <p:nvPr>
            <p:ph idx="1"/>
          </p:nvPr>
        </p:nvSpPr>
        <p:spPr/>
        <p:txBody>
          <a:bodyPr/>
          <a:lstStyle/>
          <a:p>
            <a:r>
              <a:rPr lang="en-US" smtClean="0"/>
              <a:t>The </a:t>
            </a:r>
            <a:r>
              <a:rPr lang="en-US" b="1" smtClean="0"/>
              <a:t>heat of fusion</a:t>
            </a:r>
            <a:r>
              <a:rPr lang="en-US" smtClean="0"/>
              <a:t> is the energy required to change one gram of a solid at its melting point to liquid.  </a:t>
            </a:r>
          </a:p>
          <a:p>
            <a:endParaRPr lang="en-US" sz="800" smtClean="0"/>
          </a:p>
          <a:p>
            <a:r>
              <a:rPr lang="en-US" smtClean="0"/>
              <a:t>The heat of fusion for water is 335 J/g.  Calculate the amount of heat needed to melt 25.0 g of ice at 0°C.</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2757488" y="4114800"/>
          <a:ext cx="3381375" cy="914400"/>
        </p:xfrm>
        <a:graphic>
          <a:graphicData uri="http://schemas.openxmlformats.org/presentationml/2006/ole">
            <p:oleObj spid="_x0000_s1026" name="Equation" r:id="rId3" imgW="1549080" imgH="419040" progId="">
              <p:embed/>
            </p:oleObj>
          </a:graphicData>
        </a:graphic>
      </p:graphicFrame>
      <p:sp>
        <p:nvSpPr>
          <p:cNvPr id="7" name="Rectangle 6"/>
          <p:cNvSpPr/>
          <p:nvPr/>
        </p:nvSpPr>
        <p:spPr>
          <a:xfrm>
            <a:off x="5029200" y="4267200"/>
            <a:ext cx="990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Energy and Phase Changes</a:t>
            </a:r>
          </a:p>
        </p:txBody>
      </p:sp>
      <p:sp>
        <p:nvSpPr>
          <p:cNvPr id="3" name="Content Placeholder 2"/>
          <p:cNvSpPr>
            <a:spLocks noGrp="1"/>
          </p:cNvSpPr>
          <p:nvPr>
            <p:ph idx="1"/>
          </p:nvPr>
        </p:nvSpPr>
        <p:spPr/>
        <p:txBody>
          <a:bodyPr/>
          <a:lstStyle/>
          <a:p>
            <a:r>
              <a:rPr lang="en-US" smtClean="0"/>
              <a:t>The </a:t>
            </a:r>
            <a:r>
              <a:rPr lang="en-US" b="1" smtClean="0"/>
              <a:t>heat of vaporization</a:t>
            </a:r>
            <a:r>
              <a:rPr lang="en-US" smtClean="0"/>
              <a:t> is the energy required to change one gram of a liquid to vapor at its normal boiling point.  </a:t>
            </a:r>
          </a:p>
          <a:p>
            <a:endParaRPr lang="en-US" sz="800" smtClean="0"/>
          </a:p>
          <a:p>
            <a:r>
              <a:rPr lang="en-US" smtClean="0"/>
              <a:t>The heat of vaporization for water is 2259 J/g.  Calculate the amount of heat needed to vaporize    25.0 g of water at 100°C.</a:t>
            </a:r>
          </a:p>
          <a:p>
            <a:endParaRPr lang="en-US" smtClean="0"/>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6" name="Object 2"/>
          <p:cNvGraphicFramePr>
            <a:graphicFrameLocks noChangeAspect="1"/>
          </p:cNvGraphicFramePr>
          <p:nvPr/>
        </p:nvGraphicFramePr>
        <p:xfrm>
          <a:off x="2646363" y="4800600"/>
          <a:ext cx="3795712" cy="914400"/>
        </p:xfrm>
        <a:graphic>
          <a:graphicData uri="http://schemas.openxmlformats.org/presentationml/2006/ole">
            <p:oleObj spid="_x0000_s2050" name="Equation" r:id="rId3" imgW="1739880" imgH="419040" progId="">
              <p:embed/>
            </p:oleObj>
          </a:graphicData>
        </a:graphic>
      </p:graphicFrame>
      <p:sp>
        <p:nvSpPr>
          <p:cNvPr id="7" name="Rectangle 6"/>
          <p:cNvSpPr/>
          <p:nvPr/>
        </p:nvSpPr>
        <p:spPr>
          <a:xfrm>
            <a:off x="5029200" y="4953000"/>
            <a:ext cx="1371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p:txBody>
          <a:bodyPr/>
          <a:lstStyle/>
          <a:p>
            <a:r>
              <a:rPr lang="en-US" smtClean="0"/>
              <a:t>Energy Calculations</a:t>
            </a:r>
          </a:p>
        </p:txBody>
      </p:sp>
      <p:sp>
        <p:nvSpPr>
          <p:cNvPr id="3080" name="Content Placeholder 2"/>
          <p:cNvSpPr>
            <a:spLocks noGrp="1"/>
          </p:cNvSpPr>
          <p:nvPr>
            <p:ph idx="1"/>
          </p:nvPr>
        </p:nvSpPr>
        <p:spPr/>
        <p:txBody>
          <a:bodyPr/>
          <a:lstStyle/>
          <a:p>
            <a:r>
              <a:rPr lang="en-US" sz="2400" smtClean="0"/>
              <a:t>Calculate the energy needed to convert 25.0 g ice at 0°C to steam at 100°C.</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6" name="TextBox 5"/>
          <p:cNvSpPr txBox="1"/>
          <p:nvPr/>
        </p:nvSpPr>
        <p:spPr>
          <a:xfrm>
            <a:off x="331788" y="2514600"/>
            <a:ext cx="731837" cy="461963"/>
          </a:xfrm>
          <a:prstGeom prst="rect">
            <a:avLst/>
          </a:prstGeom>
          <a:solidFill>
            <a:schemeClr val="bg1">
              <a:alpha val="50196"/>
            </a:schemeClr>
          </a:solidFill>
        </p:spPr>
        <p:txBody>
          <a:bodyPr wrap="none">
            <a:spAutoFit/>
          </a:bodyPr>
          <a:lstStyle/>
          <a:p>
            <a:pPr>
              <a:defRPr/>
            </a:pPr>
            <a:r>
              <a:rPr lang="en-US" sz="2400" dirty="0">
                <a:solidFill>
                  <a:srgbClr val="0000FF"/>
                </a:solidFill>
                <a:latin typeface="+mn-lt"/>
              </a:rPr>
              <a:t>Plan</a:t>
            </a:r>
            <a:endParaRPr lang="en-US" sz="2400" dirty="0">
              <a:latin typeface="+mn-lt"/>
            </a:endParaRPr>
          </a:p>
        </p:txBody>
      </p:sp>
      <p:sp>
        <p:nvSpPr>
          <p:cNvPr id="7" name="TextBox 6"/>
          <p:cNvSpPr txBox="1"/>
          <p:nvPr/>
        </p:nvSpPr>
        <p:spPr>
          <a:xfrm>
            <a:off x="304800" y="3881438"/>
            <a:ext cx="1344613" cy="461962"/>
          </a:xfrm>
          <a:prstGeom prst="rect">
            <a:avLst/>
          </a:prstGeom>
          <a:noFill/>
        </p:spPr>
        <p:txBody>
          <a:bodyPr wrap="none">
            <a:spAutoFit/>
          </a:bodyPr>
          <a:lstStyle/>
          <a:p>
            <a:pPr>
              <a:defRPr/>
            </a:pPr>
            <a:r>
              <a:rPr lang="en-US" sz="2400" dirty="0">
                <a:solidFill>
                  <a:srgbClr val="0000FF"/>
                </a:solidFill>
                <a:latin typeface="+mn-lt"/>
              </a:rPr>
              <a:t>Calculate</a:t>
            </a:r>
            <a:endParaRPr lang="en-US" sz="2400" dirty="0">
              <a:latin typeface="+mn-lt"/>
            </a:endParaRPr>
          </a:p>
        </p:txBody>
      </p:sp>
      <p:sp>
        <p:nvSpPr>
          <p:cNvPr id="8" name="Text Box 18"/>
          <p:cNvSpPr txBox="1">
            <a:spLocks noChangeArrowheads="1"/>
          </p:cNvSpPr>
          <p:nvPr/>
        </p:nvSpPr>
        <p:spPr bwMode="auto">
          <a:xfrm>
            <a:off x="1066800" y="2438400"/>
            <a:ext cx="7086600" cy="1546225"/>
          </a:xfrm>
          <a:prstGeom prst="rect">
            <a:avLst/>
          </a:prstGeom>
          <a:noFill/>
          <a:ln w="9525">
            <a:noFill/>
            <a:miter lim="800000"/>
            <a:headEnd/>
            <a:tailEnd/>
          </a:ln>
          <a:effectLst/>
        </p:spPr>
        <p:txBody>
          <a:bodyPr lIns="68452" tIns="34226" rIns="68452" bIns="34226">
            <a:spAutoFit/>
          </a:bodyPr>
          <a:lstStyle/>
          <a:p>
            <a:pPr defTabSz="684213">
              <a:spcBef>
                <a:spcPct val="50000"/>
              </a:spcBef>
              <a:defRPr/>
            </a:pPr>
            <a:r>
              <a:rPr lang="en-US" sz="2400" dirty="0">
                <a:latin typeface="+mn-lt"/>
              </a:rPr>
              <a:t>1.  melt ice (mass x heat of fusion)</a:t>
            </a:r>
            <a:br>
              <a:rPr lang="en-US" sz="2400" dirty="0">
                <a:latin typeface="+mn-lt"/>
              </a:rPr>
            </a:br>
            <a:r>
              <a:rPr lang="en-US" sz="2400" dirty="0">
                <a:latin typeface="+mn-lt"/>
              </a:rPr>
              <a:t>2.  </a:t>
            </a:r>
            <a:r>
              <a:rPr lang="en-US" sz="2400" dirty="0">
                <a:latin typeface="+mn-lt"/>
                <a:sym typeface="Wingdings" pitchFamily="2" charset="2"/>
              </a:rPr>
              <a:t>warm water from 0° to 100°C </a:t>
            </a:r>
            <a:br>
              <a:rPr lang="en-US" sz="2400" dirty="0">
                <a:latin typeface="+mn-lt"/>
                <a:sym typeface="Wingdings" pitchFamily="2" charset="2"/>
              </a:rPr>
            </a:br>
            <a:r>
              <a:rPr lang="en-US" sz="2400" dirty="0">
                <a:latin typeface="+mn-lt"/>
                <a:sym typeface="Wingdings" pitchFamily="2" charset="2"/>
              </a:rPr>
              <a:t>3.  evaporate water (mass x heat of vaporization)</a:t>
            </a:r>
            <a:br>
              <a:rPr lang="en-US" sz="2400" dirty="0">
                <a:latin typeface="+mn-lt"/>
                <a:sym typeface="Wingdings" pitchFamily="2" charset="2"/>
              </a:rPr>
            </a:br>
            <a:r>
              <a:rPr lang="en-US" sz="2400" dirty="0">
                <a:latin typeface="+mn-lt"/>
                <a:sym typeface="Wingdings" pitchFamily="2" charset="2"/>
              </a:rPr>
              <a:t>4.  sum the energies</a:t>
            </a:r>
          </a:p>
        </p:txBody>
      </p:sp>
      <p:graphicFrame>
        <p:nvGraphicFramePr>
          <p:cNvPr id="38914" name="Object 2"/>
          <p:cNvGraphicFramePr>
            <a:graphicFrameLocks noChangeAspect="1"/>
          </p:cNvGraphicFramePr>
          <p:nvPr/>
        </p:nvGraphicFramePr>
        <p:xfrm>
          <a:off x="1184275" y="4103688"/>
          <a:ext cx="3956050" cy="773112"/>
        </p:xfrm>
        <a:graphic>
          <a:graphicData uri="http://schemas.openxmlformats.org/presentationml/2006/ole">
            <p:oleObj spid="_x0000_s3074" name="Equation" r:id="rId3" imgW="2145960" imgH="419040" progId="">
              <p:embed/>
            </p:oleObj>
          </a:graphicData>
        </a:graphic>
      </p:graphicFrame>
      <p:graphicFrame>
        <p:nvGraphicFramePr>
          <p:cNvPr id="10" name="Object 3"/>
          <p:cNvGraphicFramePr>
            <a:graphicFrameLocks noChangeAspect="1"/>
          </p:cNvGraphicFramePr>
          <p:nvPr/>
        </p:nvGraphicFramePr>
        <p:xfrm>
          <a:off x="1152525" y="4908550"/>
          <a:ext cx="5162550" cy="730250"/>
        </p:xfrm>
        <a:graphic>
          <a:graphicData uri="http://schemas.openxmlformats.org/presentationml/2006/ole">
            <p:oleObj spid="_x0000_s3075" name="Equation" r:id="rId4" imgW="2958840" imgH="419040" progId="">
              <p:embed/>
            </p:oleObj>
          </a:graphicData>
        </a:graphic>
      </p:graphicFrame>
      <p:graphicFrame>
        <p:nvGraphicFramePr>
          <p:cNvPr id="3076" name="Object 5"/>
          <p:cNvGraphicFramePr>
            <a:graphicFrameLocks noChangeAspect="1"/>
          </p:cNvGraphicFramePr>
          <p:nvPr/>
        </p:nvGraphicFramePr>
        <p:xfrm>
          <a:off x="5410200" y="2819400"/>
          <a:ext cx="3182938" cy="409575"/>
        </p:xfrm>
        <a:graphic>
          <a:graphicData uri="http://schemas.openxmlformats.org/presentationml/2006/ole">
            <p:oleObj spid="_x0000_s3076" name="Equation" r:id="rId5" imgW="1574640" imgH="203040" progId="">
              <p:embed/>
            </p:oleObj>
          </a:graphicData>
        </a:graphic>
      </p:graphicFrame>
      <p:graphicFrame>
        <p:nvGraphicFramePr>
          <p:cNvPr id="38918" name="Object 2"/>
          <p:cNvGraphicFramePr>
            <a:graphicFrameLocks noChangeAspect="1"/>
          </p:cNvGraphicFramePr>
          <p:nvPr/>
        </p:nvGraphicFramePr>
        <p:xfrm>
          <a:off x="1185863" y="5637213"/>
          <a:ext cx="5019675" cy="747712"/>
        </p:xfrm>
        <a:graphic>
          <a:graphicData uri="http://schemas.openxmlformats.org/presentationml/2006/ole">
            <p:oleObj spid="_x0000_s3077" name="Equation" r:id="rId6" imgW="2819160" imgH="419040" progId="">
              <p:embed/>
            </p:oleObj>
          </a:graphicData>
        </a:graphic>
      </p:graphicFrame>
      <p:graphicFrame>
        <p:nvGraphicFramePr>
          <p:cNvPr id="14" name="Object 7"/>
          <p:cNvGraphicFramePr>
            <a:graphicFrameLocks noChangeAspect="1"/>
          </p:cNvGraphicFramePr>
          <p:nvPr/>
        </p:nvGraphicFramePr>
        <p:xfrm>
          <a:off x="5334000" y="3886200"/>
          <a:ext cx="3705225" cy="846138"/>
        </p:xfrm>
        <a:graphic>
          <a:graphicData uri="http://schemas.openxmlformats.org/presentationml/2006/ole">
            <p:oleObj spid="_x0000_s3078" name="Equation" r:id="rId7" imgW="189216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quantity of heat must be removed from 2.0 g of liquid water at 0</a:t>
            </a:r>
            <a:r>
              <a:rPr lang="en-US" baseline="30000" dirty="0" smtClean="0"/>
              <a:t> °</a:t>
            </a:r>
            <a:r>
              <a:rPr lang="en-US" dirty="0" smtClean="0"/>
              <a:t>C to completely freeze the water?  The heat of fusion of ice is 335 J/g.</a:t>
            </a:r>
          </a:p>
          <a:p>
            <a:pPr marL="514350" indent="-514350">
              <a:buFont typeface="+mj-lt"/>
              <a:buAutoNum type="alphaLcPeriod"/>
              <a:defRPr/>
            </a:pPr>
            <a:r>
              <a:rPr lang="en-US" dirty="0" smtClean="0"/>
              <a:t>32 J</a:t>
            </a:r>
          </a:p>
          <a:p>
            <a:pPr marL="514350" indent="-514350">
              <a:buFont typeface="+mj-lt"/>
              <a:buAutoNum type="alphaLcPeriod"/>
              <a:defRPr/>
            </a:pPr>
            <a:r>
              <a:rPr lang="en-US" dirty="0" smtClean="0"/>
              <a:t>1.7 J</a:t>
            </a:r>
          </a:p>
          <a:p>
            <a:pPr marL="514350" indent="-514350">
              <a:buFont typeface="+mj-lt"/>
              <a:buAutoNum type="alphaLcPeriod"/>
              <a:defRPr/>
            </a:pPr>
            <a:r>
              <a:rPr lang="en-US" dirty="0" smtClean="0"/>
              <a:t>670 J</a:t>
            </a:r>
          </a:p>
          <a:p>
            <a:pPr marL="514350" indent="-514350">
              <a:buFont typeface="+mj-lt"/>
              <a:buAutoNum type="alphaLcPeriod"/>
              <a:defRPr/>
            </a:pPr>
            <a:r>
              <a:rPr lang="en-US" dirty="0" smtClean="0"/>
              <a:t>0.060 J</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3" end="3"/>
                                            </p:txEl>
                                          </p:spTgt>
                                        </p:tgtEl>
                                        <p:attrNameLst>
                                          <p:attrName>style.fontStyle</p:attrName>
                                        </p:attrNameLst>
                                      </p:cBhvr>
                                      <p:to>
                                        <p:strVal val="normal"/>
                                      </p:to>
                                    </p:set>
                                    <p:set>
                                      <p:cBhvr override="childStyle">
                                        <p:cTn id="9" dur="indefinite"/>
                                        <p:tgtEl>
                                          <p:spTgt spid="3">
                                            <p:txEl>
                                              <p:pRg st="3" end="3"/>
                                            </p:txEl>
                                          </p:spTgt>
                                        </p:tgtEl>
                                        <p:attrNameLst>
                                          <p:attrName>style.fontWeight</p:attrName>
                                        </p:attrNameLst>
                                      </p:cBhvr>
                                      <p:to>
                                        <p:strVal val="bold"/>
                                      </p:to>
                                    </p:set>
                                    <p:set>
                                      <p:cBhvr override="childStyle">
                                        <p:cTn id="10" dur="indefinite"/>
                                        <p:tgtEl>
                                          <p:spTgt spid="3">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What Is a Liquid?</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0486" name="Picture 3"/>
          <p:cNvPicPr>
            <a:picLocks noChangeAspect="1" noChangeArrowheads="1"/>
          </p:cNvPicPr>
          <p:nvPr/>
        </p:nvPicPr>
        <p:blipFill>
          <a:blip r:embed="rId2" cstate="print"/>
          <a:srcRect/>
          <a:stretch>
            <a:fillRect/>
          </a:stretch>
        </p:blipFill>
        <p:spPr bwMode="auto">
          <a:xfrm>
            <a:off x="152400" y="1600200"/>
            <a:ext cx="3756025" cy="3124200"/>
          </a:xfrm>
          <a:prstGeom prst="rect">
            <a:avLst/>
          </a:prstGeom>
          <a:noFill/>
          <a:ln w="9525">
            <a:noFill/>
            <a:miter lim="800000"/>
            <a:headEnd/>
            <a:tailEnd/>
          </a:ln>
        </p:spPr>
      </p:pic>
      <p:pic>
        <p:nvPicPr>
          <p:cNvPr id="20488" name="Picture 8"/>
          <p:cNvPicPr>
            <a:picLocks noChangeAspect="1" noChangeArrowheads="1"/>
          </p:cNvPicPr>
          <p:nvPr/>
        </p:nvPicPr>
        <p:blipFill>
          <a:blip r:embed="rId3" cstate="print"/>
          <a:srcRect/>
          <a:stretch>
            <a:fillRect/>
          </a:stretch>
        </p:blipFill>
        <p:spPr bwMode="auto">
          <a:xfrm>
            <a:off x="3886200" y="2209800"/>
            <a:ext cx="5195661"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liquid water at 100.</a:t>
            </a:r>
            <a:r>
              <a:rPr lang="en-US" baseline="30000" dirty="0" smtClean="0"/>
              <a:t> °</a:t>
            </a:r>
            <a:r>
              <a:rPr lang="en-US" dirty="0" smtClean="0"/>
              <a:t>C absorbs 113 kJ of heat energy.  How much of the water will be converted to steam?  The heat of vaporization of water is 2259 J/g.  </a:t>
            </a:r>
          </a:p>
          <a:p>
            <a:pPr marL="514350" indent="-514350">
              <a:buFont typeface="+mj-lt"/>
              <a:buAutoNum type="alphaLcPeriod"/>
              <a:defRPr/>
            </a:pPr>
            <a:r>
              <a:rPr lang="en-US" dirty="0" smtClean="0"/>
              <a:t>50.0 g</a:t>
            </a:r>
          </a:p>
          <a:p>
            <a:pPr marL="514350" indent="-514350">
              <a:buFont typeface="+mj-lt"/>
              <a:buAutoNum type="alphaLcPeriod"/>
              <a:defRPr/>
            </a:pPr>
            <a:r>
              <a:rPr lang="en-US" dirty="0" smtClean="0"/>
              <a:t>0.0200 g</a:t>
            </a:r>
          </a:p>
          <a:p>
            <a:pPr marL="514350" indent="-514350">
              <a:buFont typeface="+mj-lt"/>
              <a:buAutoNum type="alphaLcPeriod"/>
              <a:defRPr/>
            </a:pPr>
            <a:r>
              <a:rPr lang="en-US" dirty="0" smtClean="0"/>
              <a:t>255 g</a:t>
            </a:r>
          </a:p>
          <a:p>
            <a:pPr marL="514350" indent="-514350">
              <a:buFont typeface="+mj-lt"/>
              <a:buAutoNum type="alphaLcPeriod"/>
              <a:defRPr/>
            </a:pPr>
            <a:r>
              <a:rPr lang="en-US" dirty="0" smtClean="0"/>
              <a:t>113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1" end="1"/>
                                            </p:txEl>
                                          </p:spTgt>
                                        </p:tgtEl>
                                        <p:attrNameLst>
                                          <p:attrName>style.fontStyle</p:attrName>
                                        </p:attrNameLst>
                                      </p:cBhvr>
                                      <p:to>
                                        <p:strVal val="normal"/>
                                      </p:to>
                                    </p:set>
                                    <p:set>
                                      <p:cBhvr override="childStyle">
                                        <p:cTn id="9" dur="indefinite"/>
                                        <p:tgtEl>
                                          <p:spTgt spid="3">
                                            <p:txEl>
                                              <p:pRg st="1" end="1"/>
                                            </p:txEl>
                                          </p:spTgt>
                                        </p:tgtEl>
                                        <p:attrNameLst>
                                          <p:attrName>style.fontWeight</p:attrName>
                                        </p:attrNameLst>
                                      </p:cBhvr>
                                      <p:to>
                                        <p:strVal val="bold"/>
                                      </p:to>
                                    </p:set>
                                    <p:set>
                                      <p:cBhvr override="childStyle">
                                        <p:cTn id="10" dur="indefinite"/>
                                        <p:tgtEl>
                                          <p:spTgt spid="3">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A sample of water at 10.0</a:t>
            </a:r>
            <a:r>
              <a:rPr lang="en-US" baseline="30000" dirty="0" smtClean="0"/>
              <a:t> ° </a:t>
            </a:r>
            <a:r>
              <a:rPr lang="en-US" dirty="0" smtClean="0"/>
              <a:t>C absorbs 4410 J of heat energy.  The temperature of the sample increases to 72.0</a:t>
            </a:r>
            <a:r>
              <a:rPr lang="en-US" baseline="30000" dirty="0" smtClean="0"/>
              <a:t> °</a:t>
            </a:r>
            <a:r>
              <a:rPr lang="en-US" dirty="0" smtClean="0"/>
              <a:t>C.  What is the mass of the water?  The specific heat of liquid water is 4.184 J/</a:t>
            </a:r>
            <a:r>
              <a:rPr lang="en-US" dirty="0" err="1" smtClean="0"/>
              <a:t>g</a:t>
            </a:r>
            <a:r>
              <a:rPr lang="en-US" baseline="30000" dirty="0" err="1" smtClean="0"/>
              <a:t>°</a:t>
            </a:r>
            <a:r>
              <a:rPr lang="en-US" dirty="0" err="1" smtClean="0"/>
              <a:t>C</a:t>
            </a:r>
            <a:r>
              <a:rPr lang="en-US" dirty="0" smtClean="0"/>
              <a:t>.</a:t>
            </a:r>
          </a:p>
          <a:p>
            <a:pPr marL="514350" indent="-514350">
              <a:buFont typeface="+mj-lt"/>
              <a:buAutoNum type="alphaLcPeriod"/>
              <a:defRPr/>
            </a:pPr>
            <a:r>
              <a:rPr lang="en-US" dirty="0" smtClean="0"/>
              <a:t>14.7 g</a:t>
            </a:r>
          </a:p>
          <a:p>
            <a:pPr marL="514350" indent="-514350">
              <a:buFont typeface="+mj-lt"/>
              <a:buAutoNum type="alphaLcPeriod"/>
              <a:defRPr/>
            </a:pPr>
            <a:r>
              <a:rPr lang="en-US" dirty="0" smtClean="0"/>
              <a:t>17.0 g</a:t>
            </a:r>
          </a:p>
          <a:p>
            <a:pPr marL="514350" indent="-514350">
              <a:buFont typeface="+mj-lt"/>
              <a:buAutoNum type="alphaLcPeriod"/>
              <a:defRPr/>
            </a:pPr>
            <a:r>
              <a:rPr lang="en-US" dirty="0" smtClean="0"/>
              <a:t>256 g</a:t>
            </a:r>
          </a:p>
          <a:p>
            <a:pPr marL="514350" indent="-514350">
              <a:buFont typeface="+mj-lt"/>
              <a:buAutoNum type="alphaLcPeriod"/>
              <a:defRPr/>
            </a:pPr>
            <a:r>
              <a:rPr lang="en-US" dirty="0" smtClean="0"/>
              <a:t>297 g</a:t>
            </a:r>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Hydrogen Bond</a:t>
            </a:r>
          </a:p>
        </p:txBody>
      </p:sp>
      <p:sp>
        <p:nvSpPr>
          <p:cNvPr id="40963" name="Content Placeholder 2"/>
          <p:cNvSpPr>
            <a:spLocks noGrp="1"/>
          </p:cNvSpPr>
          <p:nvPr>
            <p:ph idx="1"/>
          </p:nvPr>
        </p:nvSpPr>
        <p:spPr>
          <a:xfrm>
            <a:off x="457200" y="3962400"/>
            <a:ext cx="8229600" cy="2163763"/>
          </a:xfrm>
        </p:spPr>
        <p:txBody>
          <a:bodyPr/>
          <a:lstStyle/>
          <a:p>
            <a:r>
              <a:rPr lang="en-US" smtClean="0"/>
              <a:t>Water has extremely high melting and boiling points as well as heats of fusion and vaporization.</a:t>
            </a:r>
          </a:p>
          <a:p>
            <a:r>
              <a:rPr lang="en-US" smtClean="0"/>
              <a:t>The liquid water molecules are strongly attracted to each other by </a:t>
            </a:r>
            <a:r>
              <a:rPr lang="en-US" b="1" smtClean="0"/>
              <a:t>hydrogen bonds</a:t>
            </a:r>
            <a:r>
              <a:rPr lang="en-US" smtClean="0"/>
              <a:t>.</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0967" name="Picture 7"/>
          <p:cNvPicPr>
            <a:picLocks noChangeAspect="1" noChangeArrowheads="1"/>
          </p:cNvPicPr>
          <p:nvPr/>
        </p:nvPicPr>
        <p:blipFill>
          <a:blip r:embed="rId2" cstate="print"/>
          <a:srcRect/>
          <a:stretch>
            <a:fillRect/>
          </a:stretch>
        </p:blipFill>
        <p:spPr bwMode="auto">
          <a:xfrm>
            <a:off x="0" y="1447800"/>
            <a:ext cx="9090828" cy="2480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The Hydrogen Bond</a:t>
            </a:r>
          </a:p>
        </p:txBody>
      </p:sp>
      <p:sp>
        <p:nvSpPr>
          <p:cNvPr id="41987" name="Content Placeholder 2"/>
          <p:cNvSpPr>
            <a:spLocks noGrp="1"/>
          </p:cNvSpPr>
          <p:nvPr>
            <p:ph idx="1"/>
          </p:nvPr>
        </p:nvSpPr>
        <p:spPr>
          <a:xfrm>
            <a:off x="457200" y="1600200"/>
            <a:ext cx="4724400" cy="1752600"/>
          </a:xfrm>
        </p:spPr>
        <p:txBody>
          <a:bodyPr/>
          <a:lstStyle/>
          <a:p>
            <a:r>
              <a:rPr lang="en-US" dirty="0" smtClean="0"/>
              <a:t>Hydrogen bonds are one type of </a:t>
            </a:r>
            <a:r>
              <a:rPr lang="en-US" b="1" dirty="0" smtClean="0"/>
              <a:t>intermolecular force </a:t>
            </a:r>
            <a:r>
              <a:rPr lang="en-US" dirty="0" smtClean="0"/>
              <a:t>of attraction between molecules.</a:t>
            </a:r>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9" name="Content Placeholder 2"/>
          <p:cNvSpPr txBox="1">
            <a:spLocks/>
          </p:cNvSpPr>
          <p:nvPr/>
        </p:nvSpPr>
        <p:spPr bwMode="auto">
          <a:xfrm>
            <a:off x="457200" y="4572000"/>
            <a:ext cx="8305800" cy="990600"/>
          </a:xfrm>
          <a:prstGeom prst="rect">
            <a:avLst/>
          </a:prstGeom>
          <a:noFill/>
          <a:ln w="9525">
            <a:noFill/>
            <a:miter lim="800000"/>
            <a:headEnd/>
            <a:tailEnd/>
          </a:ln>
        </p:spPr>
        <p:txBody>
          <a:bodyPr/>
          <a:lstStyle/>
          <a:p>
            <a:pPr marL="342900" indent="-342900" eaLnBrk="0" hangingPunct="0">
              <a:spcBef>
                <a:spcPct val="20000"/>
              </a:spcBef>
              <a:buFont typeface="Arial" charset="0"/>
              <a:buNone/>
              <a:defRPr/>
            </a:pPr>
            <a:r>
              <a:rPr lang="en-US" sz="2800" b="1" dirty="0">
                <a:latin typeface="+mn-lt"/>
              </a:rPr>
              <a:t>Hydrogen bonds</a:t>
            </a:r>
            <a:r>
              <a:rPr lang="en-US" sz="2800" dirty="0">
                <a:latin typeface="+mn-lt"/>
              </a:rPr>
              <a:t> are much weaker than ionic or covalent bonds which are </a:t>
            </a:r>
            <a:r>
              <a:rPr lang="en-US" sz="2800" dirty="0" err="1">
                <a:latin typeface="+mn-lt"/>
              </a:rPr>
              <a:t>intramolecular</a:t>
            </a:r>
            <a:r>
              <a:rPr lang="en-US" sz="2800" dirty="0">
                <a:latin typeface="+mn-lt"/>
              </a:rPr>
              <a:t> forces.</a:t>
            </a:r>
          </a:p>
          <a:p>
            <a:pPr marL="342900" indent="-342900" eaLnBrk="0" hangingPunct="0">
              <a:spcBef>
                <a:spcPct val="20000"/>
              </a:spcBef>
              <a:buFont typeface="Arial" charset="0"/>
              <a:buNone/>
              <a:defRPr/>
            </a:pPr>
            <a:endParaRPr lang="en-US" sz="2800" dirty="0">
              <a:latin typeface="+mn-lt"/>
            </a:endParaRPr>
          </a:p>
          <a:p>
            <a:pPr marL="342900" indent="-342900" eaLnBrk="0" hangingPunct="0">
              <a:spcBef>
                <a:spcPct val="20000"/>
              </a:spcBef>
              <a:buFont typeface="Arial" charset="0"/>
              <a:buNone/>
              <a:defRPr/>
            </a:pPr>
            <a:endParaRPr lang="en-US" sz="2800" dirty="0">
              <a:latin typeface="+mn-lt"/>
            </a:endParaRPr>
          </a:p>
        </p:txBody>
      </p:sp>
      <p:pic>
        <p:nvPicPr>
          <p:cNvPr id="41993" name="Picture 9"/>
          <p:cNvPicPr>
            <a:picLocks noChangeAspect="1" noChangeArrowheads="1"/>
          </p:cNvPicPr>
          <p:nvPr/>
        </p:nvPicPr>
        <p:blipFill>
          <a:blip r:embed="rId3" cstate="print"/>
          <a:srcRect/>
          <a:stretch>
            <a:fillRect/>
          </a:stretch>
        </p:blipFill>
        <p:spPr bwMode="auto">
          <a:xfrm>
            <a:off x="4800600" y="1876425"/>
            <a:ext cx="4257675"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Properties of 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
        <p:nvSpPr>
          <p:cNvPr id="51205" name="Content Placeholder 5"/>
          <p:cNvSpPr>
            <a:spLocks noGrp="1"/>
          </p:cNvSpPr>
          <p:nvPr>
            <p:ph idx="1"/>
          </p:nvPr>
        </p:nvSpPr>
        <p:spPr/>
        <p:txBody>
          <a:bodyPr/>
          <a:lstStyle/>
          <a:p>
            <a:pPr>
              <a:tabLst>
                <a:tab pos="3206750" algn="l"/>
              </a:tabLst>
            </a:pPr>
            <a:r>
              <a:rPr lang="en-US" smtClean="0"/>
              <a:t>Water’s unique physical properties are the result of its bent geometric shape and its ability to form strong hydrogen bonds with adjacent water molecules.</a:t>
            </a:r>
          </a:p>
          <a:p>
            <a:pPr>
              <a:tabLst>
                <a:tab pos="3206750" algn="l"/>
              </a:tabLst>
            </a:pPr>
            <a:endParaRPr lang="en-US" baseline="-25000" smtClean="0"/>
          </a:p>
        </p:txBody>
      </p:sp>
      <p:graphicFrame>
        <p:nvGraphicFramePr>
          <p:cNvPr id="7" name="Table 6"/>
          <p:cNvGraphicFramePr>
            <a:graphicFrameLocks noGrp="1"/>
          </p:cNvGraphicFramePr>
          <p:nvPr/>
        </p:nvGraphicFramePr>
        <p:xfrm>
          <a:off x="533400" y="3048000"/>
          <a:ext cx="8153400" cy="3204602"/>
        </p:xfrm>
        <a:graphic>
          <a:graphicData uri="http://schemas.openxmlformats.org/drawingml/2006/table">
            <a:tbl>
              <a:tblPr firstRow="1" bandRow="1">
                <a:tableStyleId>{5C22544A-7EE6-4342-B048-85BDC9FD1C3A}</a:tableStyleId>
              </a:tblPr>
              <a:tblGrid>
                <a:gridCol w="2587137"/>
                <a:gridCol w="3204063"/>
                <a:gridCol w="2362200"/>
              </a:tblGrid>
              <a:tr h="552842">
                <a:tc>
                  <a:txBody>
                    <a:bodyPr/>
                    <a:lstStyle/>
                    <a:p>
                      <a:pPr algn="ctr"/>
                      <a:r>
                        <a:rPr lang="en-US" sz="2000" dirty="0" smtClean="0"/>
                        <a:t>solid</a:t>
                      </a:r>
                      <a:endParaRPr lang="en-US" sz="2000" dirty="0"/>
                    </a:p>
                  </a:txBody>
                  <a:tcPr/>
                </a:tc>
                <a:tc>
                  <a:txBody>
                    <a:bodyPr/>
                    <a:lstStyle/>
                    <a:p>
                      <a:pPr algn="ctr"/>
                      <a:r>
                        <a:rPr lang="en-US" sz="2000" dirty="0" smtClean="0"/>
                        <a:t>liquid</a:t>
                      </a:r>
                      <a:endParaRPr lang="en-US" sz="2000" dirty="0"/>
                    </a:p>
                  </a:txBody>
                  <a:tcPr/>
                </a:tc>
                <a:tc>
                  <a:txBody>
                    <a:bodyPr/>
                    <a:lstStyle/>
                    <a:p>
                      <a:pPr algn="ctr"/>
                      <a:r>
                        <a:rPr lang="en-US" sz="2000" dirty="0" smtClean="0"/>
                        <a:t>gas</a:t>
                      </a:r>
                      <a:endParaRPr lang="en-US" sz="2000" dirty="0"/>
                    </a:p>
                  </a:txBody>
                  <a:tcPr/>
                </a:tc>
              </a:tr>
              <a:tr h="20401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specific heat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       2.05 J/</a:t>
                      </a:r>
                      <a:r>
                        <a:rPr lang="en-US" sz="2400" baseline="0" dirty="0" err="1" smtClean="0"/>
                        <a:t>g°C</a:t>
                      </a: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density 0.917 g/</a:t>
                      </a:r>
                      <a:r>
                        <a:rPr lang="en-US" sz="2400" baseline="0" dirty="0" err="1" smtClean="0"/>
                        <a:t>mL</a:t>
                      </a:r>
                      <a:endParaRPr lang="en-US" sz="2400" dirty="0" smtClean="0"/>
                    </a:p>
                    <a:p>
                      <a:r>
                        <a:rPr lang="en-US" sz="2400" dirty="0" smtClean="0"/>
                        <a:t>melting</a:t>
                      </a:r>
                      <a:r>
                        <a:rPr lang="en-US" sz="2400" baseline="0" dirty="0" smtClean="0"/>
                        <a:t> point 0°C</a:t>
                      </a:r>
                    </a:p>
                    <a:p>
                      <a:r>
                        <a:rPr lang="en-US" sz="2400" baseline="0" dirty="0" smtClean="0"/>
                        <a:t>heat of fusion </a:t>
                      </a:r>
                    </a:p>
                    <a:p>
                      <a:r>
                        <a:rPr lang="en-US" sz="2400" baseline="0" dirty="0" smtClean="0"/>
                        <a:t>        335 J/g</a:t>
                      </a:r>
                    </a:p>
                    <a:p>
                      <a:endParaRPr lang="en-US" sz="2400" dirty="0"/>
                    </a:p>
                  </a:txBody>
                  <a:tcPr/>
                </a:tc>
                <a:tc>
                  <a:txBody>
                    <a:bodyPr/>
                    <a:lstStyle/>
                    <a:p>
                      <a:r>
                        <a:rPr lang="en-US" sz="2400" dirty="0" smtClean="0"/>
                        <a:t>specific</a:t>
                      </a:r>
                      <a:r>
                        <a:rPr lang="en-US" sz="2400" baseline="0" dirty="0" smtClean="0"/>
                        <a:t> heat </a:t>
                      </a:r>
                    </a:p>
                    <a:p>
                      <a:r>
                        <a:rPr lang="en-US" sz="2400" baseline="0" dirty="0" smtClean="0"/>
                        <a:t>        4.18 J/</a:t>
                      </a:r>
                      <a:r>
                        <a:rPr lang="en-US" sz="2400" baseline="0" dirty="0" err="1" smtClean="0"/>
                        <a:t>g°C</a:t>
                      </a:r>
                      <a:endParaRPr lang="en-US" sz="2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density 1.00 g/</a:t>
                      </a:r>
                      <a:r>
                        <a:rPr lang="en-US" sz="2400" baseline="0" dirty="0" err="1" smtClean="0"/>
                        <a:t>mL</a:t>
                      </a:r>
                      <a:r>
                        <a:rPr lang="en-US" sz="2400" baseline="0" dirty="0" smtClean="0"/>
                        <a:t> (4°C)</a:t>
                      </a:r>
                      <a:endParaRPr lang="en-US" sz="2400" dirty="0" smtClean="0"/>
                    </a:p>
                    <a:p>
                      <a:r>
                        <a:rPr lang="en-US" sz="2400" dirty="0" smtClean="0"/>
                        <a:t>boiling point 100°C</a:t>
                      </a:r>
                    </a:p>
                    <a:p>
                      <a:r>
                        <a:rPr lang="en-US" sz="2400" dirty="0" smtClean="0"/>
                        <a:t>heat</a:t>
                      </a:r>
                      <a:r>
                        <a:rPr lang="en-US" sz="2400" baseline="0" dirty="0" smtClean="0"/>
                        <a:t> of vaporization </a:t>
                      </a:r>
                    </a:p>
                    <a:p>
                      <a:r>
                        <a:rPr lang="en-US" sz="2400" baseline="0" dirty="0" smtClean="0"/>
                        <a:t>       2259 J/g</a:t>
                      </a:r>
                      <a:endParaRPr lang="en-US" sz="2400" dirty="0" smtClean="0"/>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specific heat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      2.08</a:t>
                      </a:r>
                      <a:r>
                        <a:rPr lang="en-US" sz="2400" baseline="0" dirty="0" smtClean="0"/>
                        <a:t>J/</a:t>
                      </a:r>
                      <a:r>
                        <a:rPr lang="en-US" sz="2400" baseline="0" dirty="0" err="1" smtClean="0"/>
                        <a:t>g°C</a:t>
                      </a:r>
                      <a:endParaRPr lang="en-US" sz="2400" dirty="0" smtClean="0"/>
                    </a:p>
                    <a:p>
                      <a:r>
                        <a:rPr lang="en-US" sz="2400" dirty="0" smtClean="0"/>
                        <a:t>density depends</a:t>
                      </a:r>
                    </a:p>
                    <a:p>
                      <a:r>
                        <a:rPr lang="en-US" sz="2400" dirty="0" smtClean="0"/>
                        <a:t>     on T</a:t>
                      </a:r>
                      <a:endParaRPr lang="en-US" sz="2400" dirty="0"/>
                    </a:p>
                  </a:txBody>
                  <a:tcPr/>
                </a:tc>
              </a:tr>
            </a:tbl>
          </a:graphicData>
        </a:graphic>
      </p:graphicFrame>
      <p:sp>
        <p:nvSpPr>
          <p:cNvPr id="8" name="Rectangle 7"/>
          <p:cNvSpPr/>
          <p:nvPr/>
        </p:nvSpPr>
        <p:spPr>
          <a:xfrm>
            <a:off x="533400" y="4800600"/>
            <a:ext cx="5791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33400" y="4419600"/>
            <a:ext cx="81534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533400" y="5181600"/>
            <a:ext cx="5791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Water</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52230" name="Picture 6"/>
          <p:cNvPicPr>
            <a:picLocks noChangeAspect="1" noChangeArrowheads="1"/>
          </p:cNvPicPr>
          <p:nvPr/>
        </p:nvPicPr>
        <p:blipFill>
          <a:blip r:embed="rId2" cstate="print"/>
          <a:srcRect/>
          <a:stretch>
            <a:fillRect/>
          </a:stretch>
        </p:blipFill>
        <p:spPr bwMode="auto">
          <a:xfrm>
            <a:off x="164516" y="1676400"/>
            <a:ext cx="8903284"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Formation of Water</a:t>
            </a:r>
          </a:p>
        </p:txBody>
      </p:sp>
      <p:sp>
        <p:nvSpPr>
          <p:cNvPr id="3" name="Content Placeholder 2"/>
          <p:cNvSpPr>
            <a:spLocks noGrp="1"/>
          </p:cNvSpPr>
          <p:nvPr>
            <p:ph idx="1"/>
          </p:nvPr>
        </p:nvSpPr>
        <p:spPr/>
        <p:txBody>
          <a:bodyPr/>
          <a:lstStyle/>
          <a:p>
            <a:r>
              <a:rPr lang="en-US" b="1" smtClean="0"/>
              <a:t>Combination Reaction</a:t>
            </a:r>
          </a:p>
          <a:p>
            <a:r>
              <a:rPr lang="en-US" smtClean="0"/>
              <a:t>H</a:t>
            </a:r>
            <a:r>
              <a:rPr lang="en-US" baseline="-25000" smtClean="0"/>
              <a:t>2(g)</a:t>
            </a:r>
            <a:r>
              <a:rPr lang="en-US" smtClean="0"/>
              <a:t> + O</a:t>
            </a:r>
            <a:r>
              <a:rPr lang="en-US" baseline="-25000" smtClean="0"/>
              <a:t>2(g)</a:t>
            </a:r>
            <a:r>
              <a:rPr lang="en-US" smtClean="0"/>
              <a:t> </a:t>
            </a:r>
            <a:r>
              <a:rPr lang="en-US" smtClean="0">
                <a:sym typeface="Wingdings" pitchFamily="2" charset="2"/>
              </a:rPr>
              <a:t> 2H</a:t>
            </a:r>
            <a:r>
              <a:rPr lang="en-US" baseline="-25000" smtClean="0">
                <a:sym typeface="Wingdings" pitchFamily="2" charset="2"/>
              </a:rPr>
              <a:t>2</a:t>
            </a:r>
            <a:r>
              <a:rPr lang="en-US" smtClean="0">
                <a:sym typeface="Wingdings" pitchFamily="2" charset="2"/>
              </a:rPr>
              <a:t>O</a:t>
            </a:r>
            <a:r>
              <a:rPr lang="en-US" baseline="-25000" smtClean="0">
                <a:sym typeface="Wingdings" pitchFamily="2" charset="2"/>
              </a:rPr>
              <a:t>(g) </a:t>
            </a:r>
            <a:r>
              <a:rPr lang="en-US" smtClean="0"/>
              <a:t>+ 484 kJ</a:t>
            </a:r>
          </a:p>
          <a:p>
            <a:endParaRPr lang="en-US" sz="1800" baseline="-25000" smtClean="0"/>
          </a:p>
          <a:p>
            <a:r>
              <a:rPr lang="en-US" b="1" smtClean="0"/>
              <a:t>Double Replacement Reactions</a:t>
            </a:r>
          </a:p>
          <a:p>
            <a:r>
              <a:rPr lang="en-US" smtClean="0"/>
              <a:t>NaOH</a:t>
            </a:r>
            <a:r>
              <a:rPr lang="en-US" baseline="-25000" smtClean="0"/>
              <a:t>(aq)</a:t>
            </a:r>
            <a:r>
              <a:rPr lang="en-US" smtClean="0"/>
              <a:t> + HCl</a:t>
            </a:r>
            <a:r>
              <a:rPr lang="en-US" baseline="-25000" smtClean="0"/>
              <a:t>(aq) </a:t>
            </a:r>
            <a:r>
              <a:rPr lang="en-US" smtClean="0">
                <a:sym typeface="Wingdings" pitchFamily="2" charset="2"/>
              </a:rPr>
              <a:t> NaCl</a:t>
            </a:r>
            <a:r>
              <a:rPr lang="en-US" baseline="-25000" smtClean="0">
                <a:sym typeface="Wingdings" pitchFamily="2" charset="2"/>
              </a:rPr>
              <a:t>(aq) </a:t>
            </a:r>
            <a:r>
              <a:rPr lang="en-US" smtClean="0"/>
              <a:t>+ H</a:t>
            </a:r>
            <a:r>
              <a:rPr lang="en-US" baseline="-25000" smtClean="0"/>
              <a:t>2</a:t>
            </a:r>
            <a:r>
              <a:rPr lang="en-US" smtClean="0"/>
              <a:t>O</a:t>
            </a:r>
            <a:r>
              <a:rPr lang="en-US" baseline="-25000" smtClean="0"/>
              <a:t>(l) </a:t>
            </a:r>
            <a:r>
              <a:rPr lang="en-US" smtClean="0"/>
              <a:t>+ 56 kJ</a:t>
            </a:r>
            <a:endParaRPr lang="en-US" baseline="-25000" smtClean="0"/>
          </a:p>
          <a:p>
            <a:endParaRPr lang="en-US" sz="1400" baseline="-25000" smtClean="0"/>
          </a:p>
          <a:p>
            <a:r>
              <a:rPr lang="en-US" b="1" smtClean="0"/>
              <a:t>Combustion Reactions</a:t>
            </a:r>
          </a:p>
          <a:p>
            <a:r>
              <a:rPr lang="en-US" smtClean="0"/>
              <a:t>CH</a:t>
            </a:r>
            <a:r>
              <a:rPr lang="en-US" baseline="-25000" smtClean="0"/>
              <a:t>4(g)</a:t>
            </a:r>
            <a:r>
              <a:rPr lang="en-US" smtClean="0"/>
              <a:t> + 2O</a:t>
            </a:r>
            <a:r>
              <a:rPr lang="en-US" baseline="-25000" smtClean="0"/>
              <a:t>2(g) </a:t>
            </a:r>
            <a:r>
              <a:rPr lang="en-US" smtClean="0">
                <a:sym typeface="Wingdings" pitchFamily="2" charset="2"/>
              </a:rPr>
              <a:t> C</a:t>
            </a:r>
            <a:r>
              <a:rPr lang="en-US" smtClean="0"/>
              <a:t>O</a:t>
            </a:r>
            <a:r>
              <a:rPr lang="en-US" baseline="-25000" smtClean="0"/>
              <a:t>2(g)</a:t>
            </a:r>
            <a:r>
              <a:rPr lang="en-US" baseline="-25000" smtClean="0">
                <a:sym typeface="Wingdings" pitchFamily="2" charset="2"/>
              </a:rPr>
              <a:t> </a:t>
            </a:r>
            <a:r>
              <a:rPr lang="en-US" smtClean="0"/>
              <a:t>+ H</a:t>
            </a:r>
            <a:r>
              <a:rPr lang="en-US" baseline="-25000" smtClean="0"/>
              <a:t>2</a:t>
            </a:r>
            <a:r>
              <a:rPr lang="en-US" smtClean="0"/>
              <a:t>O</a:t>
            </a:r>
            <a:r>
              <a:rPr lang="en-US" baseline="-25000" smtClean="0"/>
              <a:t>(l) </a:t>
            </a:r>
            <a:r>
              <a:rPr lang="en-US" smtClean="0"/>
              <a:t>+ 803 kJ</a:t>
            </a:r>
            <a:endParaRPr lang="en-US" baseline="-2500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Hydrates</a:t>
            </a:r>
          </a:p>
        </p:txBody>
      </p:sp>
      <p:sp>
        <p:nvSpPr>
          <p:cNvPr id="41987" name="Content Placeholder 2"/>
          <p:cNvSpPr>
            <a:spLocks noGrp="1"/>
          </p:cNvSpPr>
          <p:nvPr>
            <p:ph idx="1"/>
          </p:nvPr>
        </p:nvSpPr>
        <p:spPr/>
        <p:txBody>
          <a:bodyPr/>
          <a:lstStyle/>
          <a:p>
            <a:r>
              <a:rPr lang="en-US" b="1" smtClean="0"/>
              <a:t>Hydrates</a:t>
            </a:r>
            <a:r>
              <a:rPr lang="en-US" smtClean="0"/>
              <a:t> are solids that contain water molecules as part of their crystalline structure.</a:t>
            </a:r>
          </a:p>
          <a:p>
            <a:r>
              <a:rPr lang="en-US" smtClean="0"/>
              <a:t>The water molecules in the structure are known as the </a:t>
            </a:r>
            <a:r>
              <a:rPr lang="en-US" b="1" smtClean="0"/>
              <a:t>water of crystallization</a:t>
            </a:r>
            <a:r>
              <a:rPr lang="en-US" smtClean="0"/>
              <a:t> or the </a:t>
            </a:r>
            <a:r>
              <a:rPr lang="en-US" b="1" smtClean="0"/>
              <a:t>water of hydration</a:t>
            </a:r>
            <a:r>
              <a:rPr lang="en-US" smtClean="0"/>
              <a:t>.</a:t>
            </a:r>
          </a:p>
          <a:p>
            <a:pPr algn="ctr"/>
            <a:r>
              <a:rPr lang="en-US" smtClean="0">
                <a:solidFill>
                  <a:schemeClr val="accent1"/>
                </a:solidFill>
              </a:rPr>
              <a:t>CaCl</a:t>
            </a:r>
            <a:r>
              <a:rPr lang="en-US" baseline="-25000" smtClean="0">
                <a:solidFill>
                  <a:schemeClr val="accent1"/>
                </a:solidFill>
              </a:rPr>
              <a:t>2</a:t>
            </a:r>
            <a:r>
              <a:rPr lang="en-US" smtClean="0">
                <a:solidFill>
                  <a:schemeClr val="accent1"/>
                </a:solidFill>
              </a:rPr>
              <a:t>∙2H</a:t>
            </a:r>
            <a:r>
              <a:rPr lang="en-US" baseline="-25000" smtClean="0">
                <a:solidFill>
                  <a:schemeClr val="accent1"/>
                </a:solidFill>
              </a:rPr>
              <a:t>2</a:t>
            </a:r>
            <a:r>
              <a:rPr lang="en-US" smtClean="0">
                <a:solidFill>
                  <a:schemeClr val="accent1"/>
                </a:solidFill>
              </a:rPr>
              <a:t>O</a:t>
            </a:r>
          </a:p>
          <a:p>
            <a:r>
              <a:rPr lang="en-US" smtClean="0"/>
              <a:t>The formula lists the anhydrous (without water) formula of the compound followed by a dot and the numbers of water of hydration.</a:t>
            </a:r>
          </a:p>
          <a:p>
            <a:r>
              <a:rPr lang="en-US" smtClean="0"/>
              <a:t>The compound </a:t>
            </a:r>
            <a:r>
              <a:rPr lang="en-US" smtClean="0">
                <a:solidFill>
                  <a:schemeClr val="accent1"/>
                </a:solidFill>
              </a:rPr>
              <a:t>CaCl</a:t>
            </a:r>
            <a:r>
              <a:rPr lang="en-US" baseline="-25000" smtClean="0">
                <a:solidFill>
                  <a:schemeClr val="accent1"/>
                </a:solidFill>
              </a:rPr>
              <a:t>2</a:t>
            </a:r>
            <a:r>
              <a:rPr lang="en-US" smtClean="0">
                <a:solidFill>
                  <a:schemeClr val="accent1"/>
                </a:solidFill>
              </a:rPr>
              <a:t>∙2H</a:t>
            </a:r>
            <a:r>
              <a:rPr lang="en-US" baseline="-25000" smtClean="0">
                <a:solidFill>
                  <a:schemeClr val="accent1"/>
                </a:solidFill>
              </a:rPr>
              <a:t>2</a:t>
            </a:r>
            <a:r>
              <a:rPr lang="en-US" smtClean="0">
                <a:solidFill>
                  <a:schemeClr val="accent1"/>
                </a:solidFill>
              </a:rPr>
              <a:t>O </a:t>
            </a:r>
            <a:r>
              <a:rPr lang="en-US" smtClean="0"/>
              <a:t>has 2 waters of hydration.</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Hydrates</a:t>
            </a:r>
          </a:p>
        </p:txBody>
      </p:sp>
      <p:sp>
        <p:nvSpPr>
          <p:cNvPr id="41987" name="Content Placeholder 2"/>
          <p:cNvSpPr>
            <a:spLocks noGrp="1"/>
          </p:cNvSpPr>
          <p:nvPr>
            <p:ph idx="1"/>
          </p:nvPr>
        </p:nvSpPr>
        <p:spPr/>
        <p:txBody>
          <a:bodyPr/>
          <a:lstStyle/>
          <a:p>
            <a:r>
              <a:rPr lang="en-US" smtClean="0"/>
              <a:t>The name of the hydrate states that it is a hydrate and the numbers of water molecules using the appropriate prefix.</a:t>
            </a:r>
          </a:p>
          <a:p>
            <a:r>
              <a:rPr lang="en-US" smtClean="0"/>
              <a:t>	</a:t>
            </a:r>
            <a:r>
              <a:rPr lang="en-US" smtClean="0">
                <a:solidFill>
                  <a:schemeClr val="tx2"/>
                </a:solidFill>
              </a:rPr>
              <a:t>CaCl</a:t>
            </a:r>
            <a:r>
              <a:rPr lang="en-US" baseline="-25000" smtClean="0">
                <a:solidFill>
                  <a:schemeClr val="tx2"/>
                </a:solidFill>
              </a:rPr>
              <a:t>2</a:t>
            </a:r>
            <a:r>
              <a:rPr lang="en-US" smtClean="0">
                <a:solidFill>
                  <a:schemeClr val="tx2"/>
                </a:solidFill>
              </a:rPr>
              <a:t>∙2H</a:t>
            </a:r>
            <a:r>
              <a:rPr lang="en-US" baseline="-25000" smtClean="0">
                <a:solidFill>
                  <a:schemeClr val="tx2"/>
                </a:solidFill>
              </a:rPr>
              <a:t>2</a:t>
            </a:r>
            <a:r>
              <a:rPr lang="en-US" smtClean="0">
                <a:solidFill>
                  <a:schemeClr val="tx2"/>
                </a:solidFill>
              </a:rPr>
              <a:t>O	calcium chloride dihydrate</a:t>
            </a:r>
          </a:p>
          <a:p>
            <a:r>
              <a:rPr lang="en-US" smtClean="0">
                <a:solidFill>
                  <a:schemeClr val="tx2"/>
                </a:solidFill>
              </a:rPr>
              <a:t>	FeCl</a:t>
            </a:r>
            <a:r>
              <a:rPr lang="en-US" baseline="-25000" smtClean="0">
                <a:solidFill>
                  <a:schemeClr val="tx2"/>
                </a:solidFill>
              </a:rPr>
              <a:t>3</a:t>
            </a:r>
            <a:r>
              <a:rPr lang="en-US" smtClean="0">
                <a:solidFill>
                  <a:schemeClr val="tx2"/>
                </a:solidFill>
              </a:rPr>
              <a:t>∙6H</a:t>
            </a:r>
            <a:r>
              <a:rPr lang="en-US" baseline="-25000" smtClean="0">
                <a:solidFill>
                  <a:schemeClr val="tx2"/>
                </a:solidFill>
              </a:rPr>
              <a:t>2</a:t>
            </a:r>
            <a:r>
              <a:rPr lang="en-US" smtClean="0">
                <a:solidFill>
                  <a:schemeClr val="tx2"/>
                </a:solidFill>
              </a:rPr>
              <a:t>O	iron(III) chloride hexahydrate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Copper(II) sulfate pentahydrate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49157" name="Picture 3"/>
          <p:cNvPicPr>
            <a:picLocks noChangeAspect="1" noChangeArrowheads="1"/>
          </p:cNvPicPr>
          <p:nvPr/>
        </p:nvPicPr>
        <p:blipFill>
          <a:blip r:embed="rId2" cstate="print"/>
          <a:srcRect/>
          <a:stretch>
            <a:fillRect/>
          </a:stretch>
        </p:blipFill>
        <p:spPr bwMode="auto">
          <a:xfrm>
            <a:off x="533400" y="2271713"/>
            <a:ext cx="2941638" cy="4129087"/>
          </a:xfrm>
          <a:prstGeom prst="rect">
            <a:avLst/>
          </a:prstGeom>
          <a:noFill/>
          <a:ln w="9525">
            <a:noFill/>
            <a:miter lim="800000"/>
            <a:headEnd/>
            <a:tailEnd/>
          </a:ln>
        </p:spPr>
      </p:pic>
      <p:pic>
        <p:nvPicPr>
          <p:cNvPr id="49158" name="Picture 5"/>
          <p:cNvPicPr>
            <a:picLocks noChangeAspect="1" noChangeArrowheads="1"/>
          </p:cNvPicPr>
          <p:nvPr/>
        </p:nvPicPr>
        <p:blipFill>
          <a:blip r:embed="rId3" cstate="print"/>
          <a:srcRect/>
          <a:stretch>
            <a:fillRect/>
          </a:stretch>
        </p:blipFill>
        <p:spPr bwMode="auto">
          <a:xfrm>
            <a:off x="3733800" y="4191000"/>
            <a:ext cx="4419600" cy="2133600"/>
          </a:xfrm>
          <a:prstGeom prst="rect">
            <a:avLst/>
          </a:prstGeom>
          <a:noFill/>
          <a:ln w="9525">
            <a:noFill/>
            <a:miter lim="800000"/>
            <a:headEnd/>
            <a:tailEnd/>
          </a:ln>
        </p:spPr>
      </p:pic>
      <p:pic>
        <p:nvPicPr>
          <p:cNvPr id="66564" name="Picture 4"/>
          <p:cNvPicPr>
            <a:picLocks noChangeAspect="1" noChangeArrowheads="1"/>
          </p:cNvPicPr>
          <p:nvPr/>
        </p:nvPicPr>
        <p:blipFill>
          <a:blip r:embed="rId4" cstate="print"/>
          <a:srcRect/>
          <a:stretch>
            <a:fillRect/>
          </a:stretch>
        </p:blipFill>
        <p:spPr bwMode="auto">
          <a:xfrm>
            <a:off x="5745163" y="1600200"/>
            <a:ext cx="3094037" cy="2806700"/>
          </a:xfrm>
          <a:prstGeom prst="rect">
            <a:avLst/>
          </a:prstGeom>
          <a:noFill/>
          <a:ln w="9525">
            <a:noFill/>
            <a:miter lim="800000"/>
            <a:headEnd/>
            <a:tailEnd/>
          </a:ln>
        </p:spPr>
      </p:pic>
      <p:sp>
        <p:nvSpPr>
          <p:cNvPr id="10" name="Rectangle 9"/>
          <p:cNvSpPr/>
          <p:nvPr/>
        </p:nvSpPr>
        <p:spPr>
          <a:xfrm>
            <a:off x="304800" y="1676400"/>
            <a:ext cx="5554663" cy="523875"/>
          </a:xfrm>
          <a:prstGeom prst="rect">
            <a:avLst/>
          </a:prstGeom>
        </p:spPr>
        <p:txBody>
          <a:bodyPr wrap="none">
            <a:spAutoFit/>
          </a:bodyPr>
          <a:lstStyle/>
          <a:p>
            <a:pPr>
              <a:defRPr/>
            </a:pPr>
            <a:r>
              <a:rPr lang="en-US" sz="2800" dirty="0">
                <a:latin typeface="+mn-lt"/>
              </a:rPr>
              <a:t>CuSO</a:t>
            </a:r>
            <a:r>
              <a:rPr lang="en-US" sz="2800" baseline="-25000" dirty="0">
                <a:latin typeface="+mn-lt"/>
              </a:rPr>
              <a:t>4(s)</a:t>
            </a:r>
            <a:r>
              <a:rPr lang="en-US" sz="2800" dirty="0">
                <a:latin typeface="+mn-lt"/>
              </a:rPr>
              <a:t> +5H</a:t>
            </a:r>
            <a:r>
              <a:rPr lang="en-US" sz="2800" baseline="-25000" dirty="0">
                <a:latin typeface="+mn-lt"/>
              </a:rPr>
              <a:t>2</a:t>
            </a:r>
            <a:r>
              <a:rPr lang="en-US" sz="2800" dirty="0">
                <a:latin typeface="+mn-lt"/>
              </a:rPr>
              <a:t>O</a:t>
            </a:r>
            <a:r>
              <a:rPr lang="en-US" sz="2800" baseline="-25000" dirty="0">
                <a:latin typeface="+mn-lt"/>
              </a:rPr>
              <a:t>(l)</a:t>
            </a:r>
            <a:r>
              <a:rPr lang="en-US" sz="2800" dirty="0">
                <a:latin typeface="+mn-lt"/>
              </a:rPr>
              <a:t> </a:t>
            </a:r>
            <a:r>
              <a:rPr lang="en-US" sz="2800" dirty="0">
                <a:latin typeface="+mn-lt"/>
                <a:sym typeface="Wingdings" pitchFamily="2" charset="2"/>
              </a:rPr>
              <a:t> </a:t>
            </a:r>
            <a:r>
              <a:rPr lang="en-US" sz="2800" dirty="0">
                <a:latin typeface="+mn-lt"/>
              </a:rPr>
              <a:t>CuSO</a:t>
            </a:r>
            <a:r>
              <a:rPr lang="en-US" sz="2800" baseline="-25000" dirty="0">
                <a:latin typeface="+mn-lt"/>
              </a:rPr>
              <a:t>4</a:t>
            </a:r>
            <a:r>
              <a:rPr lang="en-US" sz="2800" dirty="0">
                <a:latin typeface="+mn-lt"/>
              </a:rPr>
              <a:t>∙5H</a:t>
            </a:r>
            <a:r>
              <a:rPr lang="en-US" sz="2800" baseline="-25000" dirty="0">
                <a:latin typeface="+mn-lt"/>
              </a:rPr>
              <a:t>2</a:t>
            </a:r>
            <a:r>
              <a:rPr lang="en-US" sz="2800" dirty="0">
                <a:latin typeface="+mn-lt"/>
              </a:rPr>
              <a:t>O</a:t>
            </a:r>
            <a:r>
              <a:rPr lang="en-US" sz="2800" baseline="-25000" dirty="0">
                <a:latin typeface="+mn-lt"/>
              </a:rPr>
              <a:t>(s)</a:t>
            </a:r>
            <a:r>
              <a:rPr lang="en-US" sz="2800" dirty="0">
                <a:latin typeface="+mn-lt"/>
                <a:sym typeface="Wingdings" pitchFamily="2" charset="2"/>
              </a:rPr>
              <a:t> </a:t>
            </a:r>
            <a:endParaRPr lang="en-US" sz="2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Evaporation</a:t>
            </a:r>
          </a:p>
        </p:txBody>
      </p:sp>
      <p:sp>
        <p:nvSpPr>
          <p:cNvPr id="21507" name="Content Placeholder 2"/>
          <p:cNvSpPr>
            <a:spLocks noGrp="1"/>
          </p:cNvSpPr>
          <p:nvPr>
            <p:ph idx="1"/>
          </p:nvPr>
        </p:nvSpPr>
        <p:spPr>
          <a:xfrm>
            <a:off x="457200" y="1600200"/>
            <a:ext cx="8305800" cy="4525963"/>
          </a:xfrm>
        </p:spPr>
        <p:txBody>
          <a:bodyPr/>
          <a:lstStyle/>
          <a:p>
            <a:r>
              <a:rPr lang="en-US" b="1" smtClean="0"/>
              <a:t>Evaporation</a:t>
            </a:r>
            <a:r>
              <a:rPr lang="en-US" smtClean="0"/>
              <a:t> or </a:t>
            </a:r>
            <a:r>
              <a:rPr lang="en-US" b="1" smtClean="0"/>
              <a:t>vaporization</a:t>
            </a:r>
            <a:r>
              <a:rPr lang="en-US" smtClean="0"/>
              <a:t> is the escape of molecules from the liquid state to the gas or vapor state.</a:t>
            </a:r>
          </a:p>
          <a:p>
            <a:pPr algn="ctr"/>
            <a:r>
              <a:rPr lang="en-US" smtClean="0"/>
              <a:t>liquid </a:t>
            </a:r>
            <a:r>
              <a:rPr lang="en-US" smtClean="0">
                <a:sym typeface="Wingdings" pitchFamily="2" charset="2"/>
              </a:rPr>
              <a:t> vapor</a:t>
            </a:r>
          </a:p>
          <a:p>
            <a:endParaRPr lang="en-US"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1511" name="Picture 3"/>
          <p:cNvPicPr>
            <a:picLocks noChangeAspect="1" noChangeArrowheads="1"/>
          </p:cNvPicPr>
          <p:nvPr/>
        </p:nvPicPr>
        <p:blipFill>
          <a:blip r:embed="rId2" cstate="print"/>
          <a:srcRect/>
          <a:stretch>
            <a:fillRect/>
          </a:stretch>
        </p:blipFill>
        <p:spPr bwMode="auto">
          <a:xfrm>
            <a:off x="457200" y="3657600"/>
            <a:ext cx="4292600" cy="1638300"/>
          </a:xfrm>
          <a:prstGeom prst="rect">
            <a:avLst/>
          </a:prstGeom>
          <a:noFill/>
          <a:ln w="9525">
            <a:noFill/>
            <a:miter lim="800000"/>
            <a:headEnd/>
            <a:tailEnd/>
          </a:ln>
        </p:spPr>
      </p:pic>
      <p:pic>
        <p:nvPicPr>
          <p:cNvPr id="21514" name="Picture 10"/>
          <p:cNvPicPr>
            <a:picLocks noChangeAspect="1" noChangeArrowheads="1"/>
          </p:cNvPicPr>
          <p:nvPr/>
        </p:nvPicPr>
        <p:blipFill>
          <a:blip r:embed="rId3" cstate="print"/>
          <a:srcRect/>
          <a:stretch>
            <a:fillRect/>
          </a:stretch>
        </p:blipFill>
        <p:spPr bwMode="auto">
          <a:xfrm>
            <a:off x="5886450" y="2743200"/>
            <a:ext cx="3105150" cy="3669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smtClean="0"/>
              <a:t>Decomposition of Hydrates</a:t>
            </a:r>
          </a:p>
        </p:txBody>
      </p:sp>
      <p:sp>
        <p:nvSpPr>
          <p:cNvPr id="3" name="Content Placeholder 2"/>
          <p:cNvSpPr>
            <a:spLocks noGrp="1"/>
          </p:cNvSpPr>
          <p:nvPr>
            <p:ph idx="1"/>
          </p:nvPr>
        </p:nvSpPr>
        <p:spPr/>
        <p:txBody>
          <a:bodyPr/>
          <a:lstStyle/>
          <a:p>
            <a:r>
              <a:rPr lang="en-US" smtClean="0"/>
              <a:t>Heating the hydrate will remove the water of hydration.</a:t>
            </a:r>
          </a:p>
          <a:p>
            <a:endParaRPr lang="en-US" smtClean="0"/>
          </a:p>
          <a:p>
            <a:endParaRPr lang="en-US" smtClean="0"/>
          </a:p>
          <a:p>
            <a:r>
              <a:rPr lang="en-US" smtClean="0"/>
              <a:t>Mass percent of water in CuSO</a:t>
            </a:r>
            <a:r>
              <a:rPr lang="en-US" baseline="-25000" smtClean="0"/>
              <a:t>4</a:t>
            </a:r>
            <a:r>
              <a:rPr lang="en-US" smtClean="0"/>
              <a:t>∙5H</a:t>
            </a:r>
            <a:r>
              <a:rPr lang="en-US" baseline="-25000" smtClean="0"/>
              <a:t>2</a:t>
            </a:r>
            <a:r>
              <a:rPr lang="en-US" smtClean="0"/>
              <a:t>O:</a:t>
            </a:r>
          </a:p>
          <a:p>
            <a:r>
              <a:rPr lang="en-US" smtClean="0"/>
              <a:t>	</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 name="Group 8"/>
          <p:cNvGrpSpPr>
            <a:grpSpLocks/>
          </p:cNvGrpSpPr>
          <p:nvPr/>
        </p:nvGrpSpPr>
        <p:grpSpPr bwMode="auto">
          <a:xfrm>
            <a:off x="3124200" y="2133600"/>
            <a:ext cx="914400" cy="369888"/>
            <a:chOff x="3124200" y="2133600"/>
            <a:chExt cx="914400" cy="369332"/>
          </a:xfrm>
        </p:grpSpPr>
        <p:cxnSp>
          <p:nvCxnSpPr>
            <p:cNvPr id="7" name="Straight Arrow Connector 6"/>
            <p:cNvCxnSpPr/>
            <p:nvPr/>
          </p:nvCxnSpPr>
          <p:spPr>
            <a:xfrm>
              <a:off x="3124200" y="2437942"/>
              <a:ext cx="914400" cy="15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07" name="TextBox 7"/>
            <p:cNvSpPr txBox="1">
              <a:spLocks noChangeArrowheads="1"/>
            </p:cNvSpPr>
            <p:nvPr/>
          </p:nvSpPr>
          <p:spPr bwMode="auto">
            <a:xfrm>
              <a:off x="3200400" y="2133600"/>
              <a:ext cx="829073" cy="369332"/>
            </a:xfrm>
            <a:prstGeom prst="rect">
              <a:avLst/>
            </a:prstGeom>
            <a:noFill/>
            <a:ln w="9525">
              <a:noFill/>
              <a:miter lim="800000"/>
              <a:headEnd/>
              <a:tailEnd/>
            </a:ln>
          </p:spPr>
          <p:txBody>
            <a:bodyPr wrap="none">
              <a:spAutoFit/>
            </a:bodyPr>
            <a:lstStyle/>
            <a:p>
              <a:r>
                <a:rPr lang="en-US"/>
                <a:t>250°C</a:t>
              </a:r>
            </a:p>
          </p:txBody>
        </p:sp>
      </p:grpSp>
      <p:sp>
        <p:nvSpPr>
          <p:cNvPr id="10" name="TextBox 9"/>
          <p:cNvSpPr txBox="1"/>
          <p:nvPr/>
        </p:nvSpPr>
        <p:spPr>
          <a:xfrm>
            <a:off x="609600" y="2133600"/>
            <a:ext cx="6843713" cy="954088"/>
          </a:xfrm>
          <a:prstGeom prst="rect">
            <a:avLst/>
          </a:prstGeom>
          <a:noFill/>
        </p:spPr>
        <p:txBody>
          <a:bodyPr wrap="none">
            <a:spAutoFit/>
          </a:bodyPr>
          <a:lstStyle/>
          <a:p>
            <a:pPr>
              <a:defRPr/>
            </a:pPr>
            <a:r>
              <a:rPr lang="en-US" sz="2800" dirty="0">
                <a:latin typeface="+mn-lt"/>
              </a:rPr>
              <a:t>CuSO</a:t>
            </a:r>
            <a:r>
              <a:rPr lang="en-US" sz="2800" baseline="-25000" dirty="0">
                <a:latin typeface="+mn-lt"/>
              </a:rPr>
              <a:t>4</a:t>
            </a:r>
            <a:r>
              <a:rPr lang="en-US" sz="2800" dirty="0">
                <a:latin typeface="+mn-lt"/>
              </a:rPr>
              <a:t>∙5H</a:t>
            </a:r>
            <a:r>
              <a:rPr lang="en-US" sz="2800" baseline="-25000" dirty="0">
                <a:latin typeface="+mn-lt"/>
              </a:rPr>
              <a:t>2</a:t>
            </a:r>
            <a:r>
              <a:rPr lang="en-US" sz="2800" dirty="0">
                <a:latin typeface="+mn-lt"/>
              </a:rPr>
              <a:t>O</a:t>
            </a:r>
            <a:r>
              <a:rPr lang="en-US" sz="2800" baseline="-25000" dirty="0">
                <a:latin typeface="+mn-lt"/>
              </a:rPr>
              <a:t>(s)</a:t>
            </a:r>
            <a:r>
              <a:rPr lang="en-US" sz="2800" dirty="0">
                <a:latin typeface="+mn-lt"/>
              </a:rPr>
              <a:t> 	       	CuSO</a:t>
            </a:r>
            <a:r>
              <a:rPr lang="en-US" sz="2800" baseline="-25000" dirty="0">
                <a:latin typeface="+mn-lt"/>
              </a:rPr>
              <a:t>4(s)</a:t>
            </a:r>
            <a:r>
              <a:rPr lang="en-US" sz="2800" dirty="0">
                <a:latin typeface="+mn-lt"/>
              </a:rPr>
              <a:t> + 5H</a:t>
            </a:r>
            <a:r>
              <a:rPr lang="en-US" sz="2800" baseline="-25000" dirty="0">
                <a:latin typeface="+mn-lt"/>
              </a:rPr>
              <a:t>2</a:t>
            </a:r>
            <a:r>
              <a:rPr lang="en-US" sz="2800" dirty="0">
                <a:latin typeface="+mn-lt"/>
              </a:rPr>
              <a:t>O</a:t>
            </a:r>
            <a:r>
              <a:rPr lang="en-US" sz="2800" baseline="-25000" dirty="0">
                <a:latin typeface="+mn-lt"/>
              </a:rPr>
              <a:t>(g)</a:t>
            </a:r>
            <a:r>
              <a:rPr lang="en-US" sz="2800" dirty="0">
                <a:latin typeface="+mn-lt"/>
              </a:rPr>
              <a:t> </a:t>
            </a:r>
          </a:p>
          <a:p>
            <a:pPr>
              <a:defRPr/>
            </a:pPr>
            <a:endParaRPr lang="en-US" sz="2800" dirty="0">
              <a:latin typeface="+mn-lt"/>
            </a:endParaRPr>
          </a:p>
        </p:txBody>
      </p:sp>
      <p:graphicFrame>
        <p:nvGraphicFramePr>
          <p:cNvPr id="11" name="Object 2"/>
          <p:cNvGraphicFramePr>
            <a:graphicFrameLocks noChangeAspect="1"/>
          </p:cNvGraphicFramePr>
          <p:nvPr/>
        </p:nvGraphicFramePr>
        <p:xfrm>
          <a:off x="2286000" y="3657600"/>
          <a:ext cx="4648200" cy="971550"/>
        </p:xfrm>
        <a:graphic>
          <a:graphicData uri="http://schemas.openxmlformats.org/presentationml/2006/ole">
            <p:oleObj spid="_x0000_s40962" name="Equation" r:id="rId3" imgW="2006280" imgH="419040" progId="">
              <p:embed/>
            </p:oleObj>
          </a:graphicData>
        </a:graphic>
      </p:graphicFrame>
      <p:graphicFrame>
        <p:nvGraphicFramePr>
          <p:cNvPr id="65539" name="Object 3"/>
          <p:cNvGraphicFramePr>
            <a:graphicFrameLocks noChangeAspect="1"/>
          </p:cNvGraphicFramePr>
          <p:nvPr/>
        </p:nvGraphicFramePr>
        <p:xfrm>
          <a:off x="1370013" y="4692650"/>
          <a:ext cx="6859587" cy="958850"/>
        </p:xfrm>
        <a:graphic>
          <a:graphicData uri="http://schemas.openxmlformats.org/presentationml/2006/ole">
            <p:oleObj spid="_x0000_s40963" name="Equation" r:id="rId4" imgW="308592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mass of water is found in one mole of barium hydroxide </a:t>
            </a:r>
            <a:r>
              <a:rPr lang="en-US" dirty="0" err="1" smtClean="0"/>
              <a:t>octahydrate</a:t>
            </a:r>
            <a:r>
              <a:rPr lang="en-US" dirty="0" smtClean="0"/>
              <a:t>?</a:t>
            </a:r>
          </a:p>
          <a:p>
            <a:pPr marL="514350" indent="-514350">
              <a:buFont typeface="+mj-lt"/>
              <a:buAutoNum type="alphaLcPeriod"/>
              <a:defRPr/>
            </a:pPr>
            <a:r>
              <a:rPr lang="en-US" dirty="0" smtClean="0"/>
              <a:t>126.14 g  </a:t>
            </a:r>
          </a:p>
          <a:p>
            <a:pPr marL="514350" indent="-514350">
              <a:buFont typeface="+mj-lt"/>
              <a:buAutoNum type="alphaLcPeriod"/>
              <a:defRPr/>
            </a:pPr>
            <a:r>
              <a:rPr lang="en-US" dirty="0" smtClean="0"/>
              <a:t>144.16 g</a:t>
            </a:r>
          </a:p>
          <a:p>
            <a:pPr marL="514350" indent="-514350">
              <a:buFont typeface="+mj-lt"/>
              <a:buAutoNum type="alphaLcPeriod"/>
              <a:defRPr/>
            </a:pPr>
            <a:r>
              <a:rPr lang="en-US" dirty="0" smtClean="0"/>
              <a:t>162.18 g</a:t>
            </a:r>
          </a:p>
          <a:p>
            <a:pPr marL="514350" indent="-514350">
              <a:buFont typeface="+mj-lt"/>
              <a:buAutoNum type="alphaLcPeriod"/>
              <a:defRPr/>
            </a:pPr>
            <a:r>
              <a:rPr lang="en-US" dirty="0" smtClean="0"/>
              <a:t>108.12 g</a:t>
            </a:r>
          </a:p>
          <a:p>
            <a:pPr marL="514350" indent="-514350">
              <a:buFont typeface="+mj-lt"/>
              <a:buAutoNum type="alphaLcPeriod"/>
              <a:defRPr/>
            </a:pPr>
            <a:r>
              <a:rPr lang="en-US" dirty="0" smtClean="0"/>
              <a:t>18.02 g</a:t>
            </a:r>
          </a:p>
          <a:p>
            <a:pPr marL="514350" indent="-514350">
              <a:buFont typeface="Arial" charset="0"/>
              <a:buNone/>
              <a:defRPr/>
            </a:pPr>
            <a:endParaRPr lang="en-US" dirty="0" smtClean="0"/>
          </a:p>
          <a:p>
            <a:pPr>
              <a:buFont typeface="Arial" charset="0"/>
              <a:buNone/>
              <a:defRPr/>
            </a:pP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What is the percent water in CoCl</a:t>
            </a:r>
            <a:r>
              <a:rPr lang="en-US" baseline="-25000" dirty="0" smtClean="0"/>
              <a:t>3</a:t>
            </a:r>
            <a:r>
              <a:rPr lang="en-US" dirty="0" smtClean="0">
                <a:sym typeface="Symbol"/>
              </a:rPr>
              <a:t>6</a:t>
            </a:r>
            <a:r>
              <a:rPr lang="en-US" dirty="0" smtClean="0"/>
              <a:t>H</a:t>
            </a:r>
            <a:r>
              <a:rPr lang="en-US" baseline="-25000" dirty="0" smtClean="0"/>
              <a:t>2</a:t>
            </a:r>
            <a:r>
              <a:rPr lang="en-US" dirty="0" smtClean="0"/>
              <a:t>O?</a:t>
            </a:r>
          </a:p>
          <a:p>
            <a:pPr marL="514350" indent="-514350">
              <a:buFont typeface="+mj-lt"/>
              <a:buAutoNum type="alphaLcPeriod"/>
              <a:defRPr/>
            </a:pPr>
            <a:r>
              <a:rPr lang="en-US" dirty="0" smtClean="0"/>
              <a:t>38.9 %</a:t>
            </a:r>
          </a:p>
          <a:p>
            <a:pPr marL="514350" indent="-514350">
              <a:buFont typeface="+mj-lt"/>
              <a:buAutoNum type="alphaLcPeriod"/>
              <a:defRPr/>
            </a:pPr>
            <a:r>
              <a:rPr lang="en-US" dirty="0" smtClean="0"/>
              <a:t>14.5%</a:t>
            </a:r>
          </a:p>
          <a:p>
            <a:pPr marL="514350" indent="-514350">
              <a:buFont typeface="+mj-lt"/>
              <a:buAutoNum type="alphaLcPeriod"/>
              <a:defRPr/>
            </a:pPr>
            <a:r>
              <a:rPr lang="en-US" dirty="0" smtClean="0"/>
              <a:t>65.4 %</a:t>
            </a:r>
          </a:p>
          <a:p>
            <a:pPr marL="514350" indent="-514350">
              <a:buFont typeface="+mj-lt"/>
              <a:buAutoNum type="alphaLcPeriod"/>
              <a:defRPr/>
            </a:pPr>
            <a:r>
              <a:rPr lang="en-US" dirty="0" smtClean="0"/>
              <a:t>39.5 %</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aphicFrame>
        <p:nvGraphicFramePr>
          <p:cNvPr id="7" name="Object 2"/>
          <p:cNvGraphicFramePr>
            <a:graphicFrameLocks noChangeAspect="1"/>
          </p:cNvGraphicFramePr>
          <p:nvPr/>
        </p:nvGraphicFramePr>
        <p:xfrm>
          <a:off x="2820988" y="2667000"/>
          <a:ext cx="5153025" cy="914400"/>
        </p:xfrm>
        <a:graphic>
          <a:graphicData uri="http://schemas.openxmlformats.org/presentationml/2006/ole">
            <p:oleObj spid="_x0000_s41986" name="Equation" r:id="rId3" imgW="2361960" imgH="419040" progId="">
              <p:embed/>
            </p:oleObj>
          </a:graphicData>
        </a:graphic>
      </p:graphicFrame>
      <p:graphicFrame>
        <p:nvGraphicFramePr>
          <p:cNvPr id="67587" name="Object 3"/>
          <p:cNvGraphicFramePr>
            <a:graphicFrameLocks noChangeAspect="1"/>
          </p:cNvGraphicFramePr>
          <p:nvPr/>
        </p:nvGraphicFramePr>
        <p:xfrm>
          <a:off x="3540125" y="3886200"/>
          <a:ext cx="3573463" cy="914400"/>
        </p:xfrm>
        <a:graphic>
          <a:graphicData uri="http://schemas.openxmlformats.org/presentationml/2006/ole">
            <p:oleObj spid="_x0000_s41987" name="Equation" r:id="rId4" imgW="163800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4" end="4"/>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4" end="4"/>
                                            </p:txEl>
                                          </p:spTgt>
                                        </p:tgtEl>
                                        <p:attrNameLst>
                                          <p:attrName>style.fontStyle</p:attrName>
                                        </p:attrNameLst>
                                      </p:cBhvr>
                                      <p:to>
                                        <p:strVal val="normal"/>
                                      </p:to>
                                    </p:set>
                                    <p:set>
                                      <p:cBhvr override="childStyle">
                                        <p:cTn id="9" dur="indefinite"/>
                                        <p:tgtEl>
                                          <p:spTgt spid="3">
                                            <p:txEl>
                                              <p:pRg st="4" end="4"/>
                                            </p:txEl>
                                          </p:spTgt>
                                        </p:tgtEl>
                                        <p:attrNameLst>
                                          <p:attrName>style.fontWeight</p:attrName>
                                        </p:attrNameLst>
                                      </p:cBhvr>
                                      <p:to>
                                        <p:strVal val="bold"/>
                                      </p:to>
                                    </p:set>
                                    <p:set>
                                      <p:cBhvr override="childStyle">
                                        <p:cTn id="10" dur="indefinite"/>
                                        <p:tgtEl>
                                          <p:spTgt spid="3">
                                            <p:txEl>
                                              <p:pRg st="4" end="4"/>
                                            </p:txEl>
                                          </p:spTgt>
                                        </p:tgtEl>
                                        <p:attrNameLst>
                                          <p:attrName>style.textDecorationUnderline</p:attrName>
                                        </p:attrNameLst>
                                      </p:cBhvr>
                                      <p:to>
                                        <p:strVal val="fals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Sublimation</a:t>
            </a:r>
          </a:p>
        </p:txBody>
      </p:sp>
      <p:sp>
        <p:nvSpPr>
          <p:cNvPr id="3" name="Content Placeholder 2"/>
          <p:cNvSpPr>
            <a:spLocks noGrp="1"/>
          </p:cNvSpPr>
          <p:nvPr>
            <p:ph idx="1"/>
          </p:nvPr>
        </p:nvSpPr>
        <p:spPr/>
        <p:txBody>
          <a:bodyPr/>
          <a:lstStyle/>
          <a:p>
            <a:pPr>
              <a:buFont typeface="Arial" charset="0"/>
              <a:buNone/>
              <a:defRPr/>
            </a:pPr>
            <a:r>
              <a:rPr lang="en-US" b="1" dirty="0" smtClean="0"/>
              <a:t>Sublimation</a:t>
            </a:r>
            <a:r>
              <a:rPr lang="en-US" dirty="0" smtClean="0"/>
              <a:t> is the phase change from the solid state to the gas or vapor state without going through the liquid state.</a:t>
            </a:r>
          </a:p>
          <a:p>
            <a:pPr indent="461963">
              <a:buFont typeface="Arial" charset="0"/>
              <a:buNone/>
              <a:defRPr/>
            </a:pPr>
            <a:r>
              <a:rPr lang="en-US" dirty="0" smtClean="0"/>
              <a:t>solid </a:t>
            </a:r>
            <a:r>
              <a:rPr lang="en-US" dirty="0" smtClean="0">
                <a:sym typeface="Wingdings" pitchFamily="2" charset="2"/>
              </a:rPr>
              <a:t> vapor</a:t>
            </a:r>
          </a:p>
          <a:p>
            <a:pPr indent="461963">
              <a:buFont typeface="Arial" charset="0"/>
              <a:buNone/>
              <a:defRPr/>
            </a:pPr>
            <a:r>
              <a:rPr lang="en-US" b="1" dirty="0" smtClean="0"/>
              <a:t>CO</a:t>
            </a:r>
            <a:r>
              <a:rPr lang="en-US" b="1" baseline="-25000" dirty="0" smtClean="0"/>
              <a:t>2(s)</a:t>
            </a:r>
            <a:r>
              <a:rPr lang="en-US" b="1" dirty="0" smtClean="0"/>
              <a:t> </a:t>
            </a:r>
            <a:r>
              <a:rPr lang="en-US" b="1" dirty="0" smtClean="0">
                <a:sym typeface="Wingdings" pitchFamily="2" charset="2"/>
              </a:rPr>
              <a:t> CO</a:t>
            </a:r>
            <a:r>
              <a:rPr lang="en-US" b="1" baseline="-25000" dirty="0" smtClean="0">
                <a:sym typeface="Wingdings" pitchFamily="2" charset="2"/>
              </a:rPr>
              <a:t>2(g)</a:t>
            </a:r>
            <a:endParaRPr lang="en-US" b="1" baseline="-25000" dirty="0" smtClean="0"/>
          </a:p>
          <a:p>
            <a:pPr indent="461963">
              <a:buFont typeface="Arial" charset="0"/>
              <a:buNone/>
              <a:defRPr/>
            </a:pPr>
            <a:r>
              <a:rPr lang="en-US" b="1" dirty="0" smtClean="0"/>
              <a:t>I</a:t>
            </a:r>
            <a:r>
              <a:rPr lang="en-US" b="1" baseline="-25000" dirty="0" smtClean="0"/>
              <a:t>2(s)</a:t>
            </a:r>
            <a:r>
              <a:rPr lang="en-US" b="1" dirty="0" smtClean="0"/>
              <a:t> </a:t>
            </a:r>
            <a:r>
              <a:rPr lang="en-US" b="1" dirty="0" smtClean="0">
                <a:sym typeface="Wingdings" pitchFamily="2" charset="2"/>
              </a:rPr>
              <a:t> I</a:t>
            </a:r>
            <a:r>
              <a:rPr lang="en-US" b="1" baseline="-25000" dirty="0" smtClean="0">
                <a:sym typeface="Wingdings" pitchFamily="2" charset="2"/>
              </a:rPr>
              <a:t>2(g)</a:t>
            </a:r>
            <a:endParaRPr lang="en-US" b="1" baseline="-25000"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2534" name="Picture 2"/>
          <p:cNvPicPr>
            <a:picLocks noChangeAspect="1" noChangeArrowheads="1"/>
          </p:cNvPicPr>
          <p:nvPr/>
        </p:nvPicPr>
        <p:blipFill>
          <a:blip r:embed="rId2" cstate="print"/>
          <a:srcRect/>
          <a:stretch>
            <a:fillRect/>
          </a:stretch>
        </p:blipFill>
        <p:spPr bwMode="auto">
          <a:xfrm>
            <a:off x="5638800" y="2895600"/>
            <a:ext cx="2514600" cy="1863725"/>
          </a:xfrm>
          <a:prstGeom prst="rect">
            <a:avLst/>
          </a:prstGeom>
          <a:noFill/>
          <a:ln w="9525">
            <a:noFill/>
            <a:miter lim="800000"/>
            <a:headEnd/>
            <a:tailEnd/>
          </a:ln>
        </p:spPr>
      </p:pic>
      <p:sp>
        <p:nvSpPr>
          <p:cNvPr id="22535" name="TextBox 4"/>
          <p:cNvSpPr txBox="1">
            <a:spLocks noChangeArrowheads="1"/>
          </p:cNvSpPr>
          <p:nvPr/>
        </p:nvSpPr>
        <p:spPr bwMode="auto">
          <a:xfrm>
            <a:off x="5953125" y="5029200"/>
            <a:ext cx="1660525" cy="369888"/>
          </a:xfrm>
          <a:prstGeom prst="rect">
            <a:avLst/>
          </a:prstGeom>
          <a:noFill/>
          <a:ln w="9525">
            <a:noFill/>
            <a:miter lim="800000"/>
            <a:headEnd/>
            <a:tailEnd/>
          </a:ln>
        </p:spPr>
        <p:txBody>
          <a:bodyPr wrap="none">
            <a:spAutoFit/>
          </a:bodyPr>
          <a:lstStyle/>
          <a:p>
            <a:r>
              <a:rPr lang="en-US"/>
              <a:t>Iodine crystals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Vapor Pressure</a:t>
            </a:r>
          </a:p>
        </p:txBody>
      </p:sp>
      <p:sp>
        <p:nvSpPr>
          <p:cNvPr id="3" name="Content Placeholder 2"/>
          <p:cNvSpPr>
            <a:spLocks noGrp="1"/>
          </p:cNvSpPr>
          <p:nvPr>
            <p:ph idx="1"/>
          </p:nvPr>
        </p:nvSpPr>
        <p:spPr>
          <a:xfrm>
            <a:off x="457200" y="1600200"/>
            <a:ext cx="3810000" cy="4525963"/>
          </a:xfrm>
        </p:spPr>
        <p:txBody>
          <a:bodyPr/>
          <a:lstStyle/>
          <a:p>
            <a:r>
              <a:rPr lang="en-US" dirty="0" smtClean="0"/>
              <a:t>In a closed container, an equilibrium develops where there are as many molecules evaporating as there are condensing.</a:t>
            </a:r>
          </a:p>
          <a:p>
            <a:r>
              <a:rPr lang="en-US" dirty="0" smtClean="0">
                <a:sym typeface="Wingdings" pitchFamily="2" charset="2"/>
              </a:rPr>
              <a:t>Vapor pressure is the pressure exerted by a vapor in equilibrium with its liquid.</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grpSp>
        <p:nvGrpSpPr>
          <p:cNvPr id="23560" name="Group 16"/>
          <p:cNvGrpSpPr>
            <a:grpSpLocks/>
          </p:cNvGrpSpPr>
          <p:nvPr/>
        </p:nvGrpSpPr>
        <p:grpSpPr bwMode="auto">
          <a:xfrm>
            <a:off x="4343400" y="4810125"/>
            <a:ext cx="4221163" cy="1133475"/>
            <a:chOff x="4666777" y="4810780"/>
            <a:chExt cx="4221027" cy="1132820"/>
          </a:xfrm>
        </p:grpSpPr>
        <p:sp>
          <p:nvSpPr>
            <p:cNvPr id="12" name="Rectangle 11"/>
            <p:cNvSpPr/>
            <p:nvPr/>
          </p:nvSpPr>
          <p:spPr>
            <a:xfrm>
              <a:off x="4666777" y="5105884"/>
              <a:ext cx="4221027" cy="521986"/>
            </a:xfrm>
            <a:prstGeom prst="rect">
              <a:avLst/>
            </a:prstGeom>
          </p:spPr>
          <p:txBody>
            <a:bodyPr wrap="none">
              <a:spAutoFit/>
            </a:bodyPr>
            <a:lstStyle/>
            <a:p>
              <a:pPr>
                <a:defRPr/>
              </a:pPr>
              <a:r>
                <a:rPr lang="en-US" sz="2800" dirty="0">
                  <a:latin typeface="+mn-lt"/>
                </a:rPr>
                <a:t>liquid			     vapor</a:t>
              </a:r>
            </a:p>
          </p:txBody>
        </p:sp>
        <p:grpSp>
          <p:nvGrpSpPr>
            <p:cNvPr id="23562" name="Group 9"/>
            <p:cNvGrpSpPr>
              <a:grpSpLocks/>
            </p:cNvGrpSpPr>
            <p:nvPr/>
          </p:nvGrpSpPr>
          <p:grpSpPr bwMode="auto">
            <a:xfrm>
              <a:off x="5657376" y="5334000"/>
              <a:ext cx="2115023" cy="153988"/>
              <a:chOff x="1524000" y="3733800"/>
              <a:chExt cx="1676400" cy="153988"/>
            </a:xfrm>
          </p:grpSpPr>
          <p:cxnSp>
            <p:nvCxnSpPr>
              <p:cNvPr id="15" name="Straight Arrow Connector 14"/>
              <p:cNvCxnSpPr/>
              <p:nvPr/>
            </p:nvCxnSpPr>
            <p:spPr>
              <a:xfrm>
                <a:off x="1523975" y="3734152"/>
                <a:ext cx="1675971"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1523975" y="3886464"/>
                <a:ext cx="1675971"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871651" y="4810780"/>
              <a:ext cx="1877951" cy="523572"/>
            </a:xfrm>
            <a:prstGeom prst="rect">
              <a:avLst/>
            </a:prstGeom>
            <a:noFill/>
          </p:spPr>
          <p:txBody>
            <a:bodyPr wrap="none">
              <a:spAutoFit/>
            </a:bodyPr>
            <a:lstStyle/>
            <a:p>
              <a:pPr>
                <a:defRPr/>
              </a:pPr>
              <a:r>
                <a:rPr lang="en-US" sz="2800" dirty="0">
                  <a:solidFill>
                    <a:schemeClr val="tx2"/>
                  </a:solidFill>
                  <a:latin typeface="+mn-lt"/>
                </a:rPr>
                <a:t>evaporation</a:t>
              </a:r>
            </a:p>
          </p:txBody>
        </p:sp>
        <p:sp>
          <p:nvSpPr>
            <p:cNvPr id="14" name="TextBox 13"/>
            <p:cNvSpPr txBox="1"/>
            <p:nvPr/>
          </p:nvSpPr>
          <p:spPr>
            <a:xfrm>
              <a:off x="5771641" y="5420028"/>
              <a:ext cx="2076383" cy="523572"/>
            </a:xfrm>
            <a:prstGeom prst="rect">
              <a:avLst/>
            </a:prstGeom>
            <a:noFill/>
          </p:spPr>
          <p:txBody>
            <a:bodyPr wrap="none">
              <a:spAutoFit/>
            </a:bodyPr>
            <a:lstStyle/>
            <a:p>
              <a:pPr>
                <a:defRPr/>
              </a:pPr>
              <a:r>
                <a:rPr lang="en-US" sz="2800" dirty="0">
                  <a:solidFill>
                    <a:schemeClr val="tx2"/>
                  </a:solidFill>
                  <a:latin typeface="+mn-lt"/>
                </a:rPr>
                <a:t>condensation</a:t>
              </a:r>
            </a:p>
          </p:txBody>
        </p:sp>
      </p:grpSp>
      <p:pic>
        <p:nvPicPr>
          <p:cNvPr id="23567" name="Picture 15"/>
          <p:cNvPicPr>
            <a:picLocks noChangeAspect="1" noChangeArrowheads="1"/>
          </p:cNvPicPr>
          <p:nvPr/>
        </p:nvPicPr>
        <p:blipFill>
          <a:blip r:embed="rId3" cstate="print"/>
          <a:srcRect/>
          <a:stretch>
            <a:fillRect/>
          </a:stretch>
        </p:blipFill>
        <p:spPr bwMode="auto">
          <a:xfrm>
            <a:off x="4114800" y="1958500"/>
            <a:ext cx="4865675" cy="284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Vapor Pressure</a:t>
            </a:r>
          </a:p>
        </p:txBody>
      </p:sp>
      <p:sp>
        <p:nvSpPr>
          <p:cNvPr id="3" name="Content Placeholder 2"/>
          <p:cNvSpPr>
            <a:spLocks noGrp="1"/>
          </p:cNvSpPr>
          <p:nvPr>
            <p:ph idx="1"/>
          </p:nvPr>
        </p:nvSpPr>
        <p:spPr/>
        <p:txBody>
          <a:bodyPr/>
          <a:lstStyle/>
          <a:p>
            <a:r>
              <a:rPr lang="en-US" smtClean="0"/>
              <a:t>Is independent of the quantity of the liquid or its surface area</a:t>
            </a:r>
          </a:p>
          <a:p>
            <a:r>
              <a:rPr lang="en-US" smtClean="0"/>
              <a:t>Increases with increasing temperature.</a:t>
            </a:r>
          </a:p>
          <a:p>
            <a:r>
              <a:rPr lang="en-US" smtClean="0"/>
              <a:t>Depends on the strength of the attraction between molecules in the liquid state.</a:t>
            </a:r>
          </a:p>
          <a:p>
            <a:r>
              <a:rPr lang="en-US" b="1" smtClean="0"/>
              <a:t>Volatile</a:t>
            </a:r>
            <a:r>
              <a:rPr lang="en-US" smtClean="0"/>
              <a:t> liquids have very weak attractive forces and so evaporate rapidly at room temperature.  Volatile liquids have high vapor pressures at 25°C.</a:t>
            </a:r>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Your Turn!</a:t>
            </a:r>
          </a:p>
        </p:txBody>
      </p:sp>
      <p:sp>
        <p:nvSpPr>
          <p:cNvPr id="3" name="Content Placeholder 2"/>
          <p:cNvSpPr>
            <a:spLocks noGrp="1"/>
          </p:cNvSpPr>
          <p:nvPr>
            <p:ph idx="1"/>
          </p:nvPr>
        </p:nvSpPr>
        <p:spPr/>
        <p:txBody>
          <a:bodyPr/>
          <a:lstStyle/>
          <a:p>
            <a:pPr>
              <a:buFont typeface="Arial" charset="0"/>
              <a:buNone/>
              <a:defRPr/>
            </a:pPr>
            <a:r>
              <a:rPr lang="en-US" dirty="0" smtClean="0"/>
              <a:t>The vapor pressure of diethyl ether was 318 mm Hg while the vapor pressure of ethyl alcohol was 44 mm Hg.  Which substance has stronger attractive forces between molecules?</a:t>
            </a:r>
          </a:p>
          <a:p>
            <a:pPr marL="514350" indent="-514350">
              <a:buFont typeface="+mj-lt"/>
              <a:buAutoNum type="alphaLcPeriod"/>
              <a:defRPr/>
            </a:pPr>
            <a:r>
              <a:rPr lang="en-US" dirty="0" smtClean="0"/>
              <a:t>diethyl ether</a:t>
            </a:r>
          </a:p>
          <a:p>
            <a:pPr marL="514350" indent="-514350">
              <a:buFont typeface="+mj-lt"/>
              <a:buAutoNum type="alphaLcPeriod"/>
              <a:defRPr/>
            </a:pPr>
            <a:r>
              <a:rPr lang="en-US" dirty="0" smtClean="0"/>
              <a:t>ethyl alcohol</a:t>
            </a:r>
            <a:endParaRPr lang="en-US" dirty="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chemeClr val="accent1"/>
                                      </p:to>
                                    </p:animClr>
                                  </p:childTnLst>
                                </p:cTn>
                              </p:par>
                              <p:par>
                                <p:cTn id="7" presetID="5" presetClass="emph" presetSubtype="1" nodeType="withEffect">
                                  <p:stCondLst>
                                    <p:cond delay="0"/>
                                  </p:stCondLst>
                                  <p:childTnLst>
                                    <p:set>
                                      <p:cBhvr override="childStyle">
                                        <p:cTn id="8" dur="indefinite"/>
                                        <p:tgtEl>
                                          <p:spTgt spid="3">
                                            <p:txEl>
                                              <p:pRg st="2" end="2"/>
                                            </p:txEl>
                                          </p:spTgt>
                                        </p:tgtEl>
                                        <p:attrNameLst>
                                          <p:attrName>style.fontStyle</p:attrName>
                                        </p:attrNameLst>
                                      </p:cBhvr>
                                      <p:to>
                                        <p:strVal val="normal"/>
                                      </p:to>
                                    </p:set>
                                    <p:set>
                                      <p:cBhvr override="childStyle">
                                        <p:cTn id="9" dur="indefinite"/>
                                        <p:tgtEl>
                                          <p:spTgt spid="3">
                                            <p:txEl>
                                              <p:pRg st="2" end="2"/>
                                            </p:txEl>
                                          </p:spTgt>
                                        </p:tgtEl>
                                        <p:attrNameLst>
                                          <p:attrName>style.fontWeight</p:attrName>
                                        </p:attrNameLst>
                                      </p:cBhvr>
                                      <p:to>
                                        <p:strVal val="bold"/>
                                      </p:to>
                                    </p:set>
                                    <p:set>
                                      <p:cBhvr override="childStyle">
                                        <p:cTn id="10"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Surface Tension</a:t>
            </a:r>
          </a:p>
        </p:txBody>
      </p:sp>
      <p:sp>
        <p:nvSpPr>
          <p:cNvPr id="3" name="Content Placeholder 2"/>
          <p:cNvSpPr>
            <a:spLocks noGrp="1"/>
          </p:cNvSpPr>
          <p:nvPr>
            <p:ph idx="1"/>
          </p:nvPr>
        </p:nvSpPr>
        <p:spPr>
          <a:xfrm>
            <a:off x="457200" y="1600200"/>
            <a:ext cx="8153400" cy="4525963"/>
          </a:xfrm>
        </p:spPr>
        <p:txBody>
          <a:bodyPr/>
          <a:lstStyle/>
          <a:p>
            <a:r>
              <a:rPr lang="en-US" b="1" smtClean="0"/>
              <a:t>Surface Tension</a:t>
            </a:r>
            <a:r>
              <a:rPr lang="en-US" smtClean="0"/>
              <a:t> is the resistance of a liquid to an increase in its surface area.</a:t>
            </a:r>
          </a:p>
          <a:p>
            <a:r>
              <a:rPr lang="en-US" smtClean="0"/>
              <a:t>Molecules on the surface of the liquid are strongly attracted by the molecules within the liquid.</a:t>
            </a:r>
          </a:p>
          <a:p>
            <a:r>
              <a:rPr lang="en-US" smtClean="0"/>
              <a:t>Surface tension increases with increasing attractive forces between molecules.</a:t>
            </a:r>
          </a:p>
          <a:p>
            <a:endParaRPr lang="en-US" b="1" smtClean="0"/>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29702" name="Picture 2"/>
          <p:cNvPicPr>
            <a:picLocks noChangeAspect="1" noChangeArrowheads="1"/>
          </p:cNvPicPr>
          <p:nvPr/>
        </p:nvPicPr>
        <p:blipFill>
          <a:blip r:embed="rId3" cstate="print"/>
          <a:srcRect/>
          <a:stretch>
            <a:fillRect/>
          </a:stretch>
        </p:blipFill>
        <p:spPr bwMode="auto">
          <a:xfrm>
            <a:off x="990600" y="4572000"/>
            <a:ext cx="1981200" cy="2011363"/>
          </a:xfrm>
          <a:prstGeom prst="rect">
            <a:avLst/>
          </a:prstGeom>
          <a:noFill/>
          <a:ln w="9525">
            <a:noFill/>
            <a:miter lim="800000"/>
            <a:headEnd/>
            <a:tailEnd/>
          </a:ln>
        </p:spPr>
      </p:pic>
      <p:sp>
        <p:nvSpPr>
          <p:cNvPr id="29704" name="Rectangle 8"/>
          <p:cNvSpPr>
            <a:spLocks noChangeArrowheads="1"/>
          </p:cNvSpPr>
          <p:nvPr/>
        </p:nvSpPr>
        <p:spPr bwMode="auto">
          <a:xfrm>
            <a:off x="5410200" y="4724400"/>
            <a:ext cx="1981200" cy="1200150"/>
          </a:xfrm>
          <a:prstGeom prst="rect">
            <a:avLst/>
          </a:prstGeom>
          <a:solidFill>
            <a:schemeClr val="bg1"/>
          </a:solidFill>
          <a:ln w="9525">
            <a:solidFill>
              <a:schemeClr val="tx2"/>
            </a:solidFill>
            <a:miter lim="800000"/>
            <a:headEnd/>
            <a:tailEnd/>
          </a:ln>
        </p:spPr>
        <p:txBody>
          <a:bodyPr>
            <a:spAutoFit/>
          </a:bodyPr>
          <a:lstStyle/>
          <a:p>
            <a:endParaRPr lang="en-US">
              <a:solidFill>
                <a:srgbClr val="FF0000"/>
              </a:solidFill>
            </a:endParaRPr>
          </a:p>
          <a:p>
            <a:pPr algn="ctr"/>
            <a:r>
              <a:rPr lang="en-US">
                <a:solidFill>
                  <a:srgbClr val="FF0000"/>
                </a:solidFill>
              </a:rPr>
              <a:t>Image</a:t>
            </a:r>
          </a:p>
          <a:p>
            <a:pPr algn="ctr"/>
            <a:r>
              <a:rPr lang="en-US">
                <a:solidFill>
                  <a:srgbClr val="FF0000"/>
                </a:solidFill>
              </a:rPr>
              <a:t>Place Holder</a:t>
            </a:r>
          </a:p>
          <a:p>
            <a:endParaRPr lang="en-US"/>
          </a:p>
        </p:txBody>
      </p:sp>
      <p:pic>
        <p:nvPicPr>
          <p:cNvPr id="29705" name="Picture 9"/>
          <p:cNvPicPr>
            <a:picLocks noChangeAspect="1" noChangeArrowheads="1"/>
          </p:cNvPicPr>
          <p:nvPr/>
        </p:nvPicPr>
        <p:blipFill>
          <a:blip r:embed="rId4" cstate="print"/>
          <a:srcRect/>
          <a:stretch>
            <a:fillRect/>
          </a:stretch>
        </p:blipFill>
        <p:spPr bwMode="auto">
          <a:xfrm>
            <a:off x="3429000" y="4419600"/>
            <a:ext cx="4267200" cy="20454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Capillary Action</a:t>
            </a:r>
          </a:p>
        </p:txBody>
      </p:sp>
      <p:sp>
        <p:nvSpPr>
          <p:cNvPr id="3" name="Content Placeholder 2"/>
          <p:cNvSpPr>
            <a:spLocks noGrp="1"/>
          </p:cNvSpPr>
          <p:nvPr>
            <p:ph idx="1"/>
          </p:nvPr>
        </p:nvSpPr>
        <p:spPr>
          <a:xfrm>
            <a:off x="457200" y="1600200"/>
            <a:ext cx="4114800" cy="4525963"/>
          </a:xfrm>
        </p:spPr>
        <p:txBody>
          <a:bodyPr/>
          <a:lstStyle/>
          <a:p>
            <a:r>
              <a:rPr lang="en-US" b="1" smtClean="0"/>
              <a:t>Capillary action </a:t>
            </a:r>
            <a:r>
              <a:rPr lang="en-US" smtClean="0"/>
              <a:t>is the spontaneous rise of a liquid in a narrow tube.</a:t>
            </a:r>
          </a:p>
          <a:p>
            <a:r>
              <a:rPr lang="en-US" smtClean="0"/>
              <a:t>The shape of the </a:t>
            </a:r>
            <a:r>
              <a:rPr lang="en-US" b="1" smtClean="0"/>
              <a:t>meniscus </a:t>
            </a:r>
            <a:r>
              <a:rPr lang="en-US" smtClean="0"/>
              <a:t>reflects the relative strength of the </a:t>
            </a:r>
            <a:r>
              <a:rPr lang="en-US" b="1" smtClean="0"/>
              <a:t>cohesive forces</a:t>
            </a:r>
            <a:r>
              <a:rPr lang="en-US" smtClean="0"/>
              <a:t> within the liquid and the </a:t>
            </a:r>
            <a:r>
              <a:rPr lang="en-US" b="1" smtClean="0"/>
              <a:t>adhesive forces </a:t>
            </a:r>
            <a:r>
              <a:rPr lang="en-US" smtClean="0"/>
              <a:t>between the liquid and the tube.</a:t>
            </a:r>
          </a:p>
        </p:txBody>
      </p:sp>
      <p:sp>
        <p:nvSpPr>
          <p:cNvPr id="4" name="Footer Placeholder 3"/>
          <p:cNvSpPr>
            <a:spLocks noGrp="1"/>
          </p:cNvSpPr>
          <p:nvPr>
            <p:ph type="ftr" sz="quarter" idx="11"/>
          </p:nvPr>
        </p:nvSpPr>
        <p:spPr/>
        <p:txBody>
          <a:bodyPr/>
          <a:lstStyle/>
          <a:p>
            <a:pPr>
              <a:defRPr/>
            </a:pPr>
            <a:r>
              <a:rPr lang="en-US" smtClean="0"/>
              <a:t>Copyright 2012 John Wiley &amp; Sons, Inc</a:t>
            </a:r>
            <a:endParaRPr lang="en-US"/>
          </a:p>
        </p:txBody>
      </p:sp>
      <p:pic>
        <p:nvPicPr>
          <p:cNvPr id="30726" name="Picture 2"/>
          <p:cNvPicPr>
            <a:picLocks noChangeAspect="1" noChangeArrowheads="1"/>
          </p:cNvPicPr>
          <p:nvPr/>
        </p:nvPicPr>
        <p:blipFill>
          <a:blip r:embed="rId2" cstate="print"/>
          <a:srcRect/>
          <a:stretch>
            <a:fillRect/>
          </a:stretch>
        </p:blipFill>
        <p:spPr bwMode="auto">
          <a:xfrm>
            <a:off x="4724400" y="1633538"/>
            <a:ext cx="3956050" cy="4538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1710</Words>
  <Application>Microsoft Office PowerPoint</Application>
  <PresentationFormat>On-screen Show (4:3)</PresentationFormat>
  <Paragraphs>218</Paragraphs>
  <Slides>32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Chapter 13</vt:lpstr>
      <vt:lpstr>What Is a Liquid?</vt:lpstr>
      <vt:lpstr>Evaporation</vt:lpstr>
      <vt:lpstr>Sublimation</vt:lpstr>
      <vt:lpstr>Vapor Pressure</vt:lpstr>
      <vt:lpstr>Vapor Pressure</vt:lpstr>
      <vt:lpstr>Your Turn!</vt:lpstr>
      <vt:lpstr>Surface Tension</vt:lpstr>
      <vt:lpstr>Capillary Action</vt:lpstr>
      <vt:lpstr>Your Turn!</vt:lpstr>
      <vt:lpstr>Boiling Point</vt:lpstr>
      <vt:lpstr>Boiling Point</vt:lpstr>
      <vt:lpstr>Your Turn!</vt:lpstr>
      <vt:lpstr>Freezing Point</vt:lpstr>
      <vt:lpstr>Changes of State</vt:lpstr>
      <vt:lpstr>Energy and Phase Changes</vt:lpstr>
      <vt:lpstr>Energy and Phase Changes</vt:lpstr>
      <vt:lpstr>Energy Calculations</vt:lpstr>
      <vt:lpstr>Your Turn!</vt:lpstr>
      <vt:lpstr>Your Turn!</vt:lpstr>
      <vt:lpstr>Your Turn!</vt:lpstr>
      <vt:lpstr>The Hydrogen Bond</vt:lpstr>
      <vt:lpstr>The Hydrogen Bond</vt:lpstr>
      <vt:lpstr>Physical Properties of Water</vt:lpstr>
      <vt:lpstr>Water</vt:lpstr>
      <vt:lpstr>Formation of Water</vt:lpstr>
      <vt:lpstr>Hydrates</vt:lpstr>
      <vt:lpstr>Hydrates</vt:lpstr>
      <vt:lpstr>Copper(II) sulfate pentahydrate</vt:lpstr>
      <vt:lpstr>Decomposition of Hydrates</vt:lpstr>
      <vt:lpstr>Your Turn!</vt:lpstr>
      <vt:lpstr>Your Turn!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subject>Properties of Liquids</dc:subject>
  <dc:creator>Karen Sanchez</dc:creator>
  <cp:lastModifiedBy>Amanda L. Houchens</cp:lastModifiedBy>
  <cp:revision>105</cp:revision>
  <dcterms:created xsi:type="dcterms:W3CDTF">2009-04-24T10:50:53Z</dcterms:created>
  <dcterms:modified xsi:type="dcterms:W3CDTF">2019-07-24T01:26:03Z</dcterms:modified>
</cp:coreProperties>
</file>