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6" r:id="rId2"/>
    <p:sldId id="315" r:id="rId3"/>
    <p:sldId id="316" r:id="rId4"/>
    <p:sldId id="317" r:id="rId5"/>
    <p:sldId id="318" r:id="rId6"/>
    <p:sldId id="319" r:id="rId7"/>
    <p:sldId id="320" r:id="rId8"/>
    <p:sldId id="321" r:id="rId9"/>
    <p:sldId id="327" r:id="rId10"/>
    <p:sldId id="324" r:id="rId11"/>
    <p:sldId id="325" r:id="rId12"/>
    <p:sldId id="329" r:id="rId13"/>
    <p:sldId id="330" r:id="rId14"/>
    <p:sldId id="335" r:id="rId15"/>
    <p:sldId id="337" r:id="rId16"/>
    <p:sldId id="336" r:id="rId17"/>
    <p:sldId id="346" r:id="rId18"/>
    <p:sldId id="341" r:id="rId19"/>
    <p:sldId id="339" r:id="rId20"/>
    <p:sldId id="342" r:id="rId21"/>
    <p:sldId id="343" r:id="rId22"/>
    <p:sldId id="347" r:id="rId23"/>
    <p:sldId id="348" r:id="rId24"/>
    <p:sldId id="368" r:id="rId25"/>
    <p:sldId id="350" r:id="rId26"/>
    <p:sldId id="351" r:id="rId27"/>
    <p:sldId id="355" r:id="rId28"/>
    <p:sldId id="365" r:id="rId29"/>
    <p:sldId id="356" r:id="rId30"/>
    <p:sldId id="359" r:id="rId31"/>
    <p:sldId id="360" r:id="rId32"/>
    <p:sldId id="367" r:id="rId33"/>
    <p:sldId id="364" r:id="rId34"/>
    <p:sldId id="366"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34E"/>
    <a:srgbClr val="1D754D"/>
    <a:srgbClr val="28724F"/>
    <a:srgbClr val="DCE6F2"/>
    <a:srgbClr val="CCFFFF"/>
    <a:srgbClr val="0000FF"/>
    <a:srgbClr val="009242"/>
    <a:srgbClr val="236F3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33" autoAdjust="0"/>
  </p:normalViewPr>
  <p:slideViewPr>
    <p:cSldViewPr>
      <p:cViewPr varScale="1">
        <p:scale>
          <a:sx n="66" d="100"/>
          <a:sy n="66" d="100"/>
        </p:scale>
        <p:origin x="-14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19B4699-48E1-4DBC-8704-1538DDC864F3}" type="datetimeFigureOut">
              <a:rPr lang="en-US" smtClean="0"/>
              <a:pPr/>
              <a:t>7/23/2019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556BD75-8FAA-4DF4-AD8F-63292A246D3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971B5AC-0192-442E-A606-FF41457F9169}" type="datetimeFigureOut">
              <a:rPr lang="en-US"/>
              <a:pPr>
                <a:defRPr/>
              </a:pPr>
              <a:t>7/23/2019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74AA0C86-ADE4-4480-88C3-C55CB81F75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979F671-162C-4308-BB16-35BE52C41BA0}"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mole of water occupies 18 mL as a liquid but would fill this box (22.4 L) as a gas at the same temperature.</a:t>
            </a:r>
          </a:p>
        </p:txBody>
      </p:sp>
      <p:sp>
        <p:nvSpPr>
          <p:cNvPr id="4" name="Slide Number Placeholder 3"/>
          <p:cNvSpPr>
            <a:spLocks noGrp="1"/>
          </p:cNvSpPr>
          <p:nvPr>
            <p:ph type="sldNum" sz="quarter" idx="5"/>
          </p:nvPr>
        </p:nvSpPr>
        <p:spPr/>
        <p:txBody>
          <a:bodyPr/>
          <a:lstStyle/>
          <a:p>
            <a:pPr>
              <a:defRPr/>
            </a:pPr>
            <a:fld id="{97C570DE-6709-4C06-B6E7-D568749E3C7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12.4</a:t>
            </a:r>
            <a:r>
              <a:rPr lang="en-US" smtClean="0"/>
              <a:t>  The pressure exerted by a gas is directly proportional to the number of molecules present.  In each case shown, the volume is 22.4 L and the temperature is 0°C.</a:t>
            </a:r>
            <a:endParaRPr lang="en-US" b="1" smtClean="0"/>
          </a:p>
        </p:txBody>
      </p:sp>
      <p:sp>
        <p:nvSpPr>
          <p:cNvPr id="4" name="Slide Number Placeholder 3"/>
          <p:cNvSpPr>
            <a:spLocks noGrp="1"/>
          </p:cNvSpPr>
          <p:nvPr>
            <p:ph type="sldNum" sz="quarter" idx="5"/>
          </p:nvPr>
        </p:nvSpPr>
        <p:spPr/>
        <p:txBody>
          <a:bodyPr/>
          <a:lstStyle/>
          <a:p>
            <a:pPr>
              <a:defRPr/>
            </a:pPr>
            <a:fld id="{56F696DE-421E-488A-853D-4F56E57E6F84}"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solidFill>
                  <a:srgbClr val="2B734E"/>
                </a:solidFill>
              </a:rPr>
              <a:t>Figure 12.5</a:t>
            </a:r>
          </a:p>
          <a:p>
            <a:r>
              <a:rPr lang="en-US" smtClean="0"/>
              <a:t>The pressure of a gas in a fixed volume increases with increasing temperature.  The increased pressure is due to more frequent and more energetic collisions of the gas molecules with the walls of the container at the higher temperature.</a:t>
            </a:r>
          </a:p>
          <a:p>
            <a:endParaRPr lang="en-US" smtClean="0"/>
          </a:p>
        </p:txBody>
      </p:sp>
      <p:sp>
        <p:nvSpPr>
          <p:cNvPr id="4" name="Slide Number Placeholder 3"/>
          <p:cNvSpPr>
            <a:spLocks noGrp="1"/>
          </p:cNvSpPr>
          <p:nvPr>
            <p:ph type="sldNum" sz="quarter" idx="5"/>
          </p:nvPr>
        </p:nvSpPr>
        <p:spPr/>
        <p:txBody>
          <a:bodyPr/>
          <a:lstStyle/>
          <a:p>
            <a:pPr>
              <a:defRPr/>
            </a:pPr>
            <a:fld id="{ED88DD93-BEA3-4A27-8EC0-9338C5D76030}"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12.6</a:t>
            </a:r>
            <a:r>
              <a:rPr lang="en-US" smtClean="0"/>
              <a:t>  Graph of pressure versus volume showing the inverse PV relationship of an ideal gas.</a:t>
            </a:r>
            <a:endParaRPr lang="en-US" b="1" smtClean="0"/>
          </a:p>
        </p:txBody>
      </p:sp>
      <p:sp>
        <p:nvSpPr>
          <p:cNvPr id="4" name="Slide Number Placeholder 3"/>
          <p:cNvSpPr>
            <a:spLocks noGrp="1"/>
          </p:cNvSpPr>
          <p:nvPr>
            <p:ph type="sldNum" sz="quarter" idx="5"/>
          </p:nvPr>
        </p:nvSpPr>
        <p:spPr/>
        <p:txBody>
          <a:bodyPr/>
          <a:lstStyle/>
          <a:p>
            <a:pPr>
              <a:defRPr/>
            </a:pPr>
            <a:fld id="{908B30DD-F427-489E-BE7C-F5D751A2FF9C}"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12.8</a:t>
            </a:r>
            <a:r>
              <a:rPr lang="en-US" smtClean="0"/>
              <a:t>  Volume-temperature relationship of methane (CH</a:t>
            </a:r>
            <a:r>
              <a:rPr lang="en-US" baseline="-25000" smtClean="0"/>
              <a:t>4</a:t>
            </a:r>
            <a:r>
              <a:rPr lang="en-US" smtClean="0"/>
              <a:t>).  Extrapolated portion of the graph is shown by the broken line.</a:t>
            </a:r>
            <a:endParaRPr lang="en-US" b="1" smtClean="0"/>
          </a:p>
          <a:p>
            <a:endParaRPr lang="en-US" smtClean="0"/>
          </a:p>
        </p:txBody>
      </p:sp>
      <p:sp>
        <p:nvSpPr>
          <p:cNvPr id="4" name="Slide Number Placeholder 3"/>
          <p:cNvSpPr>
            <a:spLocks noGrp="1"/>
          </p:cNvSpPr>
          <p:nvPr>
            <p:ph type="sldNum" sz="quarter" idx="5"/>
          </p:nvPr>
        </p:nvSpPr>
        <p:spPr/>
        <p:txBody>
          <a:bodyPr/>
          <a:lstStyle/>
          <a:p>
            <a:pPr>
              <a:defRPr/>
            </a:pPr>
            <a:fld id="{5FDADBE2-76B1-48C8-A40C-EC38766BD1B6}"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12.12</a:t>
            </a:r>
            <a:r>
              <a:rPr lang="en-US" smtClean="0"/>
              <a:t>  Oxygen collected over water.</a:t>
            </a:r>
            <a:endParaRPr lang="en-US" b="1" smtClean="0"/>
          </a:p>
        </p:txBody>
      </p:sp>
      <p:sp>
        <p:nvSpPr>
          <p:cNvPr id="4" name="Slide Number Placeholder 3"/>
          <p:cNvSpPr>
            <a:spLocks noGrp="1"/>
          </p:cNvSpPr>
          <p:nvPr>
            <p:ph type="sldNum" sz="quarter" idx="5"/>
          </p:nvPr>
        </p:nvSpPr>
        <p:spPr/>
        <p:txBody>
          <a:bodyPr/>
          <a:lstStyle/>
          <a:p>
            <a:pPr>
              <a:defRPr/>
            </a:pPr>
            <a:fld id="{250EB33E-F04E-4924-B793-E1300DA7C769}" type="slidenum">
              <a:rPr lang="en-US" smtClean="0"/>
              <a:pPr>
                <a:defRPr/>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12.14</a:t>
            </a:r>
            <a:r>
              <a:rPr lang="en-US" smtClean="0"/>
              <a:t>  Avogadro’s Law proved the concept of diatomic molecules for hydrogen and chlorine</a:t>
            </a:r>
            <a:endParaRPr lang="en-US" b="1" smtClean="0"/>
          </a:p>
        </p:txBody>
      </p:sp>
      <p:sp>
        <p:nvSpPr>
          <p:cNvPr id="4" name="Slide Number Placeholder 3"/>
          <p:cNvSpPr>
            <a:spLocks noGrp="1"/>
          </p:cNvSpPr>
          <p:nvPr>
            <p:ph type="sldNum" sz="quarter" idx="5"/>
          </p:nvPr>
        </p:nvSpPr>
        <p:spPr/>
        <p:txBody>
          <a:bodyPr/>
          <a:lstStyle/>
          <a:p>
            <a:pPr>
              <a:defRPr/>
            </a:pPr>
            <a:fld id="{0906CB05-891B-477C-B6BE-DEF36B6D9A01}" type="slidenum">
              <a:rPr lang="en-US" smtClean="0"/>
              <a:pPr>
                <a:defRPr/>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12.16</a:t>
            </a:r>
            <a:r>
              <a:rPr lang="en-US" smtClean="0"/>
              <a:t> Summary of the primary conversions involved in stoichiometry.  The conversion for volumes of gases is included.</a:t>
            </a:r>
            <a:endParaRPr lang="en-US" b="1" smtClean="0"/>
          </a:p>
        </p:txBody>
      </p:sp>
      <p:sp>
        <p:nvSpPr>
          <p:cNvPr id="4" name="Slide Number Placeholder 3"/>
          <p:cNvSpPr>
            <a:spLocks noGrp="1"/>
          </p:cNvSpPr>
          <p:nvPr>
            <p:ph type="sldNum" sz="quarter" idx="5"/>
          </p:nvPr>
        </p:nvSpPr>
        <p:spPr/>
        <p:txBody>
          <a:bodyPr/>
          <a:lstStyle/>
          <a:p>
            <a:pPr>
              <a:defRPr/>
            </a:pPr>
            <a:fld id="{F6E14027-8E32-45F1-A165-2FEB14E318D8}" type="slidenum">
              <a:rPr lang="en-US" smtClean="0"/>
              <a:pPr>
                <a:defRPr/>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53D9F1C3-0D84-4707-B4A6-C6D15CF68BB7}" type="datetime1">
              <a:rPr lang="en-US" smtClean="0"/>
              <a:pPr>
                <a:defRPr/>
              </a:pPr>
              <a:t>7/23/2019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12-</a:t>
            </a:r>
            <a:fld id="{BF8B6A4E-A7F5-4577-997B-E198EB35E0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07D81C-8612-4A9B-9873-610940E86482}" type="datetime1">
              <a:rPr lang="en-US" smtClean="0"/>
              <a:pPr>
                <a:defRPr/>
              </a:pPr>
              <a:t>7/23/2019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0FEBECF9-A553-404E-AE4B-3826E1C219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FB82D3-A275-4D8D-A967-4BC877036E94}" type="datetime1">
              <a:rPr lang="en-US" smtClean="0"/>
              <a:pPr>
                <a:defRPr/>
              </a:pPr>
              <a:t>7/23/2019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AE8B804D-3FC2-427A-BC3B-B94B9235F6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2F5A1B5-7821-4C21-85D1-613917B410BB}" type="datetime1">
              <a:rPr lang="en-US" smtClean="0"/>
              <a:pPr>
                <a:defRPr/>
              </a:pPr>
              <a:t>7/23/2019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12-</a:t>
            </a:r>
            <a:fld id="{0AD12FF2-0173-4F20-9CBE-77FE5AB60C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ACECE3-870D-4F1A-BE7F-E38391E951D4}" type="datetime1">
              <a:rPr lang="en-US" smtClean="0"/>
              <a:pPr>
                <a:defRPr/>
              </a:pPr>
              <a:t>7/23/2019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48523FB1-2D4A-4A7C-ACC9-7CE9E03679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1BC4B5F-5F05-4218-92A3-22E383947D14}" type="datetime1">
              <a:rPr lang="en-US" smtClean="0"/>
              <a:pPr>
                <a:defRPr/>
              </a:pPr>
              <a:t>7/23/2019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68316522-803D-4B98-83E8-C95DD1D3BA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1CD6B95-343F-4FEB-800C-31B179FAC311}" type="datetime1">
              <a:rPr lang="en-US" smtClean="0"/>
              <a:pPr>
                <a:defRPr/>
              </a:pPr>
              <a:t>7/23/2019</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6C9C69DF-2EE5-490D-878F-771071EA61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FB6CBCC-E434-4B38-9CD8-BA84D9A0A1FD}" type="datetime1">
              <a:rPr lang="en-US" smtClean="0"/>
              <a:pPr>
                <a:defRPr/>
              </a:pPr>
              <a:t>7/23/2019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2F936B11-82AE-4FCB-A906-D515C2F22A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8576C65-21E7-461E-AB8C-49D553C4CC31}" type="datetime1">
              <a:rPr lang="en-US" smtClean="0"/>
              <a:pPr>
                <a:defRPr/>
              </a:pPr>
              <a:t>7/23/2019</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A4C2DF23-C6C6-4D1F-A381-3448B8E84E9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6900548-C812-49F9-BD1B-5D04B165A342}" type="datetime1">
              <a:rPr lang="en-US" smtClean="0"/>
              <a:pPr>
                <a:defRPr/>
              </a:pPr>
              <a:t>7/23/2019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B577768C-EB1D-49FE-8A64-FC19C1524A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855F59F-A77E-4337-93AF-9DD746CE12AF}" type="datetime1">
              <a:rPr lang="en-US" smtClean="0"/>
              <a:pPr>
                <a:defRPr/>
              </a:pPr>
              <a:t>7/23/2019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CD805B09-8CD9-487A-80F1-FC9D697977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1"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0F79F68-DAB8-49EC-B3BD-76A34B6356ED}" type="datetime1">
              <a:rPr lang="en-US" smtClean="0"/>
              <a:pPr>
                <a:defRPr/>
              </a:pPr>
              <a:t>7/23/2019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12-</a:t>
            </a:r>
            <a:fld id="{9FC90A49-7746-4A57-A58A-555200560E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png"/><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7.png"/><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png"/><Relationship Id="rId5" Type="http://schemas.openxmlformats.org/officeDocument/2006/relationships/oleObject" Target="../embeddings/oleObject14.bin"/><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12</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1524000" y="5638800"/>
            <a:ext cx="6400800" cy="1219200"/>
          </a:xfrm>
        </p:spPr>
        <p:txBody>
          <a:bodyPr rtlCol="0">
            <a:normAutofit/>
          </a:bodyPr>
          <a:lstStyle/>
          <a:p>
            <a:pPr eaLnBrk="1" fontAlgn="auto" hangingPunct="1">
              <a:spcAft>
                <a:spcPts val="0"/>
              </a:spcAft>
              <a:defRPr/>
            </a:pPr>
            <a:r>
              <a:rPr lang="en-US" sz="2000" dirty="0" smtClean="0">
                <a:solidFill>
                  <a:schemeClr val="tx2">
                    <a:lumMod val="75000"/>
                  </a:schemeClr>
                </a:solidFill>
              </a:rPr>
              <a:t>Introduction to General, Organic, and Biochemistry 10e</a:t>
            </a:r>
          </a:p>
          <a:p>
            <a:pPr eaLnBrk="1" fontAlgn="auto" hangingPunct="1">
              <a:spcAft>
                <a:spcPts val="0"/>
              </a:spcAft>
              <a:defRPr/>
            </a:pPr>
            <a:r>
              <a:rPr lang="en-US" sz="2000" dirty="0" smtClean="0">
                <a:solidFill>
                  <a:schemeClr val="tx2">
                    <a:lumMod val="75000"/>
                  </a:schemeClr>
                </a:solidFill>
              </a:rPr>
              <a:t>John Wiley &amp; Sons, Inc</a:t>
            </a:r>
          </a:p>
          <a:p>
            <a:pPr eaLnBrk="1" fontAlgn="auto" hangingPunct="1">
              <a:spcAft>
                <a:spcPts val="0"/>
              </a:spcAft>
              <a:defRPr/>
            </a:pPr>
            <a:r>
              <a:rPr lang="en-US" sz="2000" smtClean="0">
                <a:solidFill>
                  <a:schemeClr val="tx2">
                    <a:lumMod val="75000"/>
                  </a:schemeClr>
                </a:solidFill>
              </a:rPr>
              <a:t>Morris Hein, Scott Pattison, </a:t>
            </a:r>
            <a:r>
              <a:rPr lang="en-US" sz="2000" dirty="0" smtClean="0">
                <a:solidFill>
                  <a:schemeClr val="tx2">
                    <a:lumMod val="75000"/>
                  </a:schemeClr>
                </a:solidFill>
              </a:rPr>
              <a:t>and Susan Arena</a:t>
            </a:r>
          </a:p>
        </p:txBody>
      </p:sp>
      <p:sp>
        <p:nvSpPr>
          <p:cNvPr id="6" name="TextBox 5"/>
          <p:cNvSpPr txBox="1"/>
          <p:nvPr/>
        </p:nvSpPr>
        <p:spPr>
          <a:xfrm>
            <a:off x="609600" y="1600200"/>
            <a:ext cx="80010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j-lt"/>
              </a:rPr>
              <a:t>The Gaseous State of Matter</a:t>
            </a:r>
          </a:p>
        </p:txBody>
      </p:sp>
      <p:sp>
        <p:nvSpPr>
          <p:cNvPr id="7" name="Rectangle 6"/>
          <p:cNvSpPr/>
          <p:nvPr/>
        </p:nvSpPr>
        <p:spPr>
          <a:xfrm>
            <a:off x="0" y="3048000"/>
            <a:ext cx="4572000" cy="1477328"/>
          </a:xfrm>
          <a:prstGeom prst="rect">
            <a:avLst/>
          </a:prstGeom>
        </p:spPr>
        <p:txBody>
          <a:bodyPr>
            <a:spAutoFit/>
          </a:bodyPr>
          <a:lstStyle/>
          <a:p>
            <a:r>
              <a:rPr lang="en-US" b="1" dirty="0" smtClean="0">
                <a:solidFill>
                  <a:schemeClr val="accent2"/>
                </a:solidFill>
              </a:rPr>
              <a:t>The air in a hot air balloon expands </a:t>
            </a:r>
          </a:p>
          <a:p>
            <a:r>
              <a:rPr lang="en-US" b="1" dirty="0" smtClean="0">
                <a:solidFill>
                  <a:schemeClr val="accent2"/>
                </a:solidFill>
              </a:rPr>
              <a:t>When it is heated.  Some of the air</a:t>
            </a:r>
          </a:p>
          <a:p>
            <a:r>
              <a:rPr lang="en-US" b="1" dirty="0">
                <a:solidFill>
                  <a:schemeClr val="accent2"/>
                </a:solidFill>
              </a:rPr>
              <a:t>e</a:t>
            </a:r>
            <a:r>
              <a:rPr lang="en-US" b="1" dirty="0" smtClean="0">
                <a:solidFill>
                  <a:schemeClr val="accent2"/>
                </a:solidFill>
              </a:rPr>
              <a:t>scapes from the top of the balloon, </a:t>
            </a:r>
          </a:p>
          <a:p>
            <a:r>
              <a:rPr lang="en-US" b="1" dirty="0">
                <a:solidFill>
                  <a:schemeClr val="accent2"/>
                </a:solidFill>
              </a:rPr>
              <a:t>l</a:t>
            </a:r>
            <a:r>
              <a:rPr lang="en-US" b="1" dirty="0" smtClean="0">
                <a:solidFill>
                  <a:schemeClr val="accent2"/>
                </a:solidFill>
              </a:rPr>
              <a:t>owering the air density inside the </a:t>
            </a:r>
          </a:p>
          <a:p>
            <a:r>
              <a:rPr lang="en-US" b="1" dirty="0">
                <a:solidFill>
                  <a:schemeClr val="accent2"/>
                </a:solidFill>
              </a:rPr>
              <a:t>b</a:t>
            </a:r>
            <a:r>
              <a:rPr lang="en-US" b="1" dirty="0" smtClean="0">
                <a:solidFill>
                  <a:schemeClr val="accent2"/>
                </a:solidFill>
              </a:rPr>
              <a:t>alloon, making the balloon buoyant.</a:t>
            </a:r>
            <a:endParaRPr lang="en-US" dirty="0"/>
          </a:p>
        </p:txBody>
      </p:sp>
      <p:pic>
        <p:nvPicPr>
          <p:cNvPr id="39942" name="Picture 6"/>
          <p:cNvPicPr>
            <a:picLocks noChangeAspect="1" noChangeArrowheads="1"/>
          </p:cNvPicPr>
          <p:nvPr/>
        </p:nvPicPr>
        <p:blipFill>
          <a:blip r:embed="rId3" cstate="print"/>
          <a:srcRect/>
          <a:stretch>
            <a:fillRect/>
          </a:stretch>
        </p:blipFill>
        <p:spPr bwMode="auto">
          <a:xfrm>
            <a:off x="4572000" y="2343475"/>
            <a:ext cx="3490911" cy="32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Dependence of Pressure on </a:t>
            </a:r>
            <a:br>
              <a:rPr lang="en-US" dirty="0" smtClean="0"/>
            </a:br>
            <a:r>
              <a:rPr lang="en-US" dirty="0" smtClean="0"/>
              <a:t>Number of Molecules</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10" name="TextBox 9"/>
          <p:cNvSpPr txBox="1"/>
          <p:nvPr/>
        </p:nvSpPr>
        <p:spPr>
          <a:xfrm>
            <a:off x="228600" y="1600200"/>
            <a:ext cx="3581400" cy="4400550"/>
          </a:xfrm>
          <a:prstGeom prst="rect">
            <a:avLst/>
          </a:prstGeom>
          <a:noFill/>
        </p:spPr>
        <p:txBody>
          <a:bodyPr>
            <a:spAutoFit/>
          </a:bodyPr>
          <a:lstStyle/>
          <a:p>
            <a:pPr>
              <a:defRPr/>
            </a:pPr>
            <a:r>
              <a:rPr lang="en-US" sz="2800" b="1" i="1" dirty="0">
                <a:latin typeface="+mn-lt"/>
              </a:rPr>
              <a:t>P</a:t>
            </a:r>
            <a:r>
              <a:rPr lang="en-US" sz="2800" b="1" dirty="0">
                <a:latin typeface="+mn-lt"/>
              </a:rPr>
              <a:t> is proportional to </a:t>
            </a:r>
            <a:r>
              <a:rPr lang="en-US" sz="2800" b="1" i="1" dirty="0">
                <a:latin typeface="+mn-lt"/>
              </a:rPr>
              <a:t>n</a:t>
            </a:r>
            <a:r>
              <a:rPr lang="en-US" sz="2800" b="1" dirty="0">
                <a:latin typeface="+mn-lt"/>
              </a:rPr>
              <a:t> </a:t>
            </a:r>
            <a:r>
              <a:rPr lang="en-US" sz="2800" dirty="0">
                <a:latin typeface="+mn-lt"/>
              </a:rPr>
              <a:t>(number of molecules) at </a:t>
            </a:r>
            <a:r>
              <a:rPr lang="en-US" sz="2800" i="1" dirty="0" err="1">
                <a:latin typeface="+mn-lt"/>
              </a:rPr>
              <a:t>T</a:t>
            </a:r>
            <a:r>
              <a:rPr lang="en-US" sz="2800" baseline="-25000" dirty="0" err="1">
                <a:latin typeface="+mn-lt"/>
              </a:rPr>
              <a:t>c</a:t>
            </a:r>
            <a:r>
              <a:rPr lang="en-US" sz="2800" baseline="-25000" dirty="0">
                <a:latin typeface="+mn-lt"/>
              </a:rPr>
              <a:t>  </a:t>
            </a:r>
            <a:r>
              <a:rPr lang="en-US" sz="2800" dirty="0">
                <a:latin typeface="+mn-lt"/>
              </a:rPr>
              <a:t>(</a:t>
            </a:r>
            <a:r>
              <a:rPr lang="en-US" sz="2800" i="1" dirty="0">
                <a:latin typeface="+mn-lt"/>
              </a:rPr>
              <a:t>constant T</a:t>
            </a:r>
            <a:r>
              <a:rPr lang="en-US" sz="2800" dirty="0">
                <a:latin typeface="+mn-lt"/>
              </a:rPr>
              <a:t>) and </a:t>
            </a:r>
            <a:r>
              <a:rPr lang="en-US" sz="2800" i="1" dirty="0" err="1">
                <a:latin typeface="+mn-lt"/>
              </a:rPr>
              <a:t>V</a:t>
            </a:r>
            <a:r>
              <a:rPr lang="en-US" sz="2800" baseline="-25000" dirty="0" err="1">
                <a:latin typeface="+mn-lt"/>
              </a:rPr>
              <a:t>c</a:t>
            </a:r>
            <a:r>
              <a:rPr lang="en-US" sz="2800" dirty="0">
                <a:latin typeface="+mn-lt"/>
              </a:rPr>
              <a:t> (</a:t>
            </a:r>
            <a:r>
              <a:rPr lang="en-US" sz="2800" i="1" dirty="0">
                <a:latin typeface="+mn-lt"/>
              </a:rPr>
              <a:t>constant V</a:t>
            </a:r>
            <a:r>
              <a:rPr lang="en-US" sz="2800" dirty="0">
                <a:latin typeface="+mn-lt"/>
              </a:rPr>
              <a:t>).</a:t>
            </a:r>
          </a:p>
          <a:p>
            <a:pPr>
              <a:defRPr/>
            </a:pPr>
            <a:r>
              <a:rPr lang="en-US" sz="2800" dirty="0">
                <a:latin typeface="+mn-lt"/>
              </a:rPr>
              <a:t>The increased pressure is due to more frequent collisions with walls of the container  as well increased force of each collision.</a:t>
            </a:r>
          </a:p>
        </p:txBody>
      </p:sp>
      <p:pic>
        <p:nvPicPr>
          <p:cNvPr id="47112" name="Picture 8"/>
          <p:cNvPicPr>
            <a:picLocks noChangeAspect="1" noChangeArrowheads="1"/>
          </p:cNvPicPr>
          <p:nvPr/>
        </p:nvPicPr>
        <p:blipFill>
          <a:blip r:embed="rId3" cstate="print"/>
          <a:srcRect/>
          <a:stretch>
            <a:fillRect/>
          </a:stretch>
        </p:blipFill>
        <p:spPr bwMode="auto">
          <a:xfrm>
            <a:off x="3733800" y="1714500"/>
            <a:ext cx="5321618" cy="4229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Dependence of Pressure on </a:t>
            </a:r>
            <a:br>
              <a:rPr lang="en-US" dirty="0" smtClean="0"/>
            </a:br>
            <a:r>
              <a:rPr lang="en-US" dirty="0" smtClean="0"/>
              <a:t>Temperature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11" name="TextBox 10"/>
          <p:cNvSpPr txBox="1"/>
          <p:nvPr/>
        </p:nvSpPr>
        <p:spPr>
          <a:xfrm>
            <a:off x="533400" y="1752600"/>
            <a:ext cx="4114800" cy="3540125"/>
          </a:xfrm>
          <a:prstGeom prst="rect">
            <a:avLst/>
          </a:prstGeom>
          <a:noFill/>
        </p:spPr>
        <p:txBody>
          <a:bodyPr>
            <a:spAutoFit/>
          </a:bodyPr>
          <a:lstStyle/>
          <a:p>
            <a:pPr>
              <a:defRPr/>
            </a:pPr>
            <a:r>
              <a:rPr lang="en-US" sz="2800" i="1" dirty="0">
                <a:latin typeface="+mn-lt"/>
              </a:rPr>
              <a:t>P</a:t>
            </a:r>
            <a:r>
              <a:rPr lang="en-US" sz="2800" dirty="0">
                <a:latin typeface="+mn-lt"/>
              </a:rPr>
              <a:t> is proportional to </a:t>
            </a:r>
            <a:r>
              <a:rPr lang="en-US" sz="2800" i="1" dirty="0">
                <a:latin typeface="+mn-lt"/>
              </a:rPr>
              <a:t>T</a:t>
            </a:r>
            <a:r>
              <a:rPr lang="en-US" sz="2800" dirty="0">
                <a:latin typeface="+mn-lt"/>
              </a:rPr>
              <a:t> at </a:t>
            </a:r>
            <a:r>
              <a:rPr lang="en-US" sz="2800" dirty="0" err="1">
                <a:latin typeface="+mn-lt"/>
              </a:rPr>
              <a:t>n</a:t>
            </a:r>
            <a:r>
              <a:rPr lang="en-US" sz="2800" baseline="-25000" dirty="0" err="1">
                <a:latin typeface="+mn-lt"/>
              </a:rPr>
              <a:t>c</a:t>
            </a:r>
            <a:r>
              <a:rPr lang="en-US" sz="2800" baseline="-25000" dirty="0">
                <a:latin typeface="+mn-lt"/>
              </a:rPr>
              <a:t> </a:t>
            </a:r>
            <a:r>
              <a:rPr lang="en-US" sz="2800" dirty="0">
                <a:latin typeface="+mn-lt"/>
              </a:rPr>
              <a:t>(</a:t>
            </a:r>
            <a:r>
              <a:rPr lang="en-US" sz="2800" i="1" dirty="0">
                <a:latin typeface="+mn-lt"/>
              </a:rPr>
              <a:t>constant number of moles</a:t>
            </a:r>
            <a:r>
              <a:rPr lang="en-US" sz="2800" dirty="0">
                <a:latin typeface="+mn-lt"/>
              </a:rPr>
              <a:t>) and </a:t>
            </a:r>
            <a:r>
              <a:rPr lang="en-US" sz="2800" i="1" dirty="0" err="1">
                <a:latin typeface="+mn-lt"/>
              </a:rPr>
              <a:t>V</a:t>
            </a:r>
            <a:r>
              <a:rPr lang="en-US" sz="2800" baseline="-25000" dirty="0" err="1">
                <a:latin typeface="+mn-lt"/>
              </a:rPr>
              <a:t>c</a:t>
            </a:r>
            <a:r>
              <a:rPr lang="en-US" sz="2800" dirty="0">
                <a:latin typeface="+mn-lt"/>
              </a:rPr>
              <a:t>.</a:t>
            </a:r>
          </a:p>
          <a:p>
            <a:pPr>
              <a:defRPr/>
            </a:pPr>
            <a:endParaRPr lang="en-US" sz="2800" dirty="0">
              <a:latin typeface="+mn-lt"/>
            </a:endParaRPr>
          </a:p>
          <a:p>
            <a:pPr>
              <a:defRPr/>
            </a:pPr>
            <a:r>
              <a:rPr lang="en-US" sz="2800" dirty="0">
                <a:latin typeface="+mn-lt"/>
              </a:rPr>
              <a:t>The increased pressure is due to</a:t>
            </a:r>
          </a:p>
          <a:p>
            <a:pPr>
              <a:buFont typeface="Arial" pitchFamily="34" charset="0"/>
              <a:buChar char="•"/>
              <a:defRPr/>
            </a:pPr>
            <a:r>
              <a:rPr lang="en-US" sz="2800" dirty="0">
                <a:latin typeface="+mn-lt"/>
              </a:rPr>
              <a:t> more frequent collisions</a:t>
            </a:r>
          </a:p>
          <a:p>
            <a:pPr>
              <a:buFont typeface="Arial" pitchFamily="34" charset="0"/>
              <a:buChar char="•"/>
              <a:defRPr/>
            </a:pPr>
            <a:r>
              <a:rPr lang="en-US" sz="2800" dirty="0">
                <a:latin typeface="+mn-lt"/>
              </a:rPr>
              <a:t>higher energy collisions</a:t>
            </a:r>
          </a:p>
        </p:txBody>
      </p:sp>
      <p:pic>
        <p:nvPicPr>
          <p:cNvPr id="48136" name="Picture 8"/>
          <p:cNvPicPr>
            <a:picLocks noChangeAspect="1" noChangeArrowheads="1"/>
          </p:cNvPicPr>
          <p:nvPr/>
        </p:nvPicPr>
        <p:blipFill>
          <a:blip r:embed="rId3" cstate="print"/>
          <a:srcRect/>
          <a:stretch>
            <a:fillRect/>
          </a:stretch>
        </p:blipFill>
        <p:spPr bwMode="auto">
          <a:xfrm>
            <a:off x="4724400" y="1862213"/>
            <a:ext cx="4343400" cy="4233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If you change the temperature of a sample of gas from 80°C to 25°C at constant volume, the pressure of the gas</a:t>
            </a:r>
          </a:p>
          <a:p>
            <a:pPr marL="514350" indent="-514350">
              <a:buFont typeface="+mj-lt"/>
              <a:buAutoNum type="alphaLcPeriod"/>
              <a:defRPr/>
            </a:pPr>
            <a:r>
              <a:rPr lang="en-US" dirty="0" smtClean="0"/>
              <a:t>will increase.</a:t>
            </a:r>
          </a:p>
          <a:p>
            <a:pPr marL="514350" indent="-514350">
              <a:buFont typeface="+mj-lt"/>
              <a:buAutoNum type="alphaLcPeriod"/>
              <a:defRPr/>
            </a:pPr>
            <a:r>
              <a:rPr lang="en-US" dirty="0" smtClean="0"/>
              <a:t>will decrease.</a:t>
            </a:r>
          </a:p>
          <a:p>
            <a:pPr marL="514350" indent="-514350">
              <a:buFont typeface="+mj-lt"/>
              <a:buAutoNum type="alphaLcPeriod"/>
              <a:defRPr/>
            </a:pPr>
            <a:r>
              <a:rPr lang="en-US" dirty="0" smtClean="0"/>
              <a:t>will not change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n-US" smtClean="0"/>
              <a:t>Boyle’s Law</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170" name="Object 2"/>
          <p:cNvGraphicFramePr>
            <a:graphicFrameLocks noChangeAspect="1"/>
          </p:cNvGraphicFramePr>
          <p:nvPr/>
        </p:nvGraphicFramePr>
        <p:xfrm>
          <a:off x="1749425" y="1752600"/>
          <a:ext cx="5516563" cy="838200"/>
        </p:xfrm>
        <a:graphic>
          <a:graphicData uri="http://schemas.openxmlformats.org/presentationml/2006/ole">
            <p:oleObj spid="_x0000_s7170" name="Equation" r:id="rId4" imgW="2590560" imgH="393480" progId="">
              <p:embed/>
            </p:oleObj>
          </a:graphicData>
        </a:graphic>
      </p:graphicFrame>
      <p:sp>
        <p:nvSpPr>
          <p:cNvPr id="9" name="TextBox 8"/>
          <p:cNvSpPr txBox="1"/>
          <p:nvPr/>
        </p:nvSpPr>
        <p:spPr>
          <a:xfrm>
            <a:off x="381000" y="2819400"/>
            <a:ext cx="5383213" cy="3108325"/>
          </a:xfrm>
          <a:prstGeom prst="rect">
            <a:avLst/>
          </a:prstGeom>
          <a:noFill/>
        </p:spPr>
        <p:txBody>
          <a:bodyPr wrap="none">
            <a:spAutoFit/>
          </a:bodyPr>
          <a:lstStyle/>
          <a:p>
            <a:pPr>
              <a:defRPr/>
            </a:pPr>
            <a:r>
              <a:rPr lang="en-US" sz="2800" dirty="0">
                <a:latin typeface="+mn-lt"/>
              </a:rPr>
              <a:t>What happens to </a:t>
            </a:r>
            <a:r>
              <a:rPr lang="en-US" sz="2800" i="1" dirty="0">
                <a:latin typeface="+mn-lt"/>
              </a:rPr>
              <a:t>V</a:t>
            </a:r>
            <a:r>
              <a:rPr lang="en-US" sz="2800" dirty="0">
                <a:latin typeface="+mn-lt"/>
              </a:rPr>
              <a:t> if you double </a:t>
            </a:r>
            <a:r>
              <a:rPr lang="en-US" sz="2800" i="1" dirty="0">
                <a:latin typeface="+mn-lt"/>
              </a:rPr>
              <a:t>P</a:t>
            </a:r>
            <a:r>
              <a:rPr lang="en-US" sz="2800" dirty="0">
                <a:latin typeface="+mn-lt"/>
              </a:rPr>
              <a:t>?</a:t>
            </a:r>
          </a:p>
          <a:p>
            <a:pPr>
              <a:buFont typeface="Arial" pitchFamily="34" charset="0"/>
              <a:buChar char="•"/>
              <a:defRPr/>
            </a:pPr>
            <a:r>
              <a:rPr lang="en-US" sz="2800" i="1" dirty="0">
                <a:solidFill>
                  <a:srgbClr val="0070C0"/>
                </a:solidFill>
                <a:latin typeface="+mn-lt"/>
              </a:rPr>
              <a:t>V</a:t>
            </a:r>
            <a:r>
              <a:rPr lang="en-US" sz="2800" dirty="0">
                <a:solidFill>
                  <a:srgbClr val="0070C0"/>
                </a:solidFill>
                <a:latin typeface="+mn-lt"/>
              </a:rPr>
              <a:t> decreases by half!</a:t>
            </a:r>
          </a:p>
          <a:p>
            <a:pPr>
              <a:buFont typeface="Arial" pitchFamily="34" charset="0"/>
              <a:buChar char="•"/>
              <a:defRPr/>
            </a:pPr>
            <a:endParaRPr lang="en-US" sz="2800" dirty="0">
              <a:latin typeface="+mn-lt"/>
            </a:endParaRPr>
          </a:p>
          <a:p>
            <a:pPr>
              <a:defRPr/>
            </a:pPr>
            <a:r>
              <a:rPr lang="en-US" sz="2800" dirty="0">
                <a:latin typeface="+mn-lt"/>
              </a:rPr>
              <a:t>What happens to </a:t>
            </a:r>
            <a:r>
              <a:rPr lang="en-US" sz="2800" i="1" dirty="0">
                <a:latin typeface="+mn-lt"/>
              </a:rPr>
              <a:t>P</a:t>
            </a:r>
            <a:r>
              <a:rPr lang="en-US" sz="2800" dirty="0">
                <a:latin typeface="+mn-lt"/>
              </a:rPr>
              <a:t> if you double </a:t>
            </a:r>
            <a:r>
              <a:rPr lang="en-US" sz="2800" i="1" dirty="0">
                <a:latin typeface="+mn-lt"/>
              </a:rPr>
              <a:t>V</a:t>
            </a:r>
            <a:r>
              <a:rPr lang="en-US" sz="2800" dirty="0">
                <a:latin typeface="+mn-lt"/>
              </a:rPr>
              <a:t>?</a:t>
            </a:r>
          </a:p>
          <a:p>
            <a:pPr>
              <a:buFont typeface="Arial" pitchFamily="34" charset="0"/>
              <a:buChar char="•"/>
              <a:defRPr/>
            </a:pPr>
            <a:r>
              <a:rPr lang="en-US" sz="2800" i="1" dirty="0">
                <a:solidFill>
                  <a:srgbClr val="0070C0"/>
                </a:solidFill>
                <a:latin typeface="+mn-lt"/>
              </a:rPr>
              <a:t>P</a:t>
            </a:r>
            <a:r>
              <a:rPr lang="en-US" sz="2800" dirty="0">
                <a:solidFill>
                  <a:srgbClr val="0070C0"/>
                </a:solidFill>
                <a:latin typeface="+mn-lt"/>
              </a:rPr>
              <a:t> decreases by half!</a:t>
            </a:r>
          </a:p>
          <a:p>
            <a:pPr>
              <a:defRPr/>
            </a:pPr>
            <a:endParaRPr lang="en-US" sz="2800" dirty="0">
              <a:latin typeface="+mn-lt"/>
            </a:endParaRPr>
          </a:p>
          <a:p>
            <a:pPr>
              <a:defRPr/>
            </a:pPr>
            <a:endParaRPr lang="en-US" sz="2800" dirty="0">
              <a:latin typeface="+mn-lt"/>
            </a:endParaRPr>
          </a:p>
        </p:txBody>
      </p:sp>
      <p:pic>
        <p:nvPicPr>
          <p:cNvPr id="7177" name="Picture 9"/>
          <p:cNvPicPr>
            <a:picLocks noChangeAspect="1" noChangeArrowheads="1"/>
          </p:cNvPicPr>
          <p:nvPr/>
        </p:nvPicPr>
        <p:blipFill>
          <a:blip r:embed="rId5" cstate="print"/>
          <a:srcRect/>
          <a:stretch>
            <a:fillRect/>
          </a:stretch>
        </p:blipFill>
        <p:spPr bwMode="auto">
          <a:xfrm>
            <a:off x="5638800" y="2395538"/>
            <a:ext cx="3505199" cy="3395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6.00 L sample of a gas at a pressure of 8.00 </a:t>
            </a:r>
            <a:r>
              <a:rPr lang="en-US" dirty="0" err="1" smtClean="0"/>
              <a:t>atm</a:t>
            </a:r>
            <a:r>
              <a:rPr lang="en-US" dirty="0" smtClean="0"/>
              <a:t> is compressed to 4.00 L at a constant               temperature.  What is the pressure of the gas?</a:t>
            </a:r>
          </a:p>
          <a:p>
            <a:pPr marL="514350" indent="-514350">
              <a:buFont typeface="+mj-lt"/>
              <a:buAutoNum type="alphaLcPeriod"/>
              <a:defRPr/>
            </a:pPr>
            <a:r>
              <a:rPr lang="en-US" dirty="0" smtClean="0"/>
              <a:t>4.00 </a:t>
            </a:r>
            <a:r>
              <a:rPr lang="en-US" dirty="0" err="1" smtClean="0"/>
              <a:t>atm</a:t>
            </a:r>
            <a:endParaRPr lang="en-US" dirty="0" smtClean="0"/>
          </a:p>
          <a:p>
            <a:pPr marL="514350" indent="-514350">
              <a:buFont typeface="+mj-lt"/>
              <a:buAutoNum type="alphaLcPeriod"/>
              <a:defRPr/>
            </a:pPr>
            <a:r>
              <a:rPr lang="en-US" dirty="0" smtClean="0"/>
              <a:t>12.0 </a:t>
            </a:r>
            <a:r>
              <a:rPr lang="en-US" dirty="0" err="1" smtClean="0"/>
              <a:t>atm</a:t>
            </a:r>
            <a:endParaRPr lang="en-US" dirty="0" smtClean="0"/>
          </a:p>
          <a:p>
            <a:pPr marL="514350" indent="-514350">
              <a:buFont typeface="+mj-lt"/>
              <a:buAutoNum type="alphaLcPeriod"/>
              <a:defRPr/>
            </a:pPr>
            <a:r>
              <a:rPr lang="en-US" dirty="0" smtClean="0"/>
              <a:t>24.0 </a:t>
            </a:r>
            <a:r>
              <a:rPr lang="en-US" dirty="0" err="1" smtClean="0"/>
              <a:t>atm</a:t>
            </a:r>
            <a:endParaRPr lang="en-US" dirty="0" smtClean="0"/>
          </a:p>
          <a:p>
            <a:pPr marL="514350" indent="-514350">
              <a:buFont typeface="+mj-lt"/>
              <a:buAutoNum type="alphaLcPeriod"/>
              <a:defRPr/>
            </a:pPr>
            <a:r>
              <a:rPr lang="en-US" dirty="0" smtClean="0"/>
              <a:t>48.0 </a:t>
            </a:r>
            <a:r>
              <a:rPr lang="en-US" dirty="0" err="1" smtClean="0"/>
              <a:t>atm</a:t>
            </a: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r>
              <a:rPr lang="en-US" smtClean="0"/>
              <a:t>A 400. mL sample of a gas is at a pressure of 760. torr.  If the temperature remains constant, what will be its volume at 190. torr?</a:t>
            </a:r>
          </a:p>
          <a:p>
            <a:r>
              <a:rPr lang="en-US" smtClean="0"/>
              <a:t>      A.  100. mL</a:t>
            </a:r>
          </a:p>
          <a:p>
            <a:r>
              <a:rPr lang="en-US" smtClean="0"/>
              <a:t>      B. 400. mL</a:t>
            </a:r>
          </a:p>
          <a:p>
            <a:r>
              <a:rPr lang="en-US" smtClean="0"/>
              <a:t>      C.  25.0 mL</a:t>
            </a:r>
          </a:p>
          <a:p>
            <a:r>
              <a:rPr lang="en-US" smtClean="0"/>
              <a:t>      D. 1.60x10</a:t>
            </a:r>
            <a:r>
              <a:rPr lang="en-US" baseline="30000" smtClean="0"/>
              <a:t>2</a:t>
            </a:r>
            <a:r>
              <a:rPr lang="en-US" smtClean="0"/>
              <a:t> mL</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en-US" smtClean="0"/>
              <a:t>Charles’ Law</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0242" name="Object 2"/>
          <p:cNvGraphicFramePr>
            <a:graphicFrameLocks noChangeAspect="1"/>
          </p:cNvGraphicFramePr>
          <p:nvPr/>
        </p:nvGraphicFramePr>
        <p:xfrm>
          <a:off x="5549900" y="1641475"/>
          <a:ext cx="2892425" cy="1406525"/>
        </p:xfrm>
        <a:graphic>
          <a:graphicData uri="http://schemas.openxmlformats.org/presentationml/2006/ole">
            <p:oleObj spid="_x0000_s10242" name="Equation" r:id="rId4" imgW="1358640" imgH="660240" progId="">
              <p:embed/>
            </p:oleObj>
          </a:graphicData>
        </a:graphic>
      </p:graphicFrame>
      <p:sp>
        <p:nvSpPr>
          <p:cNvPr id="7" name="TextBox 6"/>
          <p:cNvSpPr txBox="1"/>
          <p:nvPr/>
        </p:nvSpPr>
        <p:spPr>
          <a:xfrm>
            <a:off x="152400" y="1600200"/>
            <a:ext cx="4953000" cy="5262563"/>
          </a:xfrm>
          <a:prstGeom prst="rect">
            <a:avLst/>
          </a:prstGeom>
          <a:noFill/>
        </p:spPr>
        <p:txBody>
          <a:bodyPr>
            <a:spAutoFit/>
          </a:bodyPr>
          <a:lstStyle/>
          <a:p>
            <a:pPr marL="171450" indent="-171450">
              <a:buFont typeface="Arial" pitchFamily="34" charset="0"/>
              <a:buChar char="•"/>
              <a:defRPr/>
            </a:pPr>
            <a:r>
              <a:rPr lang="en-US" sz="2800" dirty="0">
                <a:latin typeface="+mn-lt"/>
              </a:rPr>
              <a:t>The volume of an ideal gas at </a:t>
            </a:r>
            <a:r>
              <a:rPr lang="en-US" sz="2800" b="1" dirty="0">
                <a:latin typeface="+mn-lt"/>
              </a:rPr>
              <a:t>absolute zero (</a:t>
            </a:r>
            <a:r>
              <a:rPr lang="en-US" sz="2800" dirty="0">
                <a:latin typeface="+mn-lt"/>
              </a:rPr>
              <a:t>-273°C) is zero. </a:t>
            </a:r>
          </a:p>
          <a:p>
            <a:pPr marL="171450" indent="-171450">
              <a:buFont typeface="Arial" pitchFamily="34" charset="0"/>
              <a:buChar char="•"/>
              <a:defRPr/>
            </a:pPr>
            <a:r>
              <a:rPr lang="en-US" sz="2800" dirty="0">
                <a:latin typeface="+mn-lt"/>
              </a:rPr>
              <a:t>Real gases condense at their boiling point so it is not possible to have a gas with zero volume.</a:t>
            </a:r>
            <a:endParaRPr lang="en-US" sz="2800" dirty="0">
              <a:solidFill>
                <a:srgbClr val="0070C0"/>
              </a:solidFill>
              <a:latin typeface="+mn-lt"/>
            </a:endParaRPr>
          </a:p>
          <a:p>
            <a:pPr marL="171450" indent="-171450">
              <a:buFont typeface="Arial" pitchFamily="34" charset="0"/>
              <a:buChar char="•"/>
              <a:defRPr/>
            </a:pPr>
            <a:r>
              <a:rPr lang="en-US" sz="2800" dirty="0">
                <a:latin typeface="+mn-lt"/>
              </a:rPr>
              <a:t>The gas laws are based on Kelvin temperature.</a:t>
            </a:r>
            <a:endParaRPr lang="en-US" sz="2800" dirty="0">
              <a:solidFill>
                <a:srgbClr val="0070C0"/>
              </a:solidFill>
              <a:latin typeface="+mn-lt"/>
            </a:endParaRPr>
          </a:p>
          <a:p>
            <a:pPr marL="171450" indent="-171450">
              <a:buFont typeface="Arial" pitchFamily="34" charset="0"/>
              <a:buChar char="•"/>
              <a:defRPr/>
            </a:pPr>
            <a:r>
              <a:rPr lang="en-US" sz="2800" b="1" dirty="0">
                <a:solidFill>
                  <a:schemeClr val="tx2"/>
                </a:solidFill>
                <a:latin typeface="+mn-lt"/>
              </a:rPr>
              <a:t>All gas law problems must be worked in Kelvin!</a:t>
            </a:r>
          </a:p>
          <a:p>
            <a:pPr>
              <a:defRPr/>
            </a:pPr>
            <a:endParaRPr lang="en-US" sz="2800" dirty="0">
              <a:latin typeface="+mn-lt"/>
            </a:endParaRPr>
          </a:p>
          <a:p>
            <a:pPr>
              <a:defRPr/>
            </a:pPr>
            <a:endParaRPr lang="en-US" sz="2800" dirty="0">
              <a:latin typeface="+mn-lt"/>
            </a:endParaRPr>
          </a:p>
        </p:txBody>
      </p:sp>
      <p:pic>
        <p:nvPicPr>
          <p:cNvPr id="10247" name="Picture 3"/>
          <p:cNvPicPr>
            <a:picLocks noChangeAspect="1" noChangeArrowheads="1"/>
          </p:cNvPicPr>
          <p:nvPr/>
        </p:nvPicPr>
        <p:blipFill>
          <a:blip r:embed="rId5" cstate="print"/>
          <a:srcRect/>
          <a:stretch>
            <a:fillRect/>
          </a:stretch>
        </p:blipFill>
        <p:spPr bwMode="auto">
          <a:xfrm>
            <a:off x="5029200" y="3048000"/>
            <a:ext cx="4078288"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The volume of a gas always increases when</a:t>
            </a:r>
          </a:p>
          <a:p>
            <a:pPr marL="514350" indent="-514350">
              <a:buFont typeface="+mj-lt"/>
              <a:buAutoNum type="alphaLcPeriod"/>
              <a:defRPr/>
            </a:pPr>
            <a:r>
              <a:rPr lang="en-US" dirty="0" smtClean="0"/>
              <a:t>Temperature increases and pressure decreases</a:t>
            </a:r>
          </a:p>
          <a:p>
            <a:pPr marL="514350" indent="-514350">
              <a:buFont typeface="+mj-lt"/>
              <a:buAutoNum type="alphaLcPeriod"/>
              <a:defRPr/>
            </a:pPr>
            <a:r>
              <a:rPr lang="en-US" dirty="0" smtClean="0"/>
              <a:t>Temperature increases and pressure increases</a:t>
            </a:r>
          </a:p>
          <a:p>
            <a:pPr marL="514350" indent="-514350">
              <a:buFont typeface="+mj-lt"/>
              <a:buAutoNum type="alphaLcPeriod"/>
              <a:defRPr/>
            </a:pPr>
            <a:r>
              <a:rPr lang="en-US" dirty="0" smtClean="0"/>
              <a:t>Temperature decreases and pressure increases </a:t>
            </a:r>
          </a:p>
          <a:p>
            <a:pPr marL="514350" indent="-514350">
              <a:buFont typeface="+mj-lt"/>
              <a:buAutoNum type="alphaLcPeriod"/>
              <a:defRPr/>
            </a:pPr>
            <a:r>
              <a:rPr lang="en-US" dirty="0" smtClean="0"/>
              <a:t>Temperature decreases and pressure decreases</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CO</a:t>
            </a:r>
            <a:r>
              <a:rPr lang="en-US" baseline="-25000" dirty="0" smtClean="0"/>
              <a:t>2</a:t>
            </a:r>
            <a:r>
              <a:rPr lang="en-US" dirty="0" smtClean="0"/>
              <a:t> has a volume of 200. </a:t>
            </a:r>
            <a:r>
              <a:rPr lang="en-US" dirty="0" err="1" smtClean="0"/>
              <a:t>mL</a:t>
            </a:r>
            <a:r>
              <a:rPr lang="en-US" dirty="0" smtClean="0"/>
              <a:t> at 20.0</a:t>
            </a:r>
            <a:r>
              <a:rPr lang="en-US" baseline="30000" dirty="0" smtClean="0"/>
              <a:t> ° </a:t>
            </a:r>
            <a:r>
              <a:rPr lang="en-US" dirty="0" smtClean="0"/>
              <a:t>C.  What will be its volume at 40.0</a:t>
            </a:r>
            <a:r>
              <a:rPr lang="en-US" baseline="30000" dirty="0" smtClean="0"/>
              <a:t> °</a:t>
            </a:r>
            <a:r>
              <a:rPr lang="en-US" dirty="0" smtClean="0"/>
              <a:t>C, assuming that the pressure remains constant?</a:t>
            </a:r>
          </a:p>
          <a:p>
            <a:pPr marL="514350" indent="-514350">
              <a:buFont typeface="+mj-lt"/>
              <a:buAutoNum type="alphaLcPeriod"/>
              <a:defRPr/>
            </a:pPr>
            <a:r>
              <a:rPr lang="en-US" dirty="0" smtClean="0"/>
              <a:t>18.8 </a:t>
            </a:r>
            <a:r>
              <a:rPr lang="en-US" dirty="0" err="1" smtClean="0"/>
              <a:t>mL</a:t>
            </a:r>
            <a:endParaRPr lang="en-US" dirty="0" smtClean="0"/>
          </a:p>
          <a:p>
            <a:pPr marL="514350" indent="-514350">
              <a:buFont typeface="+mj-lt"/>
              <a:buAutoNum type="alphaLcPeriod"/>
              <a:defRPr/>
            </a:pPr>
            <a:r>
              <a:rPr lang="en-US" dirty="0" smtClean="0"/>
              <a:t>100. </a:t>
            </a:r>
            <a:r>
              <a:rPr lang="en-US" dirty="0" err="1" smtClean="0"/>
              <a:t>mL</a:t>
            </a:r>
            <a:endParaRPr lang="en-US" dirty="0" smtClean="0"/>
          </a:p>
          <a:p>
            <a:pPr marL="514350" indent="-514350">
              <a:buFont typeface="+mj-lt"/>
              <a:buAutoNum type="alphaLcPeriod"/>
              <a:defRPr/>
            </a:pPr>
            <a:r>
              <a:rPr lang="en-US" dirty="0" smtClean="0"/>
              <a:t>213 </a:t>
            </a:r>
            <a:r>
              <a:rPr lang="en-US" dirty="0" err="1" smtClean="0"/>
              <a:t>mL</a:t>
            </a:r>
            <a:endParaRPr lang="en-US" dirty="0" smtClean="0"/>
          </a:p>
          <a:p>
            <a:pPr marL="514350" indent="-514350">
              <a:buFont typeface="+mj-lt"/>
              <a:buAutoNum type="alphaLcPeriod"/>
              <a:defRPr/>
            </a:pPr>
            <a:r>
              <a:rPr lang="en-US" dirty="0" smtClean="0"/>
              <a:t>400. </a:t>
            </a:r>
            <a:r>
              <a:rPr lang="en-US" dirty="0" err="1" smtClean="0"/>
              <a:t>mL</a:t>
            </a: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gas has a volume of 3.00 L at 10.0</a:t>
            </a:r>
            <a:r>
              <a:rPr lang="en-US" baseline="30000" dirty="0" smtClean="0"/>
              <a:t> °</a:t>
            </a:r>
            <a:r>
              <a:rPr lang="en-US" dirty="0" smtClean="0"/>
              <a:t>C.  What will be its temperature in °C if the gas expands to 6.00 L at constant pressure?</a:t>
            </a:r>
          </a:p>
          <a:p>
            <a:pPr marL="514350" indent="-514350">
              <a:buFont typeface="+mj-lt"/>
              <a:buAutoNum type="alphaLcPeriod"/>
              <a:defRPr/>
            </a:pPr>
            <a:r>
              <a:rPr lang="en-US" dirty="0" smtClean="0"/>
              <a:t>20.0°C</a:t>
            </a:r>
          </a:p>
          <a:p>
            <a:pPr marL="514350" indent="-514350">
              <a:buFont typeface="+mj-lt"/>
              <a:buAutoNum type="alphaLcPeriod"/>
              <a:defRPr/>
            </a:pPr>
            <a:r>
              <a:rPr lang="en-US" dirty="0" smtClean="0"/>
              <a:t>293°C</a:t>
            </a:r>
          </a:p>
          <a:p>
            <a:pPr marL="514350" indent="-514350">
              <a:buFont typeface="+mj-lt"/>
              <a:buAutoNum type="alphaLcPeriod"/>
              <a:defRPr/>
            </a:pPr>
            <a:r>
              <a:rPr lang="en-US" dirty="0" smtClean="0"/>
              <a:t>566°C</a:t>
            </a:r>
          </a:p>
          <a:p>
            <a:pPr marL="514350" indent="-514350">
              <a:buFont typeface="+mj-lt"/>
              <a:buAutoNum type="alphaLcPeriod"/>
              <a:defRPr/>
            </a:pPr>
            <a:r>
              <a:rPr lang="en-US" dirty="0" smtClean="0"/>
              <a:t>142°C</a:t>
            </a:r>
          </a:p>
          <a:p>
            <a:pPr marL="514350" indent="-514350">
              <a:buFont typeface="+mj-lt"/>
              <a:buAutoNum type="alphaLcPeriod"/>
              <a:defRPr/>
            </a:pP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General Properties</a:t>
            </a:r>
          </a:p>
        </p:txBody>
      </p:sp>
      <p:sp>
        <p:nvSpPr>
          <p:cNvPr id="3" name="Content Placeholder 2"/>
          <p:cNvSpPr>
            <a:spLocks noGrp="1"/>
          </p:cNvSpPr>
          <p:nvPr>
            <p:ph idx="1"/>
          </p:nvPr>
        </p:nvSpPr>
        <p:spPr/>
        <p:txBody>
          <a:bodyPr/>
          <a:lstStyle/>
          <a:p>
            <a:r>
              <a:rPr lang="en-US" smtClean="0"/>
              <a:t>Gases </a:t>
            </a:r>
          </a:p>
          <a:p>
            <a:pPr>
              <a:buFont typeface="Arial" pitchFamily="34" charset="0"/>
              <a:buChar char="•"/>
            </a:pPr>
            <a:r>
              <a:rPr lang="en-US" smtClean="0"/>
              <a:t>Have an indefinite volume </a:t>
            </a:r>
          </a:p>
          <a:p>
            <a:pPr lvl="1">
              <a:buFont typeface="Arial" pitchFamily="34" charset="0"/>
              <a:buNone/>
            </a:pPr>
            <a:r>
              <a:rPr lang="en-US" i="1" smtClean="0"/>
              <a:t>Expand to fill a container</a:t>
            </a:r>
          </a:p>
          <a:p>
            <a:pPr>
              <a:buFont typeface="Arial" pitchFamily="34" charset="0"/>
              <a:buChar char="•"/>
            </a:pPr>
            <a:r>
              <a:rPr lang="en-US" smtClean="0"/>
              <a:t>Have an indefinite shape</a:t>
            </a:r>
          </a:p>
          <a:p>
            <a:pPr lvl="1">
              <a:buFont typeface="Arial" pitchFamily="34" charset="0"/>
              <a:buNone/>
            </a:pPr>
            <a:r>
              <a:rPr lang="en-US" i="1" smtClean="0"/>
              <a:t>Take the shape of  a container</a:t>
            </a:r>
          </a:p>
          <a:p>
            <a:pPr>
              <a:buFont typeface="Arial" pitchFamily="34" charset="0"/>
              <a:buChar char="•"/>
            </a:pPr>
            <a:r>
              <a:rPr lang="en-US" smtClean="0"/>
              <a:t>Have low densities</a:t>
            </a:r>
          </a:p>
          <a:p>
            <a:pPr>
              <a:buFont typeface="Arial" pitchFamily="34" charset="0"/>
              <a:buChar char="•"/>
            </a:pPr>
            <a:endParaRPr lang="en-US" smtClean="0"/>
          </a:p>
          <a:p>
            <a:pPr>
              <a:buFont typeface="Arial" pitchFamily="34" charset="0"/>
              <a:buChar char="•"/>
            </a:pPr>
            <a:endParaRPr lang="en-US" smtClean="0"/>
          </a:p>
          <a:p>
            <a:pPr>
              <a:buFont typeface="Arial" pitchFamily="34" charset="0"/>
              <a:buChar char="•"/>
            </a:pPr>
            <a:r>
              <a:rPr lang="en-US" smtClean="0"/>
              <a:t>Have high kinetic energies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026" name="Object 8"/>
          <p:cNvGraphicFramePr>
            <a:graphicFrameLocks noChangeAspect="1"/>
          </p:cNvGraphicFramePr>
          <p:nvPr/>
        </p:nvGraphicFramePr>
        <p:xfrm>
          <a:off x="990600" y="4648200"/>
          <a:ext cx="3228975" cy="1066800"/>
        </p:xfrm>
        <a:graphic>
          <a:graphicData uri="http://schemas.openxmlformats.org/presentationml/2006/ole">
            <p:oleObj spid="_x0000_s1026" name="Equation" r:id="rId4" imgW="1460160" imgH="482400" progId="">
              <p:embed/>
            </p:oleObj>
          </a:graphicData>
        </a:graphic>
      </p:graphicFrame>
      <p:pic>
        <p:nvPicPr>
          <p:cNvPr id="1033" name="Picture 9"/>
          <p:cNvPicPr>
            <a:picLocks noChangeAspect="1" noChangeArrowheads="1"/>
          </p:cNvPicPr>
          <p:nvPr/>
        </p:nvPicPr>
        <p:blipFill>
          <a:blip r:embed="rId5" cstate="print"/>
          <a:srcRect/>
          <a:stretch>
            <a:fillRect/>
          </a:stretch>
        </p:blipFill>
        <p:spPr bwMode="auto">
          <a:xfrm>
            <a:off x="5410200" y="1600200"/>
            <a:ext cx="3733800" cy="48120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smtClean="0"/>
              <a:t>Gay-Lussac’s Law</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3314" name="Object 2"/>
          <p:cNvGraphicFramePr>
            <a:graphicFrameLocks noChangeAspect="1"/>
          </p:cNvGraphicFramePr>
          <p:nvPr/>
        </p:nvGraphicFramePr>
        <p:xfrm>
          <a:off x="1989138" y="1712913"/>
          <a:ext cx="5111750" cy="919162"/>
        </p:xfrm>
        <a:graphic>
          <a:graphicData uri="http://schemas.openxmlformats.org/presentationml/2006/ole">
            <p:oleObj spid="_x0000_s13314" name="Equation" r:id="rId3" imgW="2400120" imgH="431640" progId="">
              <p:embed/>
            </p:oleObj>
          </a:graphicData>
        </a:graphic>
      </p:graphicFrame>
      <p:pic>
        <p:nvPicPr>
          <p:cNvPr id="13318" name="Picture 4"/>
          <p:cNvPicPr>
            <a:picLocks noChangeAspect="1" noChangeArrowheads="1"/>
          </p:cNvPicPr>
          <p:nvPr/>
        </p:nvPicPr>
        <p:blipFill>
          <a:blip r:embed="rId4" cstate="print"/>
          <a:srcRect/>
          <a:stretch>
            <a:fillRect/>
          </a:stretch>
        </p:blipFill>
        <p:spPr bwMode="auto">
          <a:xfrm>
            <a:off x="771525" y="2771775"/>
            <a:ext cx="760095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itle 1"/>
          <p:cNvSpPr>
            <a:spLocks noGrp="1"/>
          </p:cNvSpPr>
          <p:nvPr>
            <p:ph type="title"/>
          </p:nvPr>
        </p:nvSpPr>
        <p:spPr/>
        <p:txBody>
          <a:bodyPr/>
          <a:lstStyle/>
          <a:p>
            <a:r>
              <a:rPr lang="en-US" smtClean="0"/>
              <a:t>Combined Gas Laws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 Box 5"/>
          <p:cNvSpPr txBox="1">
            <a:spLocks noChangeArrowheads="1"/>
          </p:cNvSpPr>
          <p:nvPr/>
        </p:nvSpPr>
        <p:spPr bwMode="auto">
          <a:xfrm>
            <a:off x="457200" y="1600200"/>
            <a:ext cx="4800600" cy="954088"/>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Used for calculating the results of changes in gas conditions.</a:t>
            </a:r>
          </a:p>
        </p:txBody>
      </p:sp>
      <p:grpSp>
        <p:nvGrpSpPr>
          <p:cNvPr id="14346" name="Group 13"/>
          <p:cNvGrpSpPr>
            <a:grpSpLocks/>
          </p:cNvGrpSpPr>
          <p:nvPr/>
        </p:nvGrpSpPr>
        <p:grpSpPr bwMode="auto">
          <a:xfrm>
            <a:off x="5410200" y="1600200"/>
            <a:ext cx="2667000" cy="1066800"/>
            <a:chOff x="2976" y="1200"/>
            <a:chExt cx="2016" cy="960"/>
          </a:xfrm>
        </p:grpSpPr>
        <p:sp>
          <p:nvSpPr>
            <p:cNvPr id="9" name="Rectangle 8"/>
            <p:cNvSpPr>
              <a:spLocks noChangeArrowheads="1"/>
            </p:cNvSpPr>
            <p:nvPr/>
          </p:nvSpPr>
          <p:spPr bwMode="auto">
            <a:xfrm>
              <a:off x="2976" y="1200"/>
              <a:ext cx="2016" cy="960"/>
            </a:xfrm>
            <a:prstGeom prst="rect">
              <a:avLst/>
            </a:prstGeom>
            <a:noFill/>
            <a:ln w="76200">
              <a:solidFill>
                <a:schemeClr val="accent1"/>
              </a:solidFill>
              <a:miter lim="800000"/>
              <a:headEnd/>
              <a:tailEnd/>
            </a:ln>
            <a:effectLst/>
          </p:spPr>
          <p:txBody>
            <a:bodyPr wrap="none" anchor="ctr"/>
            <a:lstStyle/>
            <a:p>
              <a:pPr>
                <a:defRPr/>
              </a:pPr>
              <a:endParaRPr lang="en-US">
                <a:latin typeface="+mn-lt"/>
              </a:endParaRPr>
            </a:p>
          </p:txBody>
        </p:sp>
        <p:graphicFrame>
          <p:nvGraphicFramePr>
            <p:cNvPr id="14341" name="Object 2"/>
            <p:cNvGraphicFramePr>
              <a:graphicFrameLocks noChangeAspect="1"/>
            </p:cNvGraphicFramePr>
            <p:nvPr/>
          </p:nvGraphicFramePr>
          <p:xfrm>
            <a:off x="3072" y="1307"/>
            <a:ext cx="1872" cy="791"/>
          </p:xfrm>
          <a:graphic>
            <a:graphicData uri="http://schemas.openxmlformats.org/presentationml/2006/ole">
              <p:oleObj spid="_x0000_s14341" name="Equation" r:id="rId3" imgW="1028520" imgH="431640" progId="">
                <p:embed/>
              </p:oleObj>
            </a:graphicData>
          </a:graphic>
        </p:graphicFrame>
      </p:grpSp>
      <p:sp>
        <p:nvSpPr>
          <p:cNvPr id="14" name="Text Box 5"/>
          <p:cNvSpPr txBox="1">
            <a:spLocks noChangeArrowheads="1"/>
          </p:cNvSpPr>
          <p:nvPr/>
        </p:nvSpPr>
        <p:spPr bwMode="auto">
          <a:xfrm>
            <a:off x="762000" y="2819400"/>
            <a:ext cx="3657600" cy="523875"/>
          </a:xfrm>
          <a:prstGeom prst="rect">
            <a:avLst/>
          </a:prstGeom>
          <a:noFill/>
          <a:ln w="9525">
            <a:noFill/>
            <a:miter lim="800000"/>
            <a:headEnd/>
            <a:tailEnd/>
          </a:ln>
          <a:effectLst/>
        </p:spPr>
        <p:txBody>
          <a:bodyPr>
            <a:spAutoFit/>
          </a:bodyPr>
          <a:lstStyle/>
          <a:p>
            <a:pPr>
              <a:spcBef>
                <a:spcPct val="50000"/>
              </a:spcBef>
              <a:buFont typeface="Arial" pitchFamily="34" charset="0"/>
              <a:buChar char="•"/>
              <a:defRPr/>
            </a:pPr>
            <a:r>
              <a:rPr lang="en-US" sz="2800" dirty="0">
                <a:latin typeface="+mn-lt"/>
              </a:rPr>
              <a:t>Boyle’s Law where </a:t>
            </a:r>
            <a:r>
              <a:rPr lang="en-US" sz="2800" i="1" dirty="0" err="1">
                <a:latin typeface="+mn-lt"/>
              </a:rPr>
              <a:t>T</a:t>
            </a:r>
            <a:r>
              <a:rPr lang="en-US" sz="2800" i="1" baseline="-25000" dirty="0" err="1">
                <a:latin typeface="+mn-lt"/>
              </a:rPr>
              <a:t>c</a:t>
            </a:r>
            <a:endParaRPr lang="en-US" sz="2800" i="1" dirty="0">
              <a:latin typeface="+mn-lt"/>
            </a:endParaRPr>
          </a:p>
        </p:txBody>
      </p:sp>
      <p:sp>
        <p:nvSpPr>
          <p:cNvPr id="18" name="Text Box 5"/>
          <p:cNvSpPr txBox="1">
            <a:spLocks noChangeArrowheads="1"/>
          </p:cNvSpPr>
          <p:nvPr/>
        </p:nvSpPr>
        <p:spPr bwMode="auto">
          <a:xfrm>
            <a:off x="762000" y="3810000"/>
            <a:ext cx="3657600" cy="523875"/>
          </a:xfrm>
          <a:prstGeom prst="rect">
            <a:avLst/>
          </a:prstGeom>
          <a:noFill/>
          <a:ln w="9525">
            <a:noFill/>
            <a:miter lim="800000"/>
            <a:headEnd/>
            <a:tailEnd/>
          </a:ln>
          <a:effectLst/>
        </p:spPr>
        <p:txBody>
          <a:bodyPr>
            <a:spAutoFit/>
          </a:bodyPr>
          <a:lstStyle/>
          <a:p>
            <a:pPr>
              <a:spcBef>
                <a:spcPct val="50000"/>
              </a:spcBef>
              <a:buFont typeface="Arial" pitchFamily="34" charset="0"/>
              <a:buChar char="•"/>
              <a:defRPr/>
            </a:pPr>
            <a:r>
              <a:rPr lang="en-US" sz="2800" dirty="0">
                <a:latin typeface="+mn-lt"/>
              </a:rPr>
              <a:t>Charles’ Law where </a:t>
            </a:r>
            <a:r>
              <a:rPr lang="en-US" sz="2800" i="1" dirty="0">
                <a:latin typeface="+mn-lt"/>
              </a:rPr>
              <a:t>P</a:t>
            </a:r>
            <a:r>
              <a:rPr lang="en-US" sz="2800" i="1" baseline="-25000" dirty="0">
                <a:latin typeface="+mn-lt"/>
              </a:rPr>
              <a:t>c</a:t>
            </a:r>
            <a:endParaRPr lang="en-US" sz="2800" i="1" dirty="0">
              <a:latin typeface="+mn-lt"/>
            </a:endParaRPr>
          </a:p>
        </p:txBody>
      </p:sp>
      <p:graphicFrame>
        <p:nvGraphicFramePr>
          <p:cNvPr id="60421" name="Object 5"/>
          <p:cNvGraphicFramePr>
            <a:graphicFrameLocks noChangeAspect="1"/>
          </p:cNvGraphicFramePr>
          <p:nvPr/>
        </p:nvGraphicFramePr>
        <p:xfrm>
          <a:off x="5486400" y="3581400"/>
          <a:ext cx="1352550" cy="919163"/>
        </p:xfrm>
        <a:graphic>
          <a:graphicData uri="http://schemas.openxmlformats.org/presentationml/2006/ole">
            <p:oleObj spid="_x0000_s14338" name="Equation" r:id="rId4" imgW="634680" imgH="431640" progId="">
              <p:embed/>
            </p:oleObj>
          </a:graphicData>
        </a:graphic>
      </p:graphicFrame>
      <p:graphicFrame>
        <p:nvGraphicFramePr>
          <p:cNvPr id="60422" name="Object 6"/>
          <p:cNvGraphicFramePr>
            <a:graphicFrameLocks noChangeAspect="1"/>
          </p:cNvGraphicFramePr>
          <p:nvPr/>
        </p:nvGraphicFramePr>
        <p:xfrm>
          <a:off x="5456238" y="2895600"/>
          <a:ext cx="1812925" cy="549275"/>
        </p:xfrm>
        <a:graphic>
          <a:graphicData uri="http://schemas.openxmlformats.org/presentationml/2006/ole">
            <p:oleObj spid="_x0000_s14339" name="Equation" r:id="rId5" imgW="761760" imgH="228600" progId="">
              <p:embed/>
            </p:oleObj>
          </a:graphicData>
        </a:graphic>
      </p:graphicFrame>
      <p:sp>
        <p:nvSpPr>
          <p:cNvPr id="24" name="Text Box 5"/>
          <p:cNvSpPr txBox="1">
            <a:spLocks noChangeArrowheads="1"/>
          </p:cNvSpPr>
          <p:nvPr/>
        </p:nvSpPr>
        <p:spPr bwMode="auto">
          <a:xfrm>
            <a:off x="781050" y="4846638"/>
            <a:ext cx="4400550" cy="522287"/>
          </a:xfrm>
          <a:prstGeom prst="rect">
            <a:avLst/>
          </a:prstGeom>
          <a:noFill/>
          <a:ln w="9525">
            <a:noFill/>
            <a:miter lim="800000"/>
            <a:headEnd/>
            <a:tailEnd/>
          </a:ln>
          <a:effectLst/>
        </p:spPr>
        <p:txBody>
          <a:bodyPr>
            <a:spAutoFit/>
          </a:bodyPr>
          <a:lstStyle/>
          <a:p>
            <a:pPr>
              <a:spcBef>
                <a:spcPct val="50000"/>
              </a:spcBef>
              <a:buFont typeface="Arial" pitchFamily="34" charset="0"/>
              <a:buChar char="•"/>
              <a:defRPr/>
            </a:pPr>
            <a:r>
              <a:rPr lang="en-US" sz="2800" dirty="0">
                <a:latin typeface="+mn-lt"/>
              </a:rPr>
              <a:t>Gay </a:t>
            </a:r>
            <a:r>
              <a:rPr lang="en-US" sz="2800" dirty="0" err="1">
                <a:latin typeface="+mn-lt"/>
              </a:rPr>
              <a:t>Lussacs</a:t>
            </a:r>
            <a:r>
              <a:rPr lang="en-US" sz="2800" dirty="0">
                <a:latin typeface="+mn-lt"/>
              </a:rPr>
              <a:t>’ Law where </a:t>
            </a:r>
            <a:r>
              <a:rPr lang="en-US" sz="2800" i="1" dirty="0" err="1">
                <a:latin typeface="+mn-lt"/>
              </a:rPr>
              <a:t>V</a:t>
            </a:r>
            <a:r>
              <a:rPr lang="en-US" sz="2800" i="1" baseline="-25000" dirty="0" err="1">
                <a:latin typeface="+mn-lt"/>
              </a:rPr>
              <a:t>c</a:t>
            </a:r>
            <a:endParaRPr lang="en-US" sz="2800" i="1" dirty="0">
              <a:latin typeface="+mn-lt"/>
            </a:endParaRPr>
          </a:p>
        </p:txBody>
      </p:sp>
      <p:graphicFrame>
        <p:nvGraphicFramePr>
          <p:cNvPr id="25" name="Object 7"/>
          <p:cNvGraphicFramePr>
            <a:graphicFrameLocks noChangeAspect="1"/>
          </p:cNvGraphicFramePr>
          <p:nvPr/>
        </p:nvGraphicFramePr>
        <p:xfrm>
          <a:off x="5446713" y="4648200"/>
          <a:ext cx="1352550" cy="919163"/>
        </p:xfrm>
        <a:graphic>
          <a:graphicData uri="http://schemas.openxmlformats.org/presentationml/2006/ole">
            <p:oleObj spid="_x0000_s14340" name="Equation" r:id="rId6" imgW="634680" imgH="431640" progId="">
              <p:embed/>
            </p:oleObj>
          </a:graphicData>
        </a:graphic>
      </p:graphicFrame>
      <p:sp>
        <p:nvSpPr>
          <p:cNvPr id="15" name="TextBox 14"/>
          <p:cNvSpPr txBox="1"/>
          <p:nvPr/>
        </p:nvSpPr>
        <p:spPr>
          <a:xfrm>
            <a:off x="533400" y="5562600"/>
            <a:ext cx="8305800" cy="954088"/>
          </a:xfrm>
          <a:prstGeom prst="rect">
            <a:avLst/>
          </a:prstGeom>
          <a:noFill/>
        </p:spPr>
        <p:txBody>
          <a:bodyPr>
            <a:spAutoFit/>
          </a:bodyPr>
          <a:lstStyle/>
          <a:p>
            <a:pPr>
              <a:defRPr/>
            </a:pPr>
            <a:r>
              <a:rPr lang="en-US" sz="2800" i="1" dirty="0">
                <a:solidFill>
                  <a:schemeClr val="tx2"/>
                </a:solidFill>
                <a:latin typeface="+mn-lt"/>
              </a:rPr>
              <a:t>P</a:t>
            </a:r>
            <a:r>
              <a:rPr lang="en-US" sz="2800" i="1" baseline="-25000" dirty="0">
                <a:solidFill>
                  <a:schemeClr val="tx2"/>
                </a:solidFill>
                <a:latin typeface="+mn-lt"/>
              </a:rPr>
              <a:t>1</a:t>
            </a:r>
            <a:r>
              <a:rPr lang="en-US" sz="2800" i="1" dirty="0">
                <a:solidFill>
                  <a:schemeClr val="tx2"/>
                </a:solidFill>
                <a:latin typeface="+mn-lt"/>
              </a:rPr>
              <a:t> </a:t>
            </a:r>
            <a:r>
              <a:rPr lang="en-US" sz="2800" dirty="0">
                <a:solidFill>
                  <a:schemeClr val="tx2"/>
                </a:solidFill>
                <a:latin typeface="+mn-lt"/>
              </a:rPr>
              <a:t>and</a:t>
            </a:r>
            <a:r>
              <a:rPr lang="en-US" sz="2800" i="1" dirty="0">
                <a:solidFill>
                  <a:schemeClr val="tx2"/>
                </a:solidFill>
                <a:latin typeface="+mn-lt"/>
              </a:rPr>
              <a:t> P</a:t>
            </a:r>
            <a:r>
              <a:rPr lang="en-US" sz="2800" i="1" baseline="-25000" dirty="0">
                <a:solidFill>
                  <a:schemeClr val="tx2"/>
                </a:solidFill>
                <a:latin typeface="+mn-lt"/>
              </a:rPr>
              <a:t>2</a:t>
            </a:r>
            <a:r>
              <a:rPr lang="en-US" sz="2800" i="1" dirty="0">
                <a:solidFill>
                  <a:schemeClr val="tx2"/>
                </a:solidFill>
                <a:latin typeface="+mn-lt"/>
              </a:rPr>
              <a:t> , V</a:t>
            </a:r>
            <a:r>
              <a:rPr lang="en-US" sz="2800" i="1" baseline="-25000" dirty="0">
                <a:solidFill>
                  <a:schemeClr val="tx2"/>
                </a:solidFill>
                <a:latin typeface="+mn-lt"/>
              </a:rPr>
              <a:t>1</a:t>
            </a:r>
            <a:r>
              <a:rPr lang="en-US" sz="2800" i="1" dirty="0">
                <a:solidFill>
                  <a:schemeClr val="tx2"/>
                </a:solidFill>
                <a:latin typeface="+mn-lt"/>
              </a:rPr>
              <a:t> </a:t>
            </a:r>
            <a:r>
              <a:rPr lang="en-US" sz="2800" dirty="0">
                <a:solidFill>
                  <a:schemeClr val="tx2"/>
                </a:solidFill>
                <a:latin typeface="+mn-lt"/>
              </a:rPr>
              <a:t>and</a:t>
            </a:r>
            <a:r>
              <a:rPr lang="en-US" sz="2800" i="1" dirty="0">
                <a:solidFill>
                  <a:schemeClr val="tx2"/>
                </a:solidFill>
                <a:latin typeface="+mn-lt"/>
              </a:rPr>
              <a:t> V</a:t>
            </a:r>
            <a:r>
              <a:rPr lang="en-US" sz="2800" i="1" baseline="-25000" dirty="0">
                <a:solidFill>
                  <a:schemeClr val="tx2"/>
                </a:solidFill>
                <a:latin typeface="+mn-lt"/>
              </a:rPr>
              <a:t>2</a:t>
            </a:r>
            <a:r>
              <a:rPr lang="en-US" sz="2800" i="1" dirty="0">
                <a:solidFill>
                  <a:schemeClr val="tx2"/>
                </a:solidFill>
                <a:latin typeface="+mn-lt"/>
              </a:rPr>
              <a:t> </a:t>
            </a:r>
            <a:r>
              <a:rPr lang="en-US" sz="2800" dirty="0">
                <a:solidFill>
                  <a:schemeClr val="tx2"/>
                </a:solidFill>
                <a:latin typeface="+mn-lt"/>
              </a:rPr>
              <a:t>can be any units as long as they are the same.  </a:t>
            </a:r>
            <a:r>
              <a:rPr lang="en-US" sz="2800" i="1" dirty="0">
                <a:solidFill>
                  <a:schemeClr val="tx2"/>
                </a:solidFill>
                <a:latin typeface="+mn-lt"/>
              </a:rPr>
              <a:t>T</a:t>
            </a:r>
            <a:r>
              <a:rPr lang="en-US" sz="2800" i="1" baseline="-25000" dirty="0">
                <a:solidFill>
                  <a:schemeClr val="tx2"/>
                </a:solidFill>
                <a:latin typeface="+mn-lt"/>
              </a:rPr>
              <a:t>1</a:t>
            </a:r>
            <a:r>
              <a:rPr lang="en-US" sz="2800" i="1" dirty="0">
                <a:solidFill>
                  <a:schemeClr val="tx2"/>
                </a:solidFill>
                <a:latin typeface="+mn-lt"/>
              </a:rPr>
              <a:t> </a:t>
            </a:r>
            <a:r>
              <a:rPr lang="en-US" sz="2800" dirty="0">
                <a:solidFill>
                  <a:schemeClr val="tx2"/>
                </a:solidFill>
                <a:latin typeface="+mn-lt"/>
              </a:rPr>
              <a:t>and </a:t>
            </a:r>
            <a:r>
              <a:rPr lang="en-US" sz="2800" i="1" dirty="0">
                <a:solidFill>
                  <a:schemeClr val="tx2"/>
                </a:solidFill>
                <a:latin typeface="+mn-lt"/>
              </a:rPr>
              <a:t>T</a:t>
            </a:r>
            <a:r>
              <a:rPr lang="en-US" sz="2800" i="1" baseline="-25000" dirty="0">
                <a:solidFill>
                  <a:schemeClr val="tx2"/>
                </a:solidFill>
                <a:latin typeface="+mn-lt"/>
              </a:rPr>
              <a:t>2</a:t>
            </a:r>
            <a:r>
              <a:rPr lang="en-US" sz="2800" i="1" dirty="0">
                <a:solidFill>
                  <a:schemeClr val="tx2"/>
                </a:solidFill>
                <a:latin typeface="+mn-lt"/>
              </a:rPr>
              <a:t> </a:t>
            </a:r>
            <a:r>
              <a:rPr lang="en-US" sz="2800" dirty="0">
                <a:solidFill>
                  <a:schemeClr val="tx2"/>
                </a:solidFill>
                <a:latin typeface="+mn-lt"/>
              </a:rPr>
              <a:t>must be in Kelvin.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gas has a volume of 8.00 L at 20.0</a:t>
            </a:r>
            <a:r>
              <a:rPr lang="en-US" baseline="30000" dirty="0" smtClean="0"/>
              <a:t> ° </a:t>
            </a:r>
            <a:r>
              <a:rPr lang="en-US" dirty="0" smtClean="0"/>
              <a:t>C and 700. </a:t>
            </a:r>
            <a:r>
              <a:rPr lang="en-US" dirty="0" err="1" smtClean="0"/>
              <a:t>torr</a:t>
            </a:r>
            <a:r>
              <a:rPr lang="en-US" dirty="0" smtClean="0"/>
              <a:t>.  What will be its volume at STP?</a:t>
            </a:r>
          </a:p>
          <a:p>
            <a:pPr marL="514350" indent="-514350">
              <a:buFont typeface="+mj-lt"/>
              <a:buAutoNum type="alphaLcPeriod"/>
              <a:defRPr/>
            </a:pPr>
            <a:r>
              <a:rPr lang="en-US" dirty="0" smtClean="0"/>
              <a:t>1.20 L</a:t>
            </a:r>
          </a:p>
          <a:p>
            <a:pPr marL="514350" indent="-514350">
              <a:buFont typeface="+mj-lt"/>
              <a:buAutoNum type="alphaLcPeriod"/>
              <a:defRPr/>
            </a:pPr>
            <a:r>
              <a:rPr lang="en-US" dirty="0" smtClean="0"/>
              <a:t>9.32 L</a:t>
            </a:r>
          </a:p>
          <a:p>
            <a:pPr marL="514350" indent="-514350">
              <a:buFont typeface="+mj-lt"/>
              <a:buAutoNum type="alphaLcPeriod"/>
              <a:defRPr/>
            </a:pPr>
            <a:r>
              <a:rPr lang="en-US" dirty="0" smtClean="0"/>
              <a:t>53.2 L</a:t>
            </a:r>
          </a:p>
          <a:p>
            <a:pPr marL="514350" indent="-514350">
              <a:buFont typeface="+mj-lt"/>
              <a:buAutoNum type="alphaLcPeriod"/>
              <a:defRPr/>
            </a:pPr>
            <a:r>
              <a:rPr lang="en-US" dirty="0" smtClean="0"/>
              <a:t>6.87 L</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mtClean="0"/>
              <a:t>Dalton’s Law of Partial Pressures</a:t>
            </a:r>
          </a:p>
        </p:txBody>
      </p:sp>
      <p:sp>
        <p:nvSpPr>
          <p:cNvPr id="3" name="Content Placeholder 2"/>
          <p:cNvSpPr>
            <a:spLocks noGrp="1"/>
          </p:cNvSpPr>
          <p:nvPr>
            <p:ph idx="1"/>
          </p:nvPr>
        </p:nvSpPr>
        <p:spPr/>
        <p:txBody>
          <a:bodyPr/>
          <a:lstStyle/>
          <a:p>
            <a:r>
              <a:rPr lang="en-US" smtClean="0"/>
              <a:t>The total pressure of a mixture of gases is the sum of the partial pressures exerted by each of the gases in the mixture.</a:t>
            </a:r>
          </a:p>
          <a:p>
            <a:pPr algn="ctr"/>
            <a:r>
              <a:rPr lang="en-US" b="1" i="1" smtClean="0">
                <a:solidFill>
                  <a:srgbClr val="800000"/>
                </a:solidFill>
              </a:rPr>
              <a:t>P</a:t>
            </a:r>
            <a:r>
              <a:rPr lang="en-US" b="1" i="1" baseline="-25000" smtClean="0">
                <a:solidFill>
                  <a:srgbClr val="800000"/>
                </a:solidFill>
              </a:rPr>
              <a:t>Total</a:t>
            </a:r>
            <a:r>
              <a:rPr lang="en-US" b="1" i="1" smtClean="0">
                <a:solidFill>
                  <a:srgbClr val="800000"/>
                </a:solidFill>
              </a:rPr>
              <a:t> = P</a:t>
            </a:r>
            <a:r>
              <a:rPr lang="en-US" b="1" i="1" baseline="-25000" smtClean="0">
                <a:solidFill>
                  <a:srgbClr val="800000"/>
                </a:solidFill>
              </a:rPr>
              <a:t>A</a:t>
            </a:r>
            <a:r>
              <a:rPr lang="en-US" b="1" i="1" smtClean="0">
                <a:solidFill>
                  <a:srgbClr val="800000"/>
                </a:solidFill>
              </a:rPr>
              <a:t> + P</a:t>
            </a:r>
            <a:r>
              <a:rPr lang="en-US" b="1" i="1" baseline="-25000" smtClean="0">
                <a:solidFill>
                  <a:srgbClr val="800000"/>
                </a:solidFill>
              </a:rPr>
              <a:t>B</a:t>
            </a:r>
            <a:r>
              <a:rPr lang="en-US" b="1" i="1" smtClean="0">
                <a:solidFill>
                  <a:srgbClr val="800000"/>
                </a:solidFill>
              </a:rPr>
              <a:t> + P</a:t>
            </a:r>
            <a:r>
              <a:rPr lang="en-US" b="1" i="1" baseline="-25000" smtClean="0">
                <a:solidFill>
                  <a:srgbClr val="800000"/>
                </a:solidFill>
              </a:rPr>
              <a:t>C</a:t>
            </a:r>
            <a:r>
              <a:rPr lang="en-US" b="1" i="1" smtClean="0">
                <a:solidFill>
                  <a:srgbClr val="800000"/>
                </a:solidFill>
              </a:rPr>
              <a:t> + ….</a:t>
            </a:r>
          </a:p>
          <a:p>
            <a:pPr algn="ctr"/>
            <a:endParaRPr lang="en-US" sz="1000" b="1" smtClean="0">
              <a:solidFill>
                <a:srgbClr val="800000"/>
              </a:solidFill>
            </a:endParaRPr>
          </a:p>
          <a:p>
            <a:r>
              <a:rPr lang="en-US" smtClean="0"/>
              <a:t>Atmospheric pressure is the result of the combined pressure of the nitrogen and oxygen and other trace gases in air.</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Object 6"/>
          <p:cNvGraphicFramePr>
            <a:graphicFrameLocks noChangeAspect="1"/>
          </p:cNvGraphicFramePr>
          <p:nvPr/>
        </p:nvGraphicFramePr>
        <p:xfrm>
          <a:off x="1158875" y="5186363"/>
          <a:ext cx="7289800" cy="604837"/>
        </p:xfrm>
        <a:graphic>
          <a:graphicData uri="http://schemas.openxmlformats.org/presentationml/2006/ole">
            <p:oleObj spid="_x0000_s17410" name="Equation" r:id="rId3" imgW="290808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p:cNvPicPr>
            <a:picLocks noChangeAspect="1" noChangeArrowheads="1"/>
          </p:cNvPicPr>
          <p:nvPr/>
        </p:nvPicPr>
        <p:blipFill>
          <a:blip r:embed="rId4" cstate="print"/>
          <a:srcRect/>
          <a:stretch>
            <a:fillRect/>
          </a:stretch>
        </p:blipFill>
        <p:spPr bwMode="auto">
          <a:xfrm>
            <a:off x="5334000" y="2362200"/>
            <a:ext cx="3643313" cy="2363788"/>
          </a:xfrm>
          <a:prstGeom prst="rect">
            <a:avLst/>
          </a:prstGeom>
          <a:noFill/>
          <a:ln w="9525">
            <a:noFill/>
            <a:miter lim="800000"/>
            <a:headEnd/>
            <a:tailEnd/>
          </a:ln>
        </p:spPr>
      </p:pic>
      <p:sp>
        <p:nvSpPr>
          <p:cNvPr id="18436" name="Title 1"/>
          <p:cNvSpPr>
            <a:spLocks noGrp="1"/>
          </p:cNvSpPr>
          <p:nvPr>
            <p:ph type="title"/>
          </p:nvPr>
        </p:nvSpPr>
        <p:spPr/>
        <p:txBody>
          <a:bodyPr/>
          <a:lstStyle/>
          <a:p>
            <a:r>
              <a:rPr lang="en-US" dirty="0" smtClean="0"/>
              <a:t>Collecting Gas Over Water</a:t>
            </a:r>
          </a:p>
        </p:txBody>
      </p:sp>
      <p:sp>
        <p:nvSpPr>
          <p:cNvPr id="3" name="Content Placeholder 2"/>
          <p:cNvSpPr>
            <a:spLocks noGrp="1"/>
          </p:cNvSpPr>
          <p:nvPr>
            <p:ph idx="1"/>
          </p:nvPr>
        </p:nvSpPr>
        <p:spPr>
          <a:xfrm>
            <a:off x="0" y="1676400"/>
            <a:ext cx="8077200" cy="6400800"/>
          </a:xfrm>
        </p:spPr>
        <p:txBody>
          <a:bodyPr/>
          <a:lstStyle/>
          <a:p>
            <a:pPr>
              <a:buFont typeface="Arial" pitchFamily="34" charset="0"/>
              <a:buChar char="•"/>
            </a:pPr>
            <a:r>
              <a:rPr lang="en-US" dirty="0" smtClean="0"/>
              <a:t>Gases collected over water contain both the gas and water vapor.</a:t>
            </a:r>
          </a:p>
          <a:p>
            <a:pPr>
              <a:buFont typeface="Arial" pitchFamily="34" charset="0"/>
              <a:buChar char="•"/>
            </a:pPr>
            <a:r>
              <a:rPr lang="en-US" dirty="0" smtClean="0"/>
              <a:t>The vapor pressure of water is</a:t>
            </a:r>
          </a:p>
          <a:p>
            <a:r>
              <a:rPr lang="en-US" dirty="0" smtClean="0"/>
              <a:t>	constant at a given temperature</a:t>
            </a:r>
          </a:p>
          <a:p>
            <a:pPr>
              <a:buFont typeface="Arial" pitchFamily="34" charset="0"/>
              <a:buChar char="•"/>
            </a:pPr>
            <a:r>
              <a:rPr lang="en-US" dirty="0" smtClean="0"/>
              <a:t>Pressure in the bottle is </a:t>
            </a:r>
          </a:p>
          <a:p>
            <a:r>
              <a:rPr lang="en-US" dirty="0" smtClean="0"/>
              <a:t>	equalized so that the </a:t>
            </a:r>
            <a:r>
              <a:rPr lang="en-US" i="1" dirty="0" err="1" smtClean="0"/>
              <a:t>P</a:t>
            </a:r>
            <a:r>
              <a:rPr lang="en-US" i="1" baseline="-25000" dirty="0" err="1" smtClean="0"/>
              <a:t>inside</a:t>
            </a:r>
            <a:r>
              <a:rPr lang="en-US" i="1" baseline="-25000" dirty="0" smtClean="0"/>
              <a:t> </a:t>
            </a:r>
            <a:r>
              <a:rPr lang="en-US" i="1" dirty="0" smtClean="0"/>
              <a:t>=  </a:t>
            </a:r>
            <a:r>
              <a:rPr lang="en-US" i="1" dirty="0" err="1" smtClean="0"/>
              <a:t>P</a:t>
            </a:r>
            <a:r>
              <a:rPr lang="en-US" i="1" baseline="-25000" dirty="0" err="1" smtClean="0"/>
              <a:t>atm</a:t>
            </a:r>
            <a:endParaRPr lang="en-US" i="1"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8" name="Object 3"/>
          <p:cNvGraphicFramePr>
            <a:graphicFrameLocks noChangeAspect="1"/>
          </p:cNvGraphicFramePr>
          <p:nvPr/>
        </p:nvGraphicFramePr>
        <p:xfrm>
          <a:off x="615950" y="5029200"/>
          <a:ext cx="3694113" cy="681038"/>
        </p:xfrm>
        <a:graphic>
          <a:graphicData uri="http://schemas.openxmlformats.org/presentationml/2006/ole">
            <p:oleObj spid="_x0000_s88066" name="Equation" r:id="rId5" imgW="1307880" imgH="241200" progId="">
              <p:embed/>
            </p:oleObj>
          </a:graphicData>
        </a:graphic>
      </p:graphicFrame>
      <p:pic>
        <p:nvPicPr>
          <p:cNvPr id="88067" name="Picture 3"/>
          <p:cNvPicPr>
            <a:picLocks noChangeAspect="1" noChangeArrowheads="1"/>
          </p:cNvPicPr>
          <p:nvPr/>
        </p:nvPicPr>
        <p:blipFill>
          <a:blip r:embed="rId6" cstate="print"/>
          <a:srcRect/>
          <a:stretch>
            <a:fillRect/>
          </a:stretch>
        </p:blipFill>
        <p:spPr bwMode="auto">
          <a:xfrm>
            <a:off x="5451763" y="2514600"/>
            <a:ext cx="3692237"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oxygen is collected over water at 22</a:t>
            </a:r>
            <a:r>
              <a:rPr lang="en-US" baseline="30000" dirty="0" smtClean="0"/>
              <a:t> ° </a:t>
            </a:r>
            <a:r>
              <a:rPr lang="en-US" dirty="0" smtClean="0"/>
              <a:t>C and 762 </a:t>
            </a:r>
            <a:r>
              <a:rPr lang="en-US" dirty="0" err="1" smtClean="0"/>
              <a:t>torr</a:t>
            </a:r>
            <a:r>
              <a:rPr lang="en-US" dirty="0" smtClean="0"/>
              <a:t>.  What is the partial pressure of the dry oxygen?  The vapor pressure of water at 22</a:t>
            </a:r>
            <a:r>
              <a:rPr lang="en-US" baseline="30000" dirty="0" smtClean="0"/>
              <a:t>°</a:t>
            </a:r>
            <a:r>
              <a:rPr lang="en-US" dirty="0" smtClean="0"/>
              <a:t>C is 19.8 </a:t>
            </a:r>
            <a:r>
              <a:rPr lang="en-US" dirty="0" err="1" smtClean="0"/>
              <a:t>torr</a:t>
            </a:r>
            <a:r>
              <a:rPr lang="en-US" dirty="0" smtClean="0"/>
              <a:t>.</a:t>
            </a:r>
          </a:p>
          <a:p>
            <a:pPr marL="514350" indent="-514350">
              <a:buFont typeface="+mj-lt"/>
              <a:buAutoNum type="alphaLcPeriod"/>
              <a:defRPr/>
            </a:pPr>
            <a:r>
              <a:rPr lang="en-US" dirty="0" smtClean="0"/>
              <a:t>742 </a:t>
            </a:r>
            <a:r>
              <a:rPr lang="en-US" dirty="0" err="1" smtClean="0"/>
              <a:t>torr</a:t>
            </a:r>
            <a:endParaRPr lang="en-US" dirty="0" smtClean="0"/>
          </a:p>
          <a:p>
            <a:pPr marL="514350" indent="-514350">
              <a:buFont typeface="+mj-lt"/>
              <a:buAutoNum type="alphaLcPeriod"/>
              <a:defRPr/>
            </a:pPr>
            <a:r>
              <a:rPr lang="en-US" dirty="0" smtClean="0"/>
              <a:t>782 </a:t>
            </a:r>
            <a:r>
              <a:rPr lang="en-US" dirty="0" err="1" smtClean="0"/>
              <a:t>torr</a:t>
            </a:r>
            <a:endParaRPr lang="en-US" dirty="0" smtClean="0"/>
          </a:p>
          <a:p>
            <a:pPr marL="514350" indent="-514350">
              <a:buFont typeface="+mj-lt"/>
              <a:buAutoNum type="alphaLcPeriod"/>
              <a:defRPr/>
            </a:pPr>
            <a:r>
              <a:rPr lang="en-US" dirty="0" smtClean="0"/>
              <a:t>784 </a:t>
            </a:r>
            <a:r>
              <a:rPr lang="en-US" dirty="0" err="1" smtClean="0"/>
              <a:t>torr</a:t>
            </a:r>
            <a:endParaRPr lang="en-US" dirty="0" smtClean="0"/>
          </a:p>
          <a:p>
            <a:pPr marL="514350" indent="-514350">
              <a:buFont typeface="+mj-lt"/>
              <a:buAutoNum type="alphaLcPeriod"/>
              <a:defRPr/>
            </a:pPr>
            <a:r>
              <a:rPr lang="en-US" dirty="0" smtClean="0"/>
              <a:t>750. </a:t>
            </a:r>
            <a:r>
              <a:rPr lang="en-US" dirty="0" err="1" smtClean="0"/>
              <a:t>torr</a:t>
            </a: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Avogadro’s Law</a:t>
            </a:r>
          </a:p>
        </p:txBody>
      </p:sp>
      <p:sp>
        <p:nvSpPr>
          <p:cNvPr id="57347" name="Content Placeholder 2"/>
          <p:cNvSpPr>
            <a:spLocks noGrp="1"/>
          </p:cNvSpPr>
          <p:nvPr>
            <p:ph idx="1"/>
          </p:nvPr>
        </p:nvSpPr>
        <p:spPr/>
        <p:txBody>
          <a:bodyPr/>
          <a:lstStyle/>
          <a:p>
            <a:r>
              <a:rPr lang="en-US" smtClean="0"/>
              <a:t>Equal volumes of different gases at the same </a:t>
            </a:r>
            <a:r>
              <a:rPr lang="en-US" i="1" smtClean="0"/>
              <a:t>T</a:t>
            </a:r>
            <a:r>
              <a:rPr lang="en-US" smtClean="0"/>
              <a:t> and </a:t>
            </a:r>
            <a:r>
              <a:rPr lang="en-US" i="1" smtClean="0"/>
              <a:t>P</a:t>
            </a:r>
            <a:r>
              <a:rPr lang="en-US" smtClean="0"/>
              <a:t> contain the same number of molecules.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5304" name="TextBox 7"/>
          <p:cNvSpPr txBox="1">
            <a:spLocks noChangeArrowheads="1"/>
          </p:cNvSpPr>
          <p:nvPr/>
        </p:nvSpPr>
        <p:spPr bwMode="auto">
          <a:xfrm>
            <a:off x="1919288" y="4943475"/>
            <a:ext cx="1423987" cy="1016000"/>
          </a:xfrm>
          <a:prstGeom prst="rect">
            <a:avLst/>
          </a:prstGeom>
          <a:noFill/>
          <a:ln w="9525">
            <a:noFill/>
            <a:miter lim="800000"/>
            <a:headEnd/>
            <a:tailEnd/>
          </a:ln>
        </p:spPr>
        <p:txBody>
          <a:bodyPr wrap="none">
            <a:spAutoFit/>
          </a:bodyPr>
          <a:lstStyle/>
          <a:p>
            <a:pPr algn="ctr"/>
            <a:r>
              <a:rPr lang="en-US" sz="2000"/>
              <a:t>1 volume</a:t>
            </a:r>
          </a:p>
          <a:p>
            <a:pPr algn="ctr"/>
            <a:r>
              <a:rPr lang="en-US" sz="2000"/>
              <a:t>1 molecule</a:t>
            </a:r>
          </a:p>
          <a:p>
            <a:pPr algn="ctr"/>
            <a:r>
              <a:rPr lang="en-US" sz="2000"/>
              <a:t>1 mol</a:t>
            </a:r>
          </a:p>
        </p:txBody>
      </p:sp>
      <p:sp>
        <p:nvSpPr>
          <p:cNvPr id="55305" name="TextBox 8"/>
          <p:cNvSpPr txBox="1">
            <a:spLocks noChangeArrowheads="1"/>
          </p:cNvSpPr>
          <p:nvPr/>
        </p:nvSpPr>
        <p:spPr bwMode="auto">
          <a:xfrm>
            <a:off x="4048125" y="4943475"/>
            <a:ext cx="1423988" cy="1016000"/>
          </a:xfrm>
          <a:prstGeom prst="rect">
            <a:avLst/>
          </a:prstGeom>
          <a:noFill/>
          <a:ln w="9525">
            <a:noFill/>
            <a:miter lim="800000"/>
            <a:headEnd/>
            <a:tailEnd/>
          </a:ln>
        </p:spPr>
        <p:txBody>
          <a:bodyPr wrap="none">
            <a:spAutoFit/>
          </a:bodyPr>
          <a:lstStyle/>
          <a:p>
            <a:pPr algn="ctr"/>
            <a:r>
              <a:rPr lang="en-US" sz="2000"/>
              <a:t>1 volume</a:t>
            </a:r>
          </a:p>
          <a:p>
            <a:pPr algn="ctr"/>
            <a:r>
              <a:rPr lang="en-US" sz="2000"/>
              <a:t>1 molecule</a:t>
            </a:r>
          </a:p>
          <a:p>
            <a:pPr algn="ctr"/>
            <a:r>
              <a:rPr lang="en-US" sz="2000"/>
              <a:t>1 mol</a:t>
            </a:r>
          </a:p>
        </p:txBody>
      </p:sp>
      <p:sp>
        <p:nvSpPr>
          <p:cNvPr id="55306" name="TextBox 9"/>
          <p:cNvSpPr txBox="1">
            <a:spLocks noChangeArrowheads="1"/>
          </p:cNvSpPr>
          <p:nvPr/>
        </p:nvSpPr>
        <p:spPr bwMode="auto">
          <a:xfrm>
            <a:off x="6408738" y="4943475"/>
            <a:ext cx="1552575" cy="1016000"/>
          </a:xfrm>
          <a:prstGeom prst="rect">
            <a:avLst/>
          </a:prstGeom>
          <a:noFill/>
          <a:ln w="9525">
            <a:noFill/>
            <a:miter lim="800000"/>
            <a:headEnd/>
            <a:tailEnd/>
          </a:ln>
        </p:spPr>
        <p:txBody>
          <a:bodyPr wrap="none">
            <a:spAutoFit/>
          </a:bodyPr>
          <a:lstStyle/>
          <a:p>
            <a:pPr algn="ctr"/>
            <a:r>
              <a:rPr lang="en-US" sz="2000"/>
              <a:t>2 volumes</a:t>
            </a:r>
          </a:p>
          <a:p>
            <a:pPr algn="ctr"/>
            <a:r>
              <a:rPr lang="en-US" sz="2000"/>
              <a:t>2 molecules</a:t>
            </a:r>
          </a:p>
          <a:p>
            <a:pPr algn="ctr"/>
            <a:r>
              <a:rPr lang="en-US" sz="2000"/>
              <a:t>2 mol</a:t>
            </a:r>
          </a:p>
        </p:txBody>
      </p:sp>
      <p:sp>
        <p:nvSpPr>
          <p:cNvPr id="11" name="TextBox 10"/>
          <p:cNvSpPr txBox="1">
            <a:spLocks noChangeArrowheads="1"/>
          </p:cNvSpPr>
          <p:nvPr/>
        </p:nvSpPr>
        <p:spPr bwMode="auto">
          <a:xfrm>
            <a:off x="304800" y="4953000"/>
            <a:ext cx="1452563" cy="708025"/>
          </a:xfrm>
          <a:prstGeom prst="rect">
            <a:avLst/>
          </a:prstGeom>
          <a:noFill/>
          <a:ln w="9525">
            <a:noFill/>
            <a:miter lim="800000"/>
            <a:headEnd/>
            <a:tailEnd/>
          </a:ln>
        </p:spPr>
        <p:txBody>
          <a:bodyPr wrap="none">
            <a:spAutoFit/>
          </a:bodyPr>
          <a:lstStyle/>
          <a:p>
            <a:r>
              <a:rPr lang="en-US" sz="2000"/>
              <a:t>The ratio is</a:t>
            </a:r>
          </a:p>
          <a:p>
            <a:r>
              <a:rPr lang="en-US" sz="2000"/>
              <a:t>the same:</a:t>
            </a:r>
          </a:p>
        </p:txBody>
      </p:sp>
      <p:pic>
        <p:nvPicPr>
          <p:cNvPr id="57356" name="Picture 12"/>
          <p:cNvPicPr>
            <a:picLocks noChangeAspect="1" noChangeArrowheads="1"/>
          </p:cNvPicPr>
          <p:nvPr/>
        </p:nvPicPr>
        <p:blipFill>
          <a:blip r:embed="rId3" cstate="print"/>
          <a:srcRect/>
          <a:stretch>
            <a:fillRect/>
          </a:stretch>
        </p:blipFill>
        <p:spPr bwMode="auto">
          <a:xfrm>
            <a:off x="1447800" y="2733674"/>
            <a:ext cx="6858000" cy="2190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5" grpId="0"/>
      <p:bldP spid="55306"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1"/>
          <p:cNvSpPr>
            <a:spLocks noGrp="1"/>
          </p:cNvSpPr>
          <p:nvPr>
            <p:ph type="title"/>
          </p:nvPr>
        </p:nvSpPr>
        <p:spPr/>
        <p:txBody>
          <a:bodyPr/>
          <a:lstStyle/>
          <a:p>
            <a:r>
              <a:rPr lang="en-US" smtClean="0"/>
              <a:t>Density of Gases</a:t>
            </a:r>
          </a:p>
        </p:txBody>
      </p:sp>
      <p:sp>
        <p:nvSpPr>
          <p:cNvPr id="3" name="Content Placeholder 2"/>
          <p:cNvSpPr>
            <a:spLocks noGrp="1"/>
          </p:cNvSpPr>
          <p:nvPr>
            <p:ph idx="1"/>
          </p:nvPr>
        </p:nvSpPr>
        <p:spPr>
          <a:xfrm>
            <a:off x="457200" y="2408238"/>
            <a:ext cx="8229600" cy="3306762"/>
          </a:xfrm>
        </p:spPr>
        <p:txBody>
          <a:bodyPr/>
          <a:lstStyle/>
          <a:p>
            <a:r>
              <a:rPr lang="en-US" smtClean="0"/>
              <a:t>Calculate the density of nitrogen gas at STP.</a:t>
            </a:r>
          </a:p>
          <a:p>
            <a:endParaRPr lang="en-US" smtClean="0"/>
          </a:p>
          <a:p>
            <a:endParaRPr lang="en-US" smtClean="0"/>
          </a:p>
          <a:p>
            <a:endParaRPr lang="en-US" smtClean="0"/>
          </a:p>
          <a:p>
            <a:endParaRPr lang="en-US" smtClean="0"/>
          </a:p>
          <a:p>
            <a:r>
              <a:rPr lang="en-US" smtClean="0"/>
              <a:t>Note that densities are always cited for a particular temperature, since gas densities decrease as temperature increases.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20482" name="Object 2"/>
          <p:cNvGraphicFramePr>
            <a:graphicFrameLocks noChangeAspect="1"/>
          </p:cNvGraphicFramePr>
          <p:nvPr/>
        </p:nvGraphicFramePr>
        <p:xfrm>
          <a:off x="3276600" y="1524000"/>
          <a:ext cx="2582863" cy="909638"/>
        </p:xfrm>
        <a:graphic>
          <a:graphicData uri="http://schemas.openxmlformats.org/presentationml/2006/ole">
            <p:oleObj spid="_x0000_s20482" name="Equation" r:id="rId3" imgW="1117440" imgH="393480" progId="">
              <p:embed/>
            </p:oleObj>
          </a:graphicData>
        </a:graphic>
      </p:graphicFrame>
      <p:graphicFrame>
        <p:nvGraphicFramePr>
          <p:cNvPr id="67587" name="Object 3"/>
          <p:cNvGraphicFramePr>
            <a:graphicFrameLocks noChangeAspect="1"/>
          </p:cNvGraphicFramePr>
          <p:nvPr/>
        </p:nvGraphicFramePr>
        <p:xfrm>
          <a:off x="1938338" y="3017838"/>
          <a:ext cx="4195762" cy="998537"/>
        </p:xfrm>
        <a:graphic>
          <a:graphicData uri="http://schemas.openxmlformats.org/presentationml/2006/ole">
            <p:oleObj spid="_x0000_s20483" name="Equation" r:id="rId4" imgW="1815840" imgH="431640" progId="">
              <p:embed/>
            </p:oleObj>
          </a:graphicData>
        </a:graphic>
      </p:graphicFrame>
      <p:graphicFrame>
        <p:nvGraphicFramePr>
          <p:cNvPr id="67588" name="Object 4"/>
          <p:cNvGraphicFramePr>
            <a:graphicFrameLocks noChangeAspect="1"/>
          </p:cNvGraphicFramePr>
          <p:nvPr/>
        </p:nvGraphicFramePr>
        <p:xfrm>
          <a:off x="1614488" y="4076700"/>
          <a:ext cx="5605462" cy="998538"/>
        </p:xfrm>
        <a:graphic>
          <a:graphicData uri="http://schemas.openxmlformats.org/presentationml/2006/ole">
            <p:oleObj spid="_x0000_s20484" name="Equation" r:id="rId5" imgW="2425680" imgH="431640" progId="">
              <p:embed/>
            </p:oleObj>
          </a:graphicData>
        </a:graphic>
      </p:graphicFrame>
      <p:sp>
        <p:nvSpPr>
          <p:cNvPr id="9" name="Line 60"/>
          <p:cNvSpPr>
            <a:spLocks noChangeShapeType="1"/>
          </p:cNvSpPr>
          <p:nvPr/>
        </p:nvSpPr>
        <p:spPr bwMode="auto">
          <a:xfrm flipV="1">
            <a:off x="4800600" y="41148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0" name="Line 60"/>
          <p:cNvSpPr>
            <a:spLocks noChangeShapeType="1"/>
          </p:cNvSpPr>
          <p:nvPr/>
        </p:nvSpPr>
        <p:spPr bwMode="auto">
          <a:xfrm flipV="1">
            <a:off x="3429000" y="46482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8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499"/>
                                          </p:stCondLst>
                                        </p:cTn>
                                        <p:tgtEl>
                                          <p:spTgt spid="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of the following gases is the most dense?</a:t>
            </a:r>
          </a:p>
          <a:p>
            <a:pPr marL="514350" indent="-514350">
              <a:buFont typeface="+mj-lt"/>
              <a:buAutoNum type="alphaLcPeriod"/>
              <a:defRPr/>
            </a:pPr>
            <a:r>
              <a:rPr lang="en-US" dirty="0" smtClean="0"/>
              <a:t>H</a:t>
            </a:r>
            <a:r>
              <a:rPr lang="en-US" baseline="-25000" dirty="0" smtClean="0"/>
              <a:t>2</a:t>
            </a:r>
          </a:p>
          <a:p>
            <a:pPr marL="514350" indent="-514350">
              <a:buFont typeface="+mj-lt"/>
              <a:buAutoNum type="alphaLcPeriod"/>
              <a:defRPr/>
            </a:pPr>
            <a:r>
              <a:rPr lang="en-US" dirty="0" smtClean="0"/>
              <a:t>N</a:t>
            </a:r>
            <a:r>
              <a:rPr lang="en-US" baseline="-25000" dirty="0" smtClean="0"/>
              <a:t>2</a:t>
            </a:r>
            <a:endParaRPr lang="en-US" dirty="0" smtClean="0"/>
          </a:p>
          <a:p>
            <a:pPr marL="514350" indent="-514350">
              <a:buFont typeface="+mj-lt"/>
              <a:buAutoNum type="alphaLcPeriod"/>
              <a:defRPr/>
            </a:pPr>
            <a:r>
              <a:rPr lang="en-US" dirty="0" smtClean="0"/>
              <a:t>CO</a:t>
            </a:r>
            <a:r>
              <a:rPr lang="en-US" baseline="-25000" dirty="0" smtClean="0"/>
              <a:t>2</a:t>
            </a:r>
            <a:endParaRPr lang="en-US" dirty="0" smtClean="0"/>
          </a:p>
          <a:p>
            <a:pPr marL="514350" indent="-514350">
              <a:buFont typeface="+mj-lt"/>
              <a:buAutoNum type="alphaLcPeriod"/>
              <a:defRPr/>
            </a:pPr>
            <a:r>
              <a:rPr lang="en-US" dirty="0" smtClean="0"/>
              <a:t>O</a:t>
            </a:r>
            <a:r>
              <a:rPr lang="en-US" baseline="-25000" dirty="0" smtClean="0"/>
              <a:t>2</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Box 5"/>
          <p:cNvSpPr txBox="1"/>
          <p:nvPr/>
        </p:nvSpPr>
        <p:spPr>
          <a:xfrm>
            <a:off x="533400" y="4724400"/>
            <a:ext cx="8077200" cy="1384300"/>
          </a:xfrm>
          <a:prstGeom prst="rect">
            <a:avLst/>
          </a:prstGeom>
          <a:noFill/>
        </p:spPr>
        <p:txBody>
          <a:bodyPr>
            <a:spAutoFit/>
          </a:bodyPr>
          <a:lstStyle/>
          <a:p>
            <a:pPr>
              <a:defRPr/>
            </a:pPr>
            <a:r>
              <a:rPr lang="en-US" sz="2800" dirty="0">
                <a:latin typeface="+mn-lt"/>
              </a:rPr>
              <a:t>Carbon dioxide fire extinguishers can be used to put out fires because CO</a:t>
            </a:r>
            <a:r>
              <a:rPr lang="en-US" sz="2800" baseline="-25000" dirty="0">
                <a:latin typeface="+mn-lt"/>
              </a:rPr>
              <a:t>2</a:t>
            </a:r>
            <a:r>
              <a:rPr lang="en-US" sz="2800" dirty="0">
                <a:latin typeface="+mn-lt"/>
              </a:rPr>
              <a:t> is more dense than air and can be used to push oxygen away from the fuel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itle 1"/>
          <p:cNvSpPr>
            <a:spLocks noGrp="1"/>
          </p:cNvSpPr>
          <p:nvPr>
            <p:ph type="title"/>
          </p:nvPr>
        </p:nvSpPr>
        <p:spPr/>
        <p:txBody>
          <a:bodyPr/>
          <a:lstStyle/>
          <a:p>
            <a:r>
              <a:rPr lang="en-US" smtClean="0"/>
              <a:t>Ideal Gas Law</a:t>
            </a:r>
          </a:p>
        </p:txBody>
      </p:sp>
      <p:sp>
        <p:nvSpPr>
          <p:cNvPr id="21511" name="Content Placeholder 2"/>
          <p:cNvSpPr>
            <a:spLocks noGrp="1"/>
          </p:cNvSpPr>
          <p:nvPr>
            <p:ph idx="1"/>
          </p:nvPr>
        </p:nvSpPr>
        <p:spPr>
          <a:xfrm>
            <a:off x="457200" y="2514600"/>
            <a:ext cx="8229600" cy="3382963"/>
          </a:xfrm>
        </p:spPr>
        <p:txBody>
          <a:bodyPr/>
          <a:lstStyle/>
          <a:p>
            <a:r>
              <a:rPr lang="en-US" smtClean="0"/>
              <a:t>Calculate the volume of 1 mole of any gas at STP.</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21506" name="Object 2"/>
          <p:cNvGraphicFramePr>
            <a:graphicFrameLocks noChangeAspect="1"/>
          </p:cNvGraphicFramePr>
          <p:nvPr/>
        </p:nvGraphicFramePr>
        <p:xfrm>
          <a:off x="2012950" y="1600200"/>
          <a:ext cx="5002213" cy="838200"/>
        </p:xfrm>
        <a:graphic>
          <a:graphicData uri="http://schemas.openxmlformats.org/presentationml/2006/ole">
            <p:oleObj spid="_x0000_s21506" name="Equation" r:id="rId3" imgW="2349360" imgH="393480" progId="">
              <p:embed/>
            </p:oleObj>
          </a:graphicData>
        </a:graphic>
      </p:graphicFrame>
      <p:sp>
        <p:nvSpPr>
          <p:cNvPr id="7" name="TextBox 6"/>
          <p:cNvSpPr txBox="1"/>
          <p:nvPr/>
        </p:nvSpPr>
        <p:spPr>
          <a:xfrm>
            <a:off x="533400" y="3200400"/>
            <a:ext cx="6261100" cy="461963"/>
          </a:xfrm>
          <a:prstGeom prst="rect">
            <a:avLst/>
          </a:prstGeom>
          <a:solidFill>
            <a:srgbClr val="DCE6F2">
              <a:alpha val="50196"/>
            </a:srgbClr>
          </a:solidFill>
        </p:spPr>
        <p:txBody>
          <a:bodyPr wrap="none">
            <a:spAutoFit/>
          </a:bodyPr>
          <a:lstStyle/>
          <a:p>
            <a:pPr>
              <a:defRPr/>
            </a:pPr>
            <a:r>
              <a:rPr lang="en-US" sz="2400" dirty="0" err="1">
                <a:solidFill>
                  <a:srgbClr val="0000FF"/>
                </a:solidFill>
                <a:latin typeface="+mn-lt"/>
              </a:rPr>
              <a:t>Knowns</a:t>
            </a:r>
            <a:r>
              <a:rPr lang="en-US" sz="2400" dirty="0">
                <a:solidFill>
                  <a:srgbClr val="0000FF"/>
                </a:solidFill>
                <a:latin typeface="+mn-lt"/>
              </a:rPr>
              <a:t>  	</a:t>
            </a:r>
            <a:r>
              <a:rPr lang="en-US" sz="2400" i="1" dirty="0">
                <a:latin typeface="+mn-lt"/>
              </a:rPr>
              <a:t>n</a:t>
            </a:r>
            <a:r>
              <a:rPr lang="en-US" sz="2400" dirty="0">
                <a:latin typeface="+mn-lt"/>
              </a:rPr>
              <a:t> = 1 mole   </a:t>
            </a:r>
            <a:r>
              <a:rPr lang="en-US" sz="2400" i="1" dirty="0">
                <a:latin typeface="+mn-lt"/>
              </a:rPr>
              <a:t>T</a:t>
            </a:r>
            <a:r>
              <a:rPr lang="en-US" sz="2400" dirty="0">
                <a:latin typeface="+mn-lt"/>
              </a:rPr>
              <a:t> = 273K    </a:t>
            </a:r>
            <a:r>
              <a:rPr lang="en-US" sz="2400" i="1" dirty="0">
                <a:latin typeface="+mn-lt"/>
              </a:rPr>
              <a:t>P</a:t>
            </a:r>
            <a:r>
              <a:rPr lang="en-US" sz="2400" dirty="0">
                <a:latin typeface="+mn-lt"/>
              </a:rPr>
              <a:t> = 1 </a:t>
            </a:r>
            <a:r>
              <a:rPr lang="en-US" sz="2400" dirty="0" err="1">
                <a:latin typeface="+mn-lt"/>
              </a:rPr>
              <a:t>atm</a:t>
            </a:r>
            <a:endParaRPr lang="en-US" sz="2400" dirty="0">
              <a:latin typeface="+mn-lt"/>
            </a:endParaRPr>
          </a:p>
        </p:txBody>
      </p:sp>
      <p:sp>
        <p:nvSpPr>
          <p:cNvPr id="8" name="TextBox 7"/>
          <p:cNvSpPr txBox="1"/>
          <p:nvPr/>
        </p:nvSpPr>
        <p:spPr>
          <a:xfrm>
            <a:off x="609600" y="4033838"/>
            <a:ext cx="1057275" cy="461962"/>
          </a:xfrm>
          <a:prstGeom prst="rect">
            <a:avLst/>
          </a:prstGeom>
          <a:noFill/>
        </p:spPr>
        <p:txBody>
          <a:bodyPr wrap="none">
            <a:spAutoFit/>
          </a:bodyPr>
          <a:lstStyle/>
          <a:p>
            <a:pPr>
              <a:defRPr/>
            </a:pPr>
            <a:r>
              <a:rPr lang="en-US" sz="2400" dirty="0">
                <a:solidFill>
                  <a:srgbClr val="0000FF"/>
                </a:solidFill>
                <a:latin typeface="+mn-lt"/>
              </a:rPr>
              <a:t>Set-Up</a:t>
            </a:r>
            <a:endParaRPr lang="en-US" sz="2400" dirty="0">
              <a:latin typeface="+mn-lt"/>
            </a:endParaRPr>
          </a:p>
        </p:txBody>
      </p:sp>
      <p:sp>
        <p:nvSpPr>
          <p:cNvPr id="9" name="TextBox 8"/>
          <p:cNvSpPr txBox="1"/>
          <p:nvPr/>
        </p:nvSpPr>
        <p:spPr>
          <a:xfrm>
            <a:off x="609600" y="4953000"/>
            <a:ext cx="1343025"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graphicFrame>
        <p:nvGraphicFramePr>
          <p:cNvPr id="10" name="Object 3"/>
          <p:cNvGraphicFramePr>
            <a:graphicFrameLocks noChangeAspect="1"/>
          </p:cNvGraphicFramePr>
          <p:nvPr/>
        </p:nvGraphicFramePr>
        <p:xfrm>
          <a:off x="2171700" y="3962400"/>
          <a:ext cx="1447800" cy="787400"/>
        </p:xfrm>
        <a:graphic>
          <a:graphicData uri="http://schemas.openxmlformats.org/presentationml/2006/ole">
            <p:oleObj spid="_x0000_s21507" name="Equation" r:id="rId4" imgW="723600" imgH="393480" progId="">
              <p:embed/>
            </p:oleObj>
          </a:graphicData>
        </a:graphic>
      </p:graphicFrame>
      <p:graphicFrame>
        <p:nvGraphicFramePr>
          <p:cNvPr id="68612" name="Object 4"/>
          <p:cNvGraphicFramePr>
            <a:graphicFrameLocks noChangeAspect="1"/>
          </p:cNvGraphicFramePr>
          <p:nvPr/>
        </p:nvGraphicFramePr>
        <p:xfrm>
          <a:off x="2476500" y="4838700"/>
          <a:ext cx="4572000" cy="1193800"/>
        </p:xfrm>
        <a:graphic>
          <a:graphicData uri="http://schemas.openxmlformats.org/presentationml/2006/ole">
            <p:oleObj spid="_x0000_s21508" name="Equation" r:id="rId5" imgW="2286000" imgH="596880" progId="">
              <p:embed/>
            </p:oleObj>
          </a:graphicData>
        </a:graphic>
      </p:graphicFrame>
      <p:sp>
        <p:nvSpPr>
          <p:cNvPr id="12" name="Line 60"/>
          <p:cNvSpPr>
            <a:spLocks noChangeShapeType="1"/>
          </p:cNvSpPr>
          <p:nvPr/>
        </p:nvSpPr>
        <p:spPr bwMode="auto">
          <a:xfrm flipV="1">
            <a:off x="4800600" y="5638800"/>
            <a:ext cx="457200" cy="381000"/>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13" name="Line 60"/>
          <p:cNvSpPr>
            <a:spLocks noChangeShapeType="1"/>
          </p:cNvSpPr>
          <p:nvPr/>
        </p:nvSpPr>
        <p:spPr bwMode="auto">
          <a:xfrm flipV="1">
            <a:off x="5410200" y="4800600"/>
            <a:ext cx="457200" cy="381000"/>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14" name="Line 60"/>
          <p:cNvSpPr>
            <a:spLocks noChangeShapeType="1"/>
          </p:cNvSpPr>
          <p:nvPr/>
        </p:nvSpPr>
        <p:spPr bwMode="auto">
          <a:xfrm flipV="1">
            <a:off x="5029200" y="52578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5" name="Line 60"/>
          <p:cNvSpPr>
            <a:spLocks noChangeShapeType="1"/>
          </p:cNvSpPr>
          <p:nvPr/>
        </p:nvSpPr>
        <p:spPr bwMode="auto">
          <a:xfrm flipV="1">
            <a:off x="3581400" y="50292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6" name="Line 60"/>
          <p:cNvSpPr>
            <a:spLocks noChangeShapeType="1"/>
          </p:cNvSpPr>
          <p:nvPr/>
        </p:nvSpPr>
        <p:spPr bwMode="auto">
          <a:xfrm flipV="1">
            <a:off x="6477000" y="5105400"/>
            <a:ext cx="45720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7" name="Line 60"/>
          <p:cNvSpPr>
            <a:spLocks noChangeShapeType="1"/>
          </p:cNvSpPr>
          <p:nvPr/>
        </p:nvSpPr>
        <p:spPr bwMode="auto">
          <a:xfrm flipV="1">
            <a:off x="5562600" y="5181600"/>
            <a:ext cx="45720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8" name="TextBox 17"/>
          <p:cNvSpPr txBox="1"/>
          <p:nvPr/>
        </p:nvSpPr>
        <p:spPr>
          <a:xfrm>
            <a:off x="6400800" y="4343400"/>
            <a:ext cx="2135188" cy="461963"/>
          </a:xfrm>
          <a:prstGeom prst="rect">
            <a:avLst/>
          </a:prstGeom>
          <a:noFill/>
        </p:spPr>
        <p:txBody>
          <a:bodyPr wrap="none">
            <a:spAutoFit/>
          </a:bodyPr>
          <a:lstStyle/>
          <a:p>
            <a:pPr>
              <a:defRPr/>
            </a:pPr>
            <a:r>
              <a:rPr lang="en-US" sz="2400" b="1" dirty="0">
                <a:solidFill>
                  <a:schemeClr val="accent2"/>
                </a:solidFill>
                <a:latin typeface="+mn-lt"/>
              </a:rPr>
              <a:t>Molar volume!</a:t>
            </a:r>
          </a:p>
        </p:txBody>
      </p:sp>
      <p:graphicFrame>
        <p:nvGraphicFramePr>
          <p:cNvPr id="2" name="Object 4"/>
          <p:cNvGraphicFramePr>
            <a:graphicFrameLocks noChangeAspect="1"/>
          </p:cNvGraphicFramePr>
          <p:nvPr/>
        </p:nvGraphicFramePr>
        <p:xfrm>
          <a:off x="7162800" y="5410200"/>
          <a:ext cx="1143000" cy="355600"/>
        </p:xfrm>
        <a:graphic>
          <a:graphicData uri="http://schemas.openxmlformats.org/presentationml/2006/ole">
            <p:oleObj spid="_x0000_s21509" name="Equation" r:id="rId6" imgW="571320" imgH="1774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499"/>
                                          </p:stCondLst>
                                        </p:cTn>
                                        <p:tgtEl>
                                          <p:spTgt spid="13"/>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nodeType="afterEffect">
                                  <p:stCondLst>
                                    <p:cond delay="500"/>
                                  </p:stCondLst>
                                  <p:childTnLst>
                                    <p:set>
                                      <p:cBhvr>
                                        <p:cTn id="31" dur="1" fill="hold">
                                          <p:stCondLst>
                                            <p:cond delay="499"/>
                                          </p:stCondLst>
                                        </p:cTn>
                                        <p:tgtEl>
                                          <p:spTgt spid="14"/>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nodeType="afterEffect">
                                  <p:stCondLst>
                                    <p:cond delay="0"/>
                                  </p:stCondLst>
                                  <p:childTnLst>
                                    <p:set>
                                      <p:cBhvr>
                                        <p:cTn id="34" dur="1" fill="hold">
                                          <p:stCondLst>
                                            <p:cond delay="499"/>
                                          </p:stCondLst>
                                        </p:cTn>
                                        <p:tgtEl>
                                          <p:spTgt spid="15"/>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nodeType="afterEffect">
                                  <p:stCondLst>
                                    <p:cond delay="500"/>
                                  </p:stCondLst>
                                  <p:childTnLst>
                                    <p:set>
                                      <p:cBhvr>
                                        <p:cTn id="37" dur="1" fill="hold">
                                          <p:stCondLst>
                                            <p:cond delay="499"/>
                                          </p:stCondLst>
                                        </p:cTn>
                                        <p:tgtEl>
                                          <p:spTgt spid="16"/>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nodeType="afterEffect">
                                  <p:stCondLst>
                                    <p:cond delay="0"/>
                                  </p:stCondLst>
                                  <p:childTnLst>
                                    <p:set>
                                      <p:cBhvr>
                                        <p:cTn id="40" dur="1" fill="hold">
                                          <p:stCondLst>
                                            <p:cond delay="499"/>
                                          </p:stCondLst>
                                        </p:cTn>
                                        <p:tgtEl>
                                          <p:spTgt spid="17"/>
                                        </p:tgtEl>
                                        <p:attrNameLst>
                                          <p:attrName>style.visibility</p:attrName>
                                        </p:attrNameLst>
                                      </p:cBhvr>
                                      <p:to>
                                        <p:strVal val="visible"/>
                                      </p:to>
                                    </p:set>
                                  </p:childTnLst>
                                </p:cTn>
                              </p:par>
                            </p:childTnLst>
                          </p:cTn>
                        </p:par>
                        <p:par>
                          <p:cTn id="41" fill="hold">
                            <p:stCondLst>
                              <p:cond delay="4500"/>
                            </p:stCondLst>
                            <p:childTnLst>
                              <p:par>
                                <p:cTn id="42" presetID="1"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par>
                          <p:cTn id="44" fill="hold">
                            <p:stCondLst>
                              <p:cond delay="4500"/>
                            </p:stCondLst>
                            <p:childTnLst>
                              <p:par>
                                <p:cTn id="45" presetID="1"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Kinetic Molecular Theory (KMT)</a:t>
            </a:r>
          </a:p>
        </p:txBody>
      </p:sp>
      <p:sp>
        <p:nvSpPr>
          <p:cNvPr id="3" name="Content Placeholder 2"/>
          <p:cNvSpPr>
            <a:spLocks noGrp="1"/>
          </p:cNvSpPr>
          <p:nvPr>
            <p:ph idx="1"/>
          </p:nvPr>
        </p:nvSpPr>
        <p:spPr/>
        <p:txBody>
          <a:bodyPr/>
          <a:lstStyle/>
          <a:p>
            <a:pPr>
              <a:buFont typeface="Arial" charset="0"/>
              <a:buNone/>
              <a:defRPr/>
            </a:pPr>
            <a:r>
              <a:rPr lang="en-US" dirty="0" smtClean="0"/>
              <a:t>Assumptions of the KMT and ideal gases include:</a:t>
            </a:r>
          </a:p>
          <a:p>
            <a:pPr marL="514350" indent="-514350">
              <a:buFont typeface="+mj-lt"/>
              <a:buAutoNum type="arabicPeriod"/>
              <a:defRPr/>
            </a:pPr>
            <a:r>
              <a:rPr lang="en-US" dirty="0" smtClean="0"/>
              <a:t>Gases consist of tiny particles</a:t>
            </a:r>
          </a:p>
          <a:p>
            <a:pPr marL="514350" indent="-514350">
              <a:buFont typeface="+mj-lt"/>
              <a:buAutoNum type="arabicPeriod"/>
              <a:defRPr/>
            </a:pPr>
            <a:r>
              <a:rPr lang="en-US" dirty="0" smtClean="0"/>
              <a:t>The distance between particles is large compared with the size of the particles.</a:t>
            </a:r>
          </a:p>
          <a:p>
            <a:pPr marL="514350" indent="-514350">
              <a:buFont typeface="+mj-lt"/>
              <a:buAutoNum type="arabicPeriod"/>
              <a:defRPr/>
            </a:pPr>
            <a:r>
              <a:rPr lang="en-US" dirty="0" smtClean="0"/>
              <a:t>Gas particles have no attraction for each other</a:t>
            </a:r>
          </a:p>
          <a:p>
            <a:pPr marL="514350" indent="-514350">
              <a:buFont typeface="+mj-lt"/>
              <a:buAutoNum type="arabicPeriod"/>
              <a:defRPr/>
            </a:pPr>
            <a:r>
              <a:rPr lang="en-US" dirty="0" smtClean="0"/>
              <a:t>Gas particles move in straight lines in all directions, colliding frequently with each other and with the walls of the container.</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is the molar mass of a gas if 40.0 L of the gas has a mass of 36.0 g at 740. </a:t>
            </a:r>
            <a:r>
              <a:rPr lang="en-US" dirty="0" err="1" smtClean="0"/>
              <a:t>torr</a:t>
            </a:r>
            <a:r>
              <a:rPr lang="en-US" dirty="0" smtClean="0"/>
              <a:t> and 30.0</a:t>
            </a:r>
            <a:r>
              <a:rPr lang="en-US" baseline="30000" dirty="0" smtClean="0"/>
              <a:t> ° </a:t>
            </a:r>
            <a:r>
              <a:rPr lang="en-US" dirty="0" smtClean="0"/>
              <a:t>C?</a:t>
            </a:r>
          </a:p>
          <a:p>
            <a:pPr marL="514350" indent="-514350">
              <a:buFont typeface="+mj-lt"/>
              <a:buAutoNum type="alphaLcPeriod"/>
              <a:defRPr/>
            </a:pPr>
            <a:r>
              <a:rPr lang="en-US" dirty="0" smtClean="0"/>
              <a:t>33.1 g</a:t>
            </a:r>
          </a:p>
          <a:p>
            <a:pPr marL="514350" indent="-514350">
              <a:buFont typeface="+mj-lt"/>
              <a:buAutoNum type="alphaLcPeriod"/>
              <a:defRPr/>
            </a:pPr>
            <a:r>
              <a:rPr lang="en-US" dirty="0" smtClean="0"/>
              <a:t>23.0 g</a:t>
            </a:r>
          </a:p>
          <a:p>
            <a:pPr marL="514350" indent="-514350">
              <a:buFont typeface="+mj-lt"/>
              <a:buAutoNum type="alphaLcPeriod"/>
              <a:defRPr/>
            </a:pPr>
            <a:r>
              <a:rPr lang="en-US" dirty="0" smtClean="0"/>
              <a:t>56.0 g</a:t>
            </a:r>
          </a:p>
          <a:p>
            <a:pPr marL="514350" indent="-514350">
              <a:buFont typeface="+mj-lt"/>
              <a:buAutoNum type="alphaLcPeriod"/>
              <a:defRPr/>
            </a:pPr>
            <a:r>
              <a:rPr lang="en-US" dirty="0" smtClean="0"/>
              <a:t>333 g</a:t>
            </a:r>
          </a:p>
          <a:p>
            <a:pPr marL="514350" indent="-514350">
              <a:buFont typeface="Arial" charset="0"/>
              <a:buNone/>
              <a:defRPr/>
            </a:pP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Gas Stoichiometry</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61445" name="Picture 2"/>
          <p:cNvPicPr>
            <a:picLocks noChangeAspect="1" noChangeArrowheads="1"/>
          </p:cNvPicPr>
          <p:nvPr/>
        </p:nvPicPr>
        <p:blipFill>
          <a:blip r:embed="rId3" cstate="print"/>
          <a:srcRect/>
          <a:stretch>
            <a:fillRect/>
          </a:stretch>
        </p:blipFill>
        <p:spPr bwMode="auto">
          <a:xfrm>
            <a:off x="838200" y="1524000"/>
            <a:ext cx="7275513" cy="2336800"/>
          </a:xfrm>
          <a:prstGeom prst="rect">
            <a:avLst/>
          </a:prstGeom>
          <a:noFill/>
          <a:ln w="9525">
            <a:noFill/>
            <a:miter lim="800000"/>
            <a:headEnd/>
            <a:tailEnd/>
          </a:ln>
        </p:spPr>
      </p:pic>
      <p:sp>
        <p:nvSpPr>
          <p:cNvPr id="9" name="TextBox 8"/>
          <p:cNvSpPr txBox="1"/>
          <p:nvPr/>
        </p:nvSpPr>
        <p:spPr>
          <a:xfrm>
            <a:off x="685800" y="4114800"/>
            <a:ext cx="8153400" cy="1816100"/>
          </a:xfrm>
          <a:prstGeom prst="rect">
            <a:avLst/>
          </a:prstGeom>
          <a:noFill/>
        </p:spPr>
        <p:txBody>
          <a:bodyPr>
            <a:spAutoFit/>
          </a:bodyPr>
          <a:lstStyle/>
          <a:p>
            <a:pPr>
              <a:buFont typeface="Arial" pitchFamily="34" charset="0"/>
              <a:buChar char="•"/>
              <a:defRPr/>
            </a:pPr>
            <a:r>
              <a:rPr lang="en-US" sz="2800" dirty="0">
                <a:latin typeface="+mn-lt"/>
              </a:rPr>
              <a:t>Convert between moles and volume using the Molar Volume </a:t>
            </a:r>
            <a:r>
              <a:rPr lang="en-US" sz="2800" i="1" dirty="0">
                <a:latin typeface="+mn-lt"/>
              </a:rPr>
              <a:t>if</a:t>
            </a:r>
            <a:r>
              <a:rPr lang="en-US" sz="2800" dirty="0">
                <a:latin typeface="+mn-lt"/>
              </a:rPr>
              <a:t> the conditions are at STP : 1 mol = 22.4 L.</a:t>
            </a:r>
          </a:p>
          <a:p>
            <a:pPr>
              <a:defRPr/>
            </a:pPr>
            <a:endParaRPr lang="en-US" sz="2800" dirty="0">
              <a:latin typeface="+mn-lt"/>
            </a:endParaRPr>
          </a:p>
          <a:p>
            <a:pPr>
              <a:buFont typeface="Arial" pitchFamily="34" charset="0"/>
              <a:buChar char="•"/>
              <a:defRPr/>
            </a:pPr>
            <a:r>
              <a:rPr lang="en-US" sz="2800" dirty="0">
                <a:latin typeface="+mn-lt"/>
              </a:rPr>
              <a:t>Use the Ideal Gas Law if the conditions are not at STP.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How many moles of oxygen gas are used up during the reaction with 18.0 L of CH</a:t>
            </a:r>
            <a:r>
              <a:rPr lang="en-US" baseline="-25000" dirty="0" smtClean="0"/>
              <a:t>4</a:t>
            </a:r>
            <a:r>
              <a:rPr lang="en-US" dirty="0" smtClean="0"/>
              <a:t> gas measured at STP?</a:t>
            </a:r>
          </a:p>
          <a:p>
            <a:pPr algn="ctr">
              <a:buFont typeface="Arial" charset="0"/>
              <a:buNone/>
              <a:defRPr/>
            </a:pPr>
            <a:r>
              <a:rPr lang="en-US" dirty="0" smtClean="0"/>
              <a:t>CH</a:t>
            </a:r>
            <a:r>
              <a:rPr lang="en-US" baseline="-25000" dirty="0" smtClean="0"/>
              <a:t>4(g)</a:t>
            </a:r>
            <a:r>
              <a:rPr lang="en-US" dirty="0" smtClean="0"/>
              <a:t> + 2 O</a:t>
            </a:r>
            <a:r>
              <a:rPr lang="en-US" baseline="-25000" dirty="0" smtClean="0"/>
              <a:t>2(g)</a:t>
            </a:r>
            <a:r>
              <a:rPr lang="en-US" dirty="0" smtClean="0"/>
              <a:t> </a:t>
            </a:r>
            <a:r>
              <a:rPr lang="en-US" dirty="0" smtClean="0">
                <a:sym typeface="Symbol"/>
              </a:rPr>
              <a:t></a:t>
            </a:r>
            <a:r>
              <a:rPr lang="en-US" dirty="0" smtClean="0"/>
              <a:t> CO</a:t>
            </a:r>
            <a:r>
              <a:rPr lang="en-US" baseline="-25000" dirty="0" smtClean="0"/>
              <a:t>2(g)</a:t>
            </a:r>
            <a:r>
              <a:rPr lang="en-US" dirty="0" smtClean="0"/>
              <a:t> + 2 H</a:t>
            </a:r>
            <a:r>
              <a:rPr lang="en-US" baseline="-25000" dirty="0" smtClean="0"/>
              <a:t>2</a:t>
            </a:r>
            <a:r>
              <a:rPr lang="en-US" dirty="0" smtClean="0"/>
              <a:t>O</a:t>
            </a:r>
            <a:r>
              <a:rPr lang="en-US" baseline="-25000" dirty="0" smtClean="0"/>
              <a:t>(l)</a:t>
            </a:r>
            <a:endParaRPr lang="en-US" dirty="0" smtClean="0"/>
          </a:p>
          <a:p>
            <a:pPr>
              <a:buFont typeface="Arial" charset="0"/>
              <a:buNone/>
              <a:defRPr/>
            </a:pPr>
            <a:r>
              <a:rPr lang="en-US" dirty="0" smtClean="0"/>
              <a:t> </a:t>
            </a:r>
          </a:p>
          <a:p>
            <a:pPr marL="514350" indent="-514350">
              <a:buFont typeface="+mj-lt"/>
              <a:buAutoNum type="alphaLcPeriod"/>
              <a:defRPr/>
            </a:pPr>
            <a:r>
              <a:rPr lang="en-US" dirty="0" smtClean="0"/>
              <a:t>1.61 moles</a:t>
            </a:r>
          </a:p>
          <a:p>
            <a:pPr marL="514350" indent="-514350">
              <a:buFont typeface="+mj-lt"/>
              <a:buAutoNum type="alphaLcPeriod"/>
              <a:defRPr/>
            </a:pPr>
            <a:r>
              <a:rPr lang="en-US" dirty="0" smtClean="0"/>
              <a:t>2.49 moles</a:t>
            </a:r>
          </a:p>
          <a:p>
            <a:pPr marL="514350" indent="-514350">
              <a:buFont typeface="+mj-lt"/>
              <a:buAutoNum type="alphaLcPeriod"/>
              <a:defRPr/>
            </a:pPr>
            <a:r>
              <a:rPr lang="en-US" dirty="0" smtClean="0"/>
              <a:t>18.0 moles</a:t>
            </a:r>
          </a:p>
          <a:p>
            <a:pPr marL="514350" indent="-514350">
              <a:buFont typeface="+mj-lt"/>
              <a:buAutoNum type="alphaLcPeriod"/>
              <a:defRPr/>
            </a:pPr>
            <a:r>
              <a:rPr lang="en-US" dirty="0" smtClean="0"/>
              <a:t>36.0 moles</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a:xfrm>
            <a:off x="457200" y="1600200"/>
            <a:ext cx="8001000" cy="4525963"/>
          </a:xfrm>
        </p:spPr>
        <p:txBody>
          <a:bodyPr/>
          <a:lstStyle/>
          <a:p>
            <a:pPr>
              <a:buFont typeface="Arial" charset="0"/>
              <a:buNone/>
              <a:defRPr/>
            </a:pPr>
            <a:r>
              <a:rPr lang="en-US" dirty="0" smtClean="0"/>
              <a:t>What volume of sulfur dioxide gas will react when 12.0 L of oxygen is consumed at constant temperature and pressure?</a:t>
            </a:r>
          </a:p>
          <a:p>
            <a:pPr>
              <a:buFont typeface="Arial" charset="0"/>
              <a:buNone/>
              <a:defRPr/>
            </a:pPr>
            <a:r>
              <a:rPr lang="en-US" dirty="0" smtClean="0"/>
              <a:t>                                    2 SO</a:t>
            </a:r>
            <a:r>
              <a:rPr lang="en-US" baseline="-25000" dirty="0" smtClean="0"/>
              <a:t>2</a:t>
            </a:r>
            <a:r>
              <a:rPr lang="en-US" dirty="0" smtClean="0"/>
              <a:t> + O</a:t>
            </a:r>
            <a:r>
              <a:rPr lang="en-US" baseline="-25000" dirty="0" smtClean="0"/>
              <a:t>2</a:t>
            </a:r>
            <a:r>
              <a:rPr lang="en-US" dirty="0" smtClean="0"/>
              <a:t> </a:t>
            </a:r>
            <a:r>
              <a:rPr lang="en-US" dirty="0" smtClean="0">
                <a:sym typeface="Symbol"/>
              </a:rPr>
              <a:t></a:t>
            </a:r>
            <a:r>
              <a:rPr lang="en-US" dirty="0" smtClean="0"/>
              <a:t> 2 SO</a:t>
            </a:r>
            <a:r>
              <a:rPr lang="en-US" baseline="-25000" dirty="0" smtClean="0"/>
              <a:t>3</a:t>
            </a:r>
            <a:endParaRPr lang="en-US" dirty="0" smtClean="0"/>
          </a:p>
          <a:p>
            <a:pPr>
              <a:buFont typeface="Arial" charset="0"/>
              <a:buNone/>
              <a:defRPr/>
            </a:pPr>
            <a:r>
              <a:rPr lang="en-US" dirty="0" smtClean="0"/>
              <a:t> </a:t>
            </a:r>
          </a:p>
          <a:p>
            <a:pPr marL="514350" indent="-514350">
              <a:buFont typeface="+mj-lt"/>
              <a:buAutoNum type="alphaLcPeriod"/>
              <a:defRPr/>
            </a:pPr>
            <a:r>
              <a:rPr lang="en-US" dirty="0" smtClean="0"/>
              <a:t>6.00 L</a:t>
            </a:r>
          </a:p>
          <a:p>
            <a:pPr marL="514350" indent="-514350">
              <a:buFont typeface="+mj-lt"/>
              <a:buAutoNum type="alphaLcPeriod"/>
              <a:defRPr/>
            </a:pPr>
            <a:r>
              <a:rPr lang="en-US" dirty="0" smtClean="0"/>
              <a:t>12.0 L</a:t>
            </a:r>
          </a:p>
          <a:p>
            <a:pPr marL="514350" indent="-514350">
              <a:buFont typeface="+mj-lt"/>
              <a:buAutoNum type="alphaLcPeriod"/>
              <a:defRPr/>
            </a:pPr>
            <a:r>
              <a:rPr lang="en-US" dirty="0" smtClean="0"/>
              <a:t>24.0 L</a:t>
            </a:r>
          </a:p>
          <a:p>
            <a:pPr marL="514350" indent="-514350">
              <a:buFont typeface="+mj-lt"/>
              <a:buAutoNum type="alphaLcPeriod"/>
              <a:defRPr/>
            </a:pPr>
            <a:r>
              <a:rPr lang="en-US" dirty="0" smtClean="0"/>
              <a:t>60.0 L</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5" end="5"/>
                                            </p:txEl>
                                          </p:spTgt>
                                        </p:tgtEl>
                                        <p:attrNameLst>
                                          <p:attrName>style.fontStyle</p:attrName>
                                        </p:attrNameLst>
                                      </p:cBhvr>
                                      <p:to>
                                        <p:strVal val="normal"/>
                                      </p:to>
                                    </p:set>
                                    <p:set>
                                      <p:cBhvr override="childStyle">
                                        <p:cTn id="9" dur="indefinite"/>
                                        <p:tgtEl>
                                          <p:spTgt spid="3">
                                            <p:txEl>
                                              <p:pRg st="5" end="5"/>
                                            </p:txEl>
                                          </p:spTgt>
                                        </p:tgtEl>
                                        <p:attrNameLst>
                                          <p:attrName>style.fontWeight</p:attrName>
                                        </p:attrNameLst>
                                      </p:cBhvr>
                                      <p:to>
                                        <p:strVal val="bold"/>
                                      </p:to>
                                    </p:set>
                                    <p:set>
                                      <p:cBhvr override="childStyle">
                                        <p:cTn id="10" dur="indefinite"/>
                                        <p:tgtEl>
                                          <p:spTgt spid="3">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Real Gases</a:t>
            </a:r>
          </a:p>
        </p:txBody>
      </p:sp>
      <p:sp>
        <p:nvSpPr>
          <p:cNvPr id="3" name="Content Placeholder 2"/>
          <p:cNvSpPr>
            <a:spLocks noGrp="1"/>
          </p:cNvSpPr>
          <p:nvPr>
            <p:ph idx="1"/>
          </p:nvPr>
        </p:nvSpPr>
        <p:spPr>
          <a:xfrm>
            <a:off x="457200" y="1600200"/>
            <a:ext cx="8458200" cy="4525963"/>
          </a:xfrm>
        </p:spPr>
        <p:txBody>
          <a:bodyPr/>
          <a:lstStyle/>
          <a:p>
            <a:r>
              <a:rPr lang="en-US" smtClean="0"/>
              <a:t>Most </a:t>
            </a:r>
            <a:r>
              <a:rPr lang="en-US" b="1" smtClean="0"/>
              <a:t>real gases </a:t>
            </a:r>
            <a:r>
              <a:rPr lang="en-US" smtClean="0"/>
              <a:t>behave like ideal gases under ordinary temperature and pressure conditions.</a:t>
            </a:r>
          </a:p>
          <a:p>
            <a:r>
              <a:rPr lang="en-US" b="1" smtClean="0"/>
              <a:t>Conditions where real gases don’t behave ideally:</a:t>
            </a:r>
            <a:endParaRPr lang="en-US" smtClean="0"/>
          </a:p>
          <a:p>
            <a:pPr>
              <a:buFont typeface="Arial" pitchFamily="34" charset="0"/>
              <a:buChar char="•"/>
            </a:pPr>
            <a:r>
              <a:rPr lang="en-US" b="1" smtClean="0"/>
              <a:t>At high </a:t>
            </a:r>
            <a:r>
              <a:rPr lang="en-US" b="1" i="1" smtClean="0"/>
              <a:t>P</a:t>
            </a:r>
            <a:r>
              <a:rPr lang="en-US" b="1" smtClean="0"/>
              <a:t> </a:t>
            </a:r>
            <a:r>
              <a:rPr lang="en-US" smtClean="0"/>
              <a:t>because the distance between particles is too small and the molecules are too crowded together. </a:t>
            </a:r>
          </a:p>
          <a:p>
            <a:pPr>
              <a:buFont typeface="Arial" pitchFamily="34" charset="0"/>
              <a:buChar char="•"/>
            </a:pPr>
            <a:r>
              <a:rPr lang="en-US" b="1" smtClean="0"/>
              <a:t>At low </a:t>
            </a:r>
            <a:r>
              <a:rPr lang="en-US" b="1" i="1" smtClean="0"/>
              <a:t>T</a:t>
            </a:r>
            <a:r>
              <a:rPr lang="en-US" b="1" smtClean="0"/>
              <a:t> </a:t>
            </a:r>
            <a:r>
              <a:rPr lang="en-US" smtClean="0"/>
              <a:t>because gas molecules begin to attract each other.</a:t>
            </a:r>
          </a:p>
          <a:p>
            <a:r>
              <a:rPr lang="en-US" smtClean="0"/>
              <a:t>High </a:t>
            </a:r>
            <a:r>
              <a:rPr lang="en-US" i="1" smtClean="0"/>
              <a:t>P</a:t>
            </a:r>
            <a:r>
              <a:rPr lang="en-US" smtClean="0"/>
              <a:t> and low </a:t>
            </a:r>
            <a:r>
              <a:rPr lang="en-US" i="1" smtClean="0"/>
              <a:t>T</a:t>
            </a:r>
            <a:r>
              <a:rPr lang="en-US" smtClean="0"/>
              <a:t> are used to condense gases.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r>
              <a:rPr lang="en-US" smtClean="0"/>
              <a:t>Kinetic Molecular Theory</a:t>
            </a:r>
          </a:p>
        </p:txBody>
      </p:sp>
      <p:sp>
        <p:nvSpPr>
          <p:cNvPr id="3" name="Content Placeholder 2"/>
          <p:cNvSpPr>
            <a:spLocks noGrp="1"/>
          </p:cNvSpPr>
          <p:nvPr>
            <p:ph idx="1"/>
          </p:nvPr>
        </p:nvSpPr>
        <p:spPr/>
        <p:txBody>
          <a:bodyPr/>
          <a:lstStyle/>
          <a:p>
            <a:pPr>
              <a:buFont typeface="Arial" charset="0"/>
              <a:buNone/>
              <a:defRPr/>
            </a:pPr>
            <a:r>
              <a:rPr lang="en-US" dirty="0" smtClean="0"/>
              <a:t>Assumptions of the KMT (continued):</a:t>
            </a:r>
          </a:p>
          <a:p>
            <a:pPr marL="514350" indent="-514350">
              <a:buFont typeface="+mj-lt"/>
              <a:buAutoNum type="arabicPeriod" startAt="5"/>
              <a:defRPr/>
            </a:pPr>
            <a:r>
              <a:rPr lang="en-US" dirty="0" smtClean="0"/>
              <a:t>Collisions are perfectly elastic (no energy is lost in the collision).  </a:t>
            </a:r>
          </a:p>
          <a:p>
            <a:pPr marL="514350" indent="-514350">
              <a:buFont typeface="+mj-lt"/>
              <a:buAutoNum type="arabicPeriod" startAt="5"/>
              <a:defRPr/>
            </a:pPr>
            <a:r>
              <a:rPr lang="en-US" dirty="0" smtClean="0"/>
              <a:t>The average kinetic energy for particles is the same for all gases at the same temperature.</a:t>
            </a:r>
          </a:p>
          <a:p>
            <a:pPr marL="514350" indent="-514350">
              <a:buFont typeface="+mj-lt"/>
              <a:buAutoNum type="arabicPeriod" startAt="5"/>
              <a:defRPr/>
            </a:pPr>
            <a:endParaRPr lang="en-US" dirty="0" smtClean="0"/>
          </a:p>
          <a:p>
            <a:pPr marL="514350" indent="-514350">
              <a:buFont typeface="+mj-lt"/>
              <a:buAutoNum type="arabicPeriod" startAt="5"/>
              <a:defRPr/>
            </a:pPr>
            <a:endParaRPr lang="en-US" dirty="0" smtClean="0"/>
          </a:p>
          <a:p>
            <a:pPr marL="514350" indent="-514350">
              <a:buFont typeface="+mj-lt"/>
              <a:buAutoNum type="arabicPeriod" startAt="5"/>
              <a:defRPr/>
            </a:pPr>
            <a:r>
              <a:rPr lang="en-US" dirty="0" smtClean="0"/>
              <a:t> The average kinetic energy is directly proportional to the Kelvin temperature.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Object 2"/>
          <p:cNvGraphicFramePr>
            <a:graphicFrameLocks noChangeAspect="1"/>
          </p:cNvGraphicFramePr>
          <p:nvPr/>
        </p:nvGraphicFramePr>
        <p:xfrm>
          <a:off x="1208088" y="3962400"/>
          <a:ext cx="6945312" cy="944563"/>
        </p:xfrm>
        <a:graphic>
          <a:graphicData uri="http://schemas.openxmlformats.org/presentationml/2006/ole">
            <p:oleObj spid="_x0000_s2050" name="Equation" r:id="rId3" imgW="2895480" imgH="393480" progId="">
              <p:embed/>
            </p:oleObj>
          </a:graphicData>
        </a:graphic>
      </p:graphicFrame>
      <p:graphicFrame>
        <p:nvGraphicFramePr>
          <p:cNvPr id="2051" name="Object 3"/>
          <p:cNvGraphicFramePr>
            <a:graphicFrameLocks noChangeAspect="1"/>
          </p:cNvGraphicFramePr>
          <p:nvPr/>
        </p:nvGraphicFramePr>
        <p:xfrm>
          <a:off x="3390900" y="2006600"/>
          <a:ext cx="914400" cy="198438"/>
        </p:xfrm>
        <a:graphic>
          <a:graphicData uri="http://schemas.openxmlformats.org/presentationml/2006/ole">
            <p:oleObj spid="_x0000_s2051" name="Equation" r:id="rId4" imgW="914400" imgH="19872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Diffusion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3015" name="Picture 7"/>
          <p:cNvPicPr>
            <a:picLocks noChangeAspect="1" noChangeArrowheads="1"/>
          </p:cNvPicPr>
          <p:nvPr/>
        </p:nvPicPr>
        <p:blipFill>
          <a:blip r:embed="rId2" cstate="print"/>
          <a:srcRect/>
          <a:stretch>
            <a:fillRect/>
          </a:stretch>
        </p:blipFill>
        <p:spPr bwMode="auto">
          <a:xfrm>
            <a:off x="685800" y="1981200"/>
            <a:ext cx="7976460" cy="372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mtClean="0"/>
              <a:t>Effusion</a:t>
            </a:r>
          </a:p>
        </p:txBody>
      </p:sp>
      <p:sp>
        <p:nvSpPr>
          <p:cNvPr id="3076" name="Content Placeholder 2"/>
          <p:cNvSpPr>
            <a:spLocks noGrp="1"/>
          </p:cNvSpPr>
          <p:nvPr>
            <p:ph idx="1"/>
          </p:nvPr>
        </p:nvSpPr>
        <p:spPr/>
        <p:txBody>
          <a:bodyPr/>
          <a:lstStyle/>
          <a:p>
            <a:r>
              <a:rPr lang="en-US" smtClean="0"/>
              <a:t>Gas molecules pass through a very small opening from a container at higher pressure of one at lower pressure.</a:t>
            </a:r>
          </a:p>
          <a:p>
            <a:r>
              <a:rPr lang="en-US" b="1" smtClean="0"/>
              <a:t>Graham’s law of effusion: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3074" name="Object 2"/>
          <p:cNvGraphicFramePr>
            <a:graphicFrameLocks noChangeAspect="1"/>
          </p:cNvGraphicFramePr>
          <p:nvPr/>
        </p:nvGraphicFramePr>
        <p:xfrm>
          <a:off x="1079500" y="3759200"/>
          <a:ext cx="6959600" cy="939800"/>
        </p:xfrm>
        <a:graphic>
          <a:graphicData uri="http://schemas.openxmlformats.org/presentationml/2006/ole">
            <p:oleObj spid="_x0000_s3074" name="Equation" r:id="rId3" imgW="3479760" imgH="469800"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mtClean="0"/>
              <a:t>Measurement of Pressure</a:t>
            </a:r>
          </a:p>
        </p:txBody>
      </p:sp>
      <p:graphicFrame>
        <p:nvGraphicFramePr>
          <p:cNvPr id="44034" name="Object 2"/>
          <p:cNvGraphicFramePr>
            <a:graphicFrameLocks noChangeAspect="1"/>
          </p:cNvGraphicFramePr>
          <p:nvPr>
            <p:ph idx="1"/>
          </p:nvPr>
        </p:nvGraphicFramePr>
        <p:xfrm>
          <a:off x="5446713" y="1752600"/>
          <a:ext cx="2309812" cy="762000"/>
        </p:xfrm>
        <a:graphic>
          <a:graphicData uri="http://schemas.openxmlformats.org/presentationml/2006/ole">
            <p:oleObj spid="_x0000_s5122" name="Equation" r:id="rId3" imgW="1193760" imgH="393480" progId="">
              <p:embed/>
            </p:oleObj>
          </a:graphicData>
        </a:graphic>
      </p:graphicFrame>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126" name="Picture 3"/>
          <p:cNvPicPr>
            <a:picLocks noChangeAspect="1" noChangeArrowheads="1"/>
          </p:cNvPicPr>
          <p:nvPr/>
        </p:nvPicPr>
        <p:blipFill>
          <a:blip r:embed="rId4" cstate="print"/>
          <a:srcRect/>
          <a:stretch>
            <a:fillRect/>
          </a:stretch>
        </p:blipFill>
        <p:spPr bwMode="auto">
          <a:xfrm>
            <a:off x="457200" y="1600200"/>
            <a:ext cx="3659188" cy="4495800"/>
          </a:xfrm>
          <a:prstGeom prst="rect">
            <a:avLst/>
          </a:prstGeom>
          <a:noFill/>
          <a:ln w="9525">
            <a:noFill/>
            <a:miter lim="800000"/>
            <a:headEnd/>
            <a:tailEnd/>
          </a:ln>
        </p:spPr>
      </p:pic>
      <p:sp>
        <p:nvSpPr>
          <p:cNvPr id="9" name="TextBox 8"/>
          <p:cNvSpPr txBox="1"/>
          <p:nvPr/>
        </p:nvSpPr>
        <p:spPr>
          <a:xfrm>
            <a:off x="4552950" y="2755900"/>
            <a:ext cx="3984625" cy="1816100"/>
          </a:xfrm>
          <a:prstGeom prst="rect">
            <a:avLst/>
          </a:prstGeom>
          <a:noFill/>
        </p:spPr>
        <p:txBody>
          <a:bodyPr wrap="none">
            <a:spAutoFit/>
          </a:bodyPr>
          <a:lstStyle/>
          <a:p>
            <a:pPr>
              <a:defRPr/>
            </a:pPr>
            <a:r>
              <a:rPr lang="en-US" sz="2800" dirty="0">
                <a:latin typeface="+mn-lt"/>
              </a:rPr>
              <a:t>Pressure depends on the</a:t>
            </a:r>
          </a:p>
          <a:p>
            <a:pPr>
              <a:buFont typeface="Arial" pitchFamily="34" charset="0"/>
              <a:buChar char="•"/>
              <a:defRPr/>
            </a:pPr>
            <a:r>
              <a:rPr lang="en-US" sz="2800" dirty="0">
                <a:latin typeface="+mn-lt"/>
              </a:rPr>
              <a:t>Number of gas molecules</a:t>
            </a:r>
          </a:p>
          <a:p>
            <a:pPr>
              <a:buFont typeface="Arial" pitchFamily="34" charset="0"/>
              <a:buChar char="•"/>
              <a:defRPr/>
            </a:pPr>
            <a:r>
              <a:rPr lang="en-US" sz="2800" dirty="0">
                <a:latin typeface="+mn-lt"/>
              </a:rPr>
              <a:t>Temperature of the gas</a:t>
            </a:r>
          </a:p>
          <a:p>
            <a:pPr>
              <a:buFont typeface="Arial" pitchFamily="34" charset="0"/>
              <a:buChar char="•"/>
              <a:defRPr/>
            </a:pPr>
            <a:r>
              <a:rPr lang="en-US" sz="2800" dirty="0">
                <a:latin typeface="+mn-lt"/>
              </a:rPr>
              <a:t>Volume the gas occupies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Atmospheric Pressure</a:t>
            </a:r>
          </a:p>
        </p:txBody>
      </p:sp>
      <p:sp>
        <p:nvSpPr>
          <p:cNvPr id="44035" name="Content Placeholder 2"/>
          <p:cNvSpPr>
            <a:spLocks noGrp="1"/>
          </p:cNvSpPr>
          <p:nvPr>
            <p:ph idx="1"/>
          </p:nvPr>
        </p:nvSpPr>
        <p:spPr>
          <a:xfrm>
            <a:off x="457200" y="1600200"/>
            <a:ext cx="8229600" cy="1371600"/>
          </a:xfrm>
        </p:spPr>
        <p:txBody>
          <a:bodyPr/>
          <a:lstStyle/>
          <a:p>
            <a:r>
              <a:rPr lang="en-US" smtClean="0"/>
              <a:t>Atmospheric pressure is due to the mass of the atmospheric gases pressing down on the earth’s surface.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4038" name="Picture 2"/>
          <p:cNvPicPr>
            <a:picLocks noChangeAspect="1" noChangeArrowheads="1"/>
          </p:cNvPicPr>
          <p:nvPr/>
        </p:nvPicPr>
        <p:blipFill>
          <a:blip r:embed="rId2" cstate="print"/>
          <a:srcRect/>
          <a:stretch>
            <a:fillRect/>
          </a:stretch>
        </p:blipFill>
        <p:spPr bwMode="auto">
          <a:xfrm>
            <a:off x="795338" y="3152775"/>
            <a:ext cx="7553325"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pressure of 3.00 </a:t>
            </a:r>
            <a:r>
              <a:rPr lang="en-US" dirty="0" err="1" smtClean="0"/>
              <a:t>atm</a:t>
            </a:r>
            <a:r>
              <a:rPr lang="en-US" dirty="0" smtClean="0"/>
              <a:t> is equal to</a:t>
            </a:r>
          </a:p>
          <a:p>
            <a:pPr marL="514350" indent="-514350">
              <a:buFont typeface="+mj-lt"/>
              <a:buAutoNum type="alphaLcPeriod"/>
              <a:defRPr/>
            </a:pPr>
            <a:r>
              <a:rPr lang="en-US" dirty="0" smtClean="0"/>
              <a:t>819 </a:t>
            </a:r>
            <a:r>
              <a:rPr lang="en-US" dirty="0" err="1" smtClean="0"/>
              <a:t>torr</a:t>
            </a:r>
            <a:endParaRPr lang="en-US" dirty="0" smtClean="0"/>
          </a:p>
          <a:p>
            <a:pPr marL="514350" indent="-514350">
              <a:buFont typeface="+mj-lt"/>
              <a:buAutoNum type="alphaLcPeriod"/>
              <a:defRPr/>
            </a:pPr>
            <a:r>
              <a:rPr lang="en-US" dirty="0" smtClean="0"/>
              <a:t>3000 </a:t>
            </a:r>
            <a:r>
              <a:rPr lang="en-US" dirty="0" err="1" smtClean="0"/>
              <a:t>torr</a:t>
            </a:r>
            <a:endParaRPr lang="en-US" dirty="0" smtClean="0"/>
          </a:p>
          <a:p>
            <a:pPr marL="514350" indent="-514350">
              <a:buFont typeface="+mj-lt"/>
              <a:buAutoNum type="alphaLcPeriod"/>
              <a:defRPr/>
            </a:pPr>
            <a:r>
              <a:rPr lang="en-US" dirty="0" smtClean="0"/>
              <a:t>2280 </a:t>
            </a:r>
            <a:r>
              <a:rPr lang="en-US" dirty="0" err="1" smtClean="0"/>
              <a:t>torr</a:t>
            </a:r>
            <a:endParaRPr lang="en-US" dirty="0" smtClean="0"/>
          </a:p>
          <a:p>
            <a:pPr marL="514350" indent="-514350">
              <a:buFont typeface="+mj-lt"/>
              <a:buAutoNum type="alphaLcPeriod"/>
              <a:defRPr/>
            </a:pPr>
            <a:r>
              <a:rPr lang="en-US" dirty="0" smtClean="0"/>
              <a:t>253 </a:t>
            </a:r>
            <a:r>
              <a:rPr lang="en-US" dirty="0" err="1" smtClean="0"/>
              <a:t>torr</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6086" name="Picture 4"/>
          <p:cNvPicPr>
            <a:picLocks noChangeAspect="1" noChangeArrowheads="1"/>
          </p:cNvPicPr>
          <p:nvPr/>
        </p:nvPicPr>
        <p:blipFill>
          <a:blip r:embed="rId2" cstate="print"/>
          <a:srcRect/>
          <a:stretch>
            <a:fillRect/>
          </a:stretch>
        </p:blipFill>
        <p:spPr bwMode="auto">
          <a:xfrm>
            <a:off x="5410200" y="1663700"/>
            <a:ext cx="3549650" cy="3975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1753</Words>
  <Application>Microsoft Office PowerPoint</Application>
  <PresentationFormat>On-screen Show (4:3)</PresentationFormat>
  <Paragraphs>251</Paragraphs>
  <Slides>34</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Chapter 12</vt:lpstr>
      <vt:lpstr>General Properties</vt:lpstr>
      <vt:lpstr>Kinetic Molecular Theory (KMT)</vt:lpstr>
      <vt:lpstr>Kinetic Molecular Theory</vt:lpstr>
      <vt:lpstr>Diffusion</vt:lpstr>
      <vt:lpstr>Effusion</vt:lpstr>
      <vt:lpstr>Measurement of Pressure</vt:lpstr>
      <vt:lpstr>Atmospheric Pressure</vt:lpstr>
      <vt:lpstr>Your Turn!</vt:lpstr>
      <vt:lpstr>Dependence of Pressure on  Number of Molecules</vt:lpstr>
      <vt:lpstr>Dependence of Pressure on  Temperature</vt:lpstr>
      <vt:lpstr>Your Turn!</vt:lpstr>
      <vt:lpstr>Boyle’s Law</vt:lpstr>
      <vt:lpstr>Your Turn!</vt:lpstr>
      <vt:lpstr>Your Turn!</vt:lpstr>
      <vt:lpstr>Charles’ Law</vt:lpstr>
      <vt:lpstr>Your Turn</vt:lpstr>
      <vt:lpstr>Your Turn!</vt:lpstr>
      <vt:lpstr>Your Turn!</vt:lpstr>
      <vt:lpstr>Gay-Lussac’s Law</vt:lpstr>
      <vt:lpstr>Combined Gas Laws</vt:lpstr>
      <vt:lpstr>Your Turn!</vt:lpstr>
      <vt:lpstr>Dalton’s Law of Partial Pressures</vt:lpstr>
      <vt:lpstr>Collecting Gas Over Water</vt:lpstr>
      <vt:lpstr>Your Turn!</vt:lpstr>
      <vt:lpstr>Avogadro’s Law</vt:lpstr>
      <vt:lpstr>Density of Gases</vt:lpstr>
      <vt:lpstr>Your Turn!</vt:lpstr>
      <vt:lpstr>Ideal Gas Law</vt:lpstr>
      <vt:lpstr>Your Turn!</vt:lpstr>
      <vt:lpstr>Gas Stoichiometry</vt:lpstr>
      <vt:lpstr>Your Turn!</vt:lpstr>
      <vt:lpstr>Your Turn!</vt:lpstr>
      <vt:lpstr>Real Gases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subject>Gases</dc:subject>
  <dc:creator>Karen Sanchez</dc:creator>
  <cp:lastModifiedBy>Amanda L. Houchens</cp:lastModifiedBy>
  <cp:revision>150</cp:revision>
  <dcterms:created xsi:type="dcterms:W3CDTF">2009-04-24T10:50:53Z</dcterms:created>
  <dcterms:modified xsi:type="dcterms:W3CDTF">2019-07-24T01:24:05Z</dcterms:modified>
</cp:coreProperties>
</file>