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15" r:id="rId3"/>
    <p:sldId id="320" r:id="rId4"/>
    <p:sldId id="322" r:id="rId5"/>
    <p:sldId id="316" r:id="rId6"/>
    <p:sldId id="323" r:id="rId7"/>
    <p:sldId id="321" r:id="rId8"/>
    <p:sldId id="346" r:id="rId9"/>
    <p:sldId id="324" r:id="rId10"/>
    <p:sldId id="325" r:id="rId11"/>
    <p:sldId id="317" r:id="rId12"/>
    <p:sldId id="326" r:id="rId13"/>
    <p:sldId id="328" r:id="rId14"/>
    <p:sldId id="327" r:id="rId15"/>
    <p:sldId id="329" r:id="rId16"/>
    <p:sldId id="331" r:id="rId17"/>
    <p:sldId id="335" r:id="rId18"/>
    <p:sldId id="340" r:id="rId19"/>
    <p:sldId id="347" r:id="rId20"/>
    <p:sldId id="348" r:id="rId21"/>
    <p:sldId id="349" r:id="rId22"/>
    <p:sldId id="338" r:id="rId23"/>
    <p:sldId id="339" r:id="rId24"/>
    <p:sldId id="342" r:id="rId25"/>
    <p:sldId id="343" r:id="rId26"/>
    <p:sldId id="350" r:id="rId27"/>
    <p:sldId id="366" r:id="rId28"/>
    <p:sldId id="319" r:id="rId29"/>
    <p:sldId id="361" r:id="rId30"/>
    <p:sldId id="357" r:id="rId31"/>
    <p:sldId id="364" r:id="rId32"/>
    <p:sldId id="358" r:id="rId33"/>
    <p:sldId id="368" r:id="rId34"/>
    <p:sldId id="360" r:id="rId35"/>
    <p:sldId id="353" r:id="rId36"/>
    <p:sldId id="35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54D"/>
    <a:srgbClr val="0000FF"/>
    <a:srgbClr val="236F37"/>
    <a:srgbClr val="28724F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CE6ED8-341D-4F92-B0D7-C7B507B843C2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CD40FA-945E-4E46-A4AE-38FC10E90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10.7</a:t>
            </a:r>
            <a:r>
              <a:rPr lang="en-US" smtClean="0"/>
              <a:t> The first four principal energy levels in the hydrogen atom.  Each level is assigned a principal quantum number n.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858AF-AFB2-4EA5-AAB8-F53F3B1BDC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0154-9D58-49B1-A0B0-2022A65C25CB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3380CB7-2A5A-414C-A528-1731B7DB8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0BD5-8528-4B78-A434-CAA62EC786D1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7475-36E6-4CAC-97A5-4519EFE79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910D-3B35-4699-85A8-797E00B4AECD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7ADB-2F95-4CE4-974A-5DE687991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93A4D-B57C-4648-A322-FE1513EE75B9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99BD4850-035D-4B34-8E60-090F4DE91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14FF-F0D5-49B7-BF9F-FBE158E2C43D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1F14-B64E-4CB6-8B4E-88ACAB4E4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B2DA-3808-4633-9C78-2FAAE4618CA4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4E5A-04F0-473E-82C2-2C94DFFD9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52E7-3C52-4CDB-8210-56DF341A06D2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4888-E647-4FF3-AECD-677ACE0FE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FEA8-A539-4AF0-8BB5-4EA2951F7146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A656-135E-4AFC-8AD1-D4B8ECA59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1708-F4D9-48CB-B3C4-DB6CDC6DFC69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766B-12A4-422F-9EDE-02ED1551E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B3D7-FC38-4FBF-AE8F-3737719358F5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7ABC-CACD-4BA5-BA1E-5049FC3EE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DD2F1-B477-418C-9D81-E6981D31DF55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A191-0875-4DB2-A70D-7436C65A0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5A9732-0A84-4AF5-BECE-1345297E9B8C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10-</a:t>
            </a:r>
            <a:fld id="{F5731ADE-855A-44A1-B65C-06849030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10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73152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8001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Modern Atomic Theory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and the Periodic Table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43200"/>
            <a:ext cx="3048000" cy="291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H="1">
            <a:off x="152400" y="2828836"/>
            <a:ext cx="251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The amazing colors in these fireworks explosions are the result of electrons transferring between energy levels in atoms.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49813"/>
            <a:ext cx="41148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Wave-Mechanical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800600" cy="4525963"/>
          </a:xfrm>
        </p:spPr>
        <p:txBody>
          <a:bodyPr/>
          <a:lstStyle/>
          <a:p>
            <a:r>
              <a:rPr lang="en-US" smtClean="0"/>
              <a:t>This mathematical model of the atom describes the energy of the electron with some certainty, but the actual location of the electron is uncertain.</a:t>
            </a:r>
          </a:p>
          <a:p>
            <a:r>
              <a:rPr lang="en-US" smtClean="0"/>
              <a:t>An </a:t>
            </a:r>
            <a:r>
              <a:rPr lang="en-US" b="1" smtClean="0"/>
              <a:t>orbital</a:t>
            </a:r>
            <a:r>
              <a:rPr lang="en-US" smtClean="0"/>
              <a:t> is the region in space where there is a high probability of finding an electron with a given energy.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EACE0236-5EAB-41AD-94BA-316277C15C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95438"/>
            <a:ext cx="32194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Levels of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smtClean="0"/>
              <a:t>Electrons in atoms are organized into discrete </a:t>
            </a:r>
            <a:r>
              <a:rPr lang="en-US" b="1" smtClean="0"/>
              <a:t>principal energy levels</a:t>
            </a:r>
            <a:r>
              <a:rPr lang="en-US" smtClean="0"/>
              <a:t> (</a:t>
            </a:r>
            <a:r>
              <a:rPr lang="en-US" i="1" smtClean="0"/>
              <a:t>n</a:t>
            </a:r>
            <a:r>
              <a:rPr lang="en-US" smtClean="0"/>
              <a:t>, where </a:t>
            </a:r>
            <a:r>
              <a:rPr lang="en-US" i="1" smtClean="0"/>
              <a:t>n</a:t>
            </a:r>
            <a:r>
              <a:rPr lang="en-US" smtClean="0"/>
              <a:t> is an integer).</a:t>
            </a:r>
          </a:p>
          <a:p>
            <a:r>
              <a:rPr lang="en-US" smtClean="0"/>
              <a:t>Lowest energy level is </a:t>
            </a:r>
            <a:r>
              <a:rPr lang="en-US" i="1" smtClean="0"/>
              <a:t>n </a:t>
            </a:r>
            <a:r>
              <a:rPr lang="en-US" smtClean="0"/>
              <a:t>= 1, then </a:t>
            </a:r>
            <a:r>
              <a:rPr lang="en-US" i="1" smtClean="0"/>
              <a:t>n </a:t>
            </a:r>
            <a:r>
              <a:rPr lang="en-US" smtClean="0"/>
              <a:t>= 2, etc.</a:t>
            </a:r>
          </a:p>
          <a:p>
            <a:r>
              <a:rPr lang="en-US" smtClean="0"/>
              <a:t>As </a:t>
            </a:r>
            <a:r>
              <a:rPr lang="en-US" i="1" smtClean="0"/>
              <a:t>n</a:t>
            </a:r>
            <a:r>
              <a:rPr lang="en-US" smtClean="0"/>
              <a:t> increases, the energy of the electron increases, and the electron is on average further from the nucleus.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D8A62952-D059-4813-B2D4-083FFD05E7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00213"/>
            <a:ext cx="316865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813" y="5181600"/>
            <a:ext cx="42179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Sublevels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smtClean="0"/>
              <a:t>Energy levels are subdivided into </a:t>
            </a:r>
            <a:r>
              <a:rPr lang="en-US" b="1" smtClean="0"/>
              <a:t>sublevels</a:t>
            </a:r>
            <a:r>
              <a:rPr lang="en-US" smtClean="0"/>
              <a:t>.</a:t>
            </a:r>
          </a:p>
          <a:p>
            <a:r>
              <a:rPr lang="en-US" b="1" i="1" smtClean="0"/>
              <a:t>n</a:t>
            </a:r>
            <a:r>
              <a:rPr lang="en-US" b="1" smtClean="0"/>
              <a:t> = 1</a:t>
            </a:r>
            <a:r>
              <a:rPr lang="en-US" smtClean="0"/>
              <a:t> has the sublevel 1</a:t>
            </a:r>
            <a:r>
              <a:rPr lang="en-US" i="1" smtClean="0"/>
              <a:t>s</a:t>
            </a:r>
            <a:r>
              <a:rPr lang="en-US" smtClean="0"/>
              <a:t>.</a:t>
            </a:r>
          </a:p>
          <a:p>
            <a:r>
              <a:rPr lang="en-US" b="1" i="1" smtClean="0"/>
              <a:t>n</a:t>
            </a:r>
            <a:r>
              <a:rPr lang="en-US" b="1" smtClean="0"/>
              <a:t> = 2</a:t>
            </a:r>
            <a:r>
              <a:rPr lang="en-US" smtClean="0"/>
              <a:t> has the sublevels 2</a:t>
            </a:r>
            <a:r>
              <a:rPr lang="en-US" i="1" smtClean="0"/>
              <a:t>s</a:t>
            </a:r>
            <a:r>
              <a:rPr lang="en-US" smtClean="0"/>
              <a:t> and 2</a:t>
            </a:r>
            <a:r>
              <a:rPr lang="en-US" i="1" smtClean="0"/>
              <a:t>p</a:t>
            </a:r>
            <a:r>
              <a:rPr lang="en-US" smtClean="0"/>
              <a:t>.</a:t>
            </a:r>
            <a:endParaRPr lang="en-US" b="1" smtClean="0"/>
          </a:p>
          <a:p>
            <a:r>
              <a:rPr lang="en-US" smtClean="0"/>
              <a:t>Each sublevel is made up of orbitals of the same type and energy.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BB0A6B1B-C877-4942-B5AC-D07773735C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7654" name="Picture 6" descr="orbital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85950"/>
            <a:ext cx="45815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5029200"/>
            <a:ext cx="33004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 Spin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Each electron in an atom appears to be spinning on its axis.</a:t>
            </a:r>
          </a:p>
          <a:p>
            <a:pPr>
              <a:defRPr/>
            </a:pPr>
            <a:r>
              <a:rPr lang="en-US" b="1" dirty="0" smtClean="0"/>
              <a:t>Pauli exclusion principle </a:t>
            </a:r>
            <a:r>
              <a:rPr lang="en-US" dirty="0" smtClean="0"/>
              <a:t>states that an atomic orbital can hold a maximum of two electrons, which must have opposite spin.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What is the maximum number of electrons in any orbital?</a:t>
            </a: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CFE4686C-9588-49DD-9A8C-5B5303DD16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 Sublevels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smtClean="0"/>
              <a:t>Every principal energy level has an </a:t>
            </a:r>
            <a:r>
              <a:rPr lang="en-US" b="1" i="1" smtClean="0">
                <a:solidFill>
                  <a:schemeClr val="tx2"/>
                </a:solidFill>
              </a:rPr>
              <a:t>s</a:t>
            </a:r>
            <a:r>
              <a:rPr lang="en-US" smtClean="0"/>
              <a:t> sublevel that contains a single s orbital. (1</a:t>
            </a:r>
            <a:r>
              <a:rPr lang="en-US" i="1" smtClean="0"/>
              <a:t>s</a:t>
            </a:r>
            <a:r>
              <a:rPr lang="en-US" smtClean="0"/>
              <a:t>, 2</a:t>
            </a:r>
            <a:r>
              <a:rPr lang="en-US" i="1" smtClean="0"/>
              <a:t>s</a:t>
            </a:r>
            <a:r>
              <a:rPr lang="en-US" smtClean="0"/>
              <a:t>, 3</a:t>
            </a:r>
            <a:r>
              <a:rPr lang="en-US" i="1" smtClean="0"/>
              <a:t>s</a:t>
            </a:r>
            <a:r>
              <a:rPr lang="en-US" smtClean="0"/>
              <a:t>, etc.)</a:t>
            </a:r>
          </a:p>
          <a:p>
            <a:r>
              <a:rPr lang="en-US" smtClean="0"/>
              <a:t>There is a 90% probability of finding the electron within a spherical region surrounding the nucleus.</a:t>
            </a:r>
          </a:p>
          <a:p>
            <a:r>
              <a:rPr lang="en-US" smtClean="0"/>
              <a:t>Each </a:t>
            </a:r>
            <a:r>
              <a:rPr lang="en-US" sz="3200" b="1" i="1" smtClean="0">
                <a:solidFill>
                  <a:schemeClr val="tx2"/>
                </a:solidFill>
              </a:rPr>
              <a:t>s</a:t>
            </a:r>
            <a:r>
              <a:rPr lang="en-US" smtClean="0"/>
              <a:t> orbital holds 2 electrons with opposite spin.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FC66B120-A5D3-4DBA-AED8-B17901E016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00200"/>
            <a:ext cx="20193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005263"/>
            <a:ext cx="2297113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 Sublevels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1600200"/>
          </a:xfrm>
        </p:spPr>
        <p:txBody>
          <a:bodyPr/>
          <a:lstStyle/>
          <a:p>
            <a:r>
              <a:rPr lang="en-US" smtClean="0"/>
              <a:t>Every principal energy level starting at </a:t>
            </a:r>
            <a:r>
              <a:rPr lang="en-US" i="1" smtClean="0"/>
              <a:t>n </a:t>
            </a:r>
            <a:r>
              <a:rPr lang="en-US" smtClean="0"/>
              <a:t>= 2 has a </a:t>
            </a:r>
            <a:r>
              <a:rPr lang="en-US" b="1" i="1" smtClean="0"/>
              <a:t>p</a:t>
            </a:r>
            <a:r>
              <a:rPr lang="en-US" smtClean="0"/>
              <a:t> sublevel (2</a:t>
            </a:r>
            <a:r>
              <a:rPr lang="en-US" i="1" smtClean="0"/>
              <a:t>p</a:t>
            </a:r>
            <a:r>
              <a:rPr lang="en-US" smtClean="0"/>
              <a:t>, 3</a:t>
            </a:r>
            <a:r>
              <a:rPr lang="en-US" i="1" smtClean="0"/>
              <a:t>p</a:t>
            </a:r>
            <a:r>
              <a:rPr lang="en-US" smtClean="0"/>
              <a:t>, etc.) that contains </a:t>
            </a:r>
            <a:r>
              <a:rPr lang="en-US" b="1" smtClean="0"/>
              <a:t>3 equal energy </a:t>
            </a:r>
            <a:r>
              <a:rPr lang="en-US" b="1" i="1" smtClean="0"/>
              <a:t>p</a:t>
            </a:r>
            <a:r>
              <a:rPr lang="en-US" b="1" smtClean="0"/>
              <a:t> orbitals</a:t>
            </a:r>
            <a:r>
              <a:rPr lang="en-US" smtClean="0"/>
              <a:t>. The orbitals only differ by their orientation in 3-D space.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B0ACD0A3-5AEB-41DD-BAA0-E6CB2F7B4B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88" y="3200400"/>
            <a:ext cx="63865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410200"/>
            <a:ext cx="279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193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257800"/>
            <a:ext cx="28956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 Sublevels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Every principal energy level starting at </a:t>
            </a:r>
            <a:r>
              <a:rPr lang="en-US" i="1" smtClean="0"/>
              <a:t>n</a:t>
            </a:r>
            <a:r>
              <a:rPr lang="en-US" smtClean="0"/>
              <a:t> = 3 has a </a:t>
            </a:r>
            <a:r>
              <a:rPr lang="en-US" b="1" i="1" smtClean="0">
                <a:solidFill>
                  <a:schemeClr val="tx2"/>
                </a:solidFill>
              </a:rPr>
              <a:t>d</a:t>
            </a:r>
            <a:r>
              <a:rPr lang="en-US" b="1" smtClean="0">
                <a:solidFill>
                  <a:schemeClr val="tx2"/>
                </a:solidFill>
              </a:rPr>
              <a:t> </a:t>
            </a:r>
            <a:r>
              <a:rPr lang="en-US" smtClean="0"/>
              <a:t>sublevel (3</a:t>
            </a:r>
            <a:r>
              <a:rPr lang="en-US" i="1" smtClean="0"/>
              <a:t>d</a:t>
            </a:r>
            <a:r>
              <a:rPr lang="en-US" smtClean="0"/>
              <a:t>, 4</a:t>
            </a:r>
            <a:r>
              <a:rPr lang="en-US" i="1" smtClean="0"/>
              <a:t>d</a:t>
            </a:r>
            <a:r>
              <a:rPr lang="en-US" smtClean="0"/>
              <a:t>, etc.) that contains </a:t>
            </a:r>
            <a:r>
              <a:rPr lang="en-US" b="1" smtClean="0"/>
              <a:t>5 equal energy </a:t>
            </a:r>
            <a:r>
              <a:rPr lang="en-US" b="1" i="1" smtClean="0"/>
              <a:t>d</a:t>
            </a:r>
            <a:r>
              <a:rPr lang="en-US" b="1" smtClean="0"/>
              <a:t> orbitals</a:t>
            </a:r>
            <a:r>
              <a:rPr lang="en-US" smtClean="0"/>
              <a:t>. These orbitals have more complex shapes and are higher in energy than the </a:t>
            </a:r>
            <a:r>
              <a:rPr lang="en-US" b="1" i="1" smtClean="0">
                <a:solidFill>
                  <a:schemeClr val="tx2"/>
                </a:solidFill>
              </a:rPr>
              <a:t>s</a:t>
            </a:r>
            <a:r>
              <a:rPr lang="en-US" smtClean="0"/>
              <a:t> and </a:t>
            </a:r>
            <a:r>
              <a:rPr lang="en-US" b="1" i="1" smtClean="0">
                <a:solidFill>
                  <a:schemeClr val="tx2"/>
                </a:solidFill>
              </a:rPr>
              <a:t>p</a:t>
            </a:r>
            <a:r>
              <a:rPr lang="en-US" smtClean="0"/>
              <a:t> orbitals. 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A39EDFB6-A81E-48BA-8629-14FE14005E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24250"/>
            <a:ext cx="8432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subshell is composed of orbitals</a:t>
            </a:r>
          </a:p>
          <a:p>
            <a:r>
              <a:rPr lang="en-US" smtClean="0"/>
              <a:t>The number of orbitals depends on the subshell</a:t>
            </a:r>
          </a:p>
          <a:p>
            <a:r>
              <a:rPr lang="en-US" smtClean="0"/>
              <a:t>2 electrons per orbital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b="1" smtClean="0">
                <a:solidFill>
                  <a:schemeClr val="tx2"/>
                </a:solidFill>
              </a:rPr>
              <a:t>Subshell			</a:t>
            </a:r>
            <a:r>
              <a:rPr lang="en-US" b="1" i="1" smtClean="0">
                <a:solidFill>
                  <a:schemeClr val="tx2"/>
                </a:solidFill>
              </a:rPr>
              <a:t>s	p	d	f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Number of Orbitals	1	3	5	7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Electrons</a:t>
            </a:r>
            <a:r>
              <a:rPr lang="en-US" smtClean="0"/>
              <a:t>			2	6	10	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5B0A611A-B4E8-49FD-8164-CC38DCE36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Rules for Distributing Electrons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No more than two electrons can occupy one orbital.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Electrons occupy the lowest energy orbitals available.  </a:t>
            </a:r>
            <a:r>
              <a:rPr lang="en-US" i="1" smtClean="0"/>
              <a:t>s</a:t>
            </a:r>
            <a:r>
              <a:rPr lang="en-US" smtClean="0"/>
              <a:t> &lt; </a:t>
            </a:r>
            <a:r>
              <a:rPr lang="en-US" i="1" smtClean="0"/>
              <a:t>p</a:t>
            </a:r>
            <a:r>
              <a:rPr lang="en-US" smtClean="0"/>
              <a:t> &lt; </a:t>
            </a:r>
            <a:r>
              <a:rPr lang="en-US" i="1" smtClean="0"/>
              <a:t>d</a:t>
            </a:r>
            <a:r>
              <a:rPr lang="en-US" smtClean="0"/>
              <a:t> &lt; </a:t>
            </a:r>
            <a:r>
              <a:rPr lang="en-US" i="1" smtClean="0"/>
              <a:t>f</a:t>
            </a:r>
            <a:r>
              <a:rPr lang="en-US" smtClean="0"/>
              <a:t> for a given value of </a:t>
            </a:r>
            <a:r>
              <a:rPr lang="en-US" i="1" smtClean="0"/>
              <a:t>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Each orbital in a sublevel is occupied by a single electron before a second electron enters. (Hunds Rule)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F0123323-29F9-48AE-93A2-8EC1DF28545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the fourth principal energy level, which sublevel contains electrons with the greatest                    energy?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</a:t>
            </a:r>
            <a:r>
              <a:rPr lang="en-US" i="1" dirty="0" smtClean="0"/>
              <a:t>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</a:t>
            </a:r>
            <a:r>
              <a:rPr lang="en-US" i="1" dirty="0" smtClean="0"/>
              <a:t>p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</a:t>
            </a:r>
            <a:r>
              <a:rPr lang="en-US" i="1" dirty="0" smtClean="0"/>
              <a:t>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</a:t>
            </a:r>
            <a:r>
              <a:rPr lang="en-US" i="1" dirty="0" smtClean="0"/>
              <a:t>f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05E0DBB5-CF5D-4BB6-9D07-DB886E1E33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Radiation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Frequency</a:t>
            </a:r>
            <a:r>
              <a:rPr lang="en-US" smtClean="0"/>
              <a:t> tells how many waves pass a particular point per second.</a:t>
            </a:r>
          </a:p>
          <a:p>
            <a:r>
              <a:rPr lang="en-US" b="1" smtClean="0"/>
              <a:t>Speed</a:t>
            </a:r>
            <a:r>
              <a:rPr lang="en-US" smtClean="0"/>
              <a:t> tells how fast a wave moves through space.</a:t>
            </a:r>
          </a:p>
          <a:p>
            <a:endParaRPr lang="en-US" b="1" smtClean="0">
              <a:solidFill>
                <a:srgbClr val="1D754D"/>
              </a:solidFill>
            </a:endParaRPr>
          </a:p>
          <a:p>
            <a:endParaRPr lang="en-US" b="1" smtClean="0">
              <a:solidFill>
                <a:srgbClr val="1D754D"/>
              </a:solidFill>
            </a:endParaRPr>
          </a:p>
          <a:p>
            <a:endParaRPr lang="en-US" sz="3600" b="1" smtClean="0">
              <a:solidFill>
                <a:srgbClr val="1D754D"/>
              </a:solidFill>
            </a:endParaRPr>
          </a:p>
          <a:p>
            <a:r>
              <a:rPr lang="en-US" b="1" smtClean="0">
                <a:solidFill>
                  <a:srgbClr val="1D754D"/>
                </a:solidFill>
              </a:rPr>
              <a:t>Figure 10.1  </a:t>
            </a:r>
            <a:r>
              <a:rPr lang="en-US" smtClean="0"/>
              <a:t>The </a:t>
            </a:r>
            <a:r>
              <a:rPr lang="en-US" b="1" smtClean="0"/>
              <a:t>wavelength</a:t>
            </a:r>
            <a:r>
              <a:rPr lang="en-US" smtClean="0"/>
              <a:t> of this wave is shown by </a:t>
            </a:r>
            <a:r>
              <a:rPr lang="el-GR" smtClean="0"/>
              <a:t>λ</a:t>
            </a:r>
            <a:r>
              <a:rPr lang="en-US" smtClean="0"/>
              <a:t>.  It can be measured from peak to peak or trough to trough.</a:t>
            </a:r>
          </a:p>
          <a:p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32B10578-4B5A-4D4C-8EE3-15C36EC8B7B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642461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many orbitals are found in a 5</a:t>
            </a:r>
            <a:r>
              <a:rPr lang="en-US" i="1" dirty="0" smtClean="0"/>
              <a:t>p</a:t>
            </a:r>
            <a:r>
              <a:rPr lang="en-US" dirty="0" smtClean="0"/>
              <a:t> sublevel?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5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1C54443A-5385-4A0A-B068-9467E16217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the maximum number of electrons that can occupy the third principal energy level?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8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16254465-806A-4788-AD2F-DA110EFDB5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 Configuration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Another useful atomic structure shows the distribution of electrons in the atom.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B37C7D68-20FA-40CB-A66B-B6D498313C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2733675"/>
            <a:ext cx="7610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Orbital Diagram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Electron configurations can also be shown with </a:t>
            </a:r>
            <a:r>
              <a:rPr lang="en-US" b="1" smtClean="0"/>
              <a:t>orbital diagrams</a:t>
            </a:r>
            <a:r>
              <a:rPr lang="en-US" smtClean="0"/>
              <a:t>.  Each box represents an orbital.</a:t>
            </a:r>
          </a:p>
          <a:p>
            <a:r>
              <a:rPr lang="en-US" smtClean="0"/>
              <a:t>Up and down arrows represent electrons of opposite spin.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602788D0-5069-4042-A542-577E2051128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1990" name="Picture 7" descr="orbital-diagra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0"/>
            <a:ext cx="59515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7802687F-C6E1-476B-87E9-063C623EF16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600200"/>
            <a:ext cx="90249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655638" y="5105400"/>
            <a:ext cx="8183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Remember to sum the superscripts in the electron configuration.  They should add up to the atomic number for the element.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b="1" smtClean="0"/>
              <a:t>valence electrons</a:t>
            </a:r>
            <a:r>
              <a:rPr lang="en-US" smtClean="0"/>
              <a:t> include all of the electrons in the highest principal quantum number (the outermost energy level).</a:t>
            </a:r>
          </a:p>
          <a:p>
            <a:r>
              <a:rPr lang="en-US" smtClean="0"/>
              <a:t>These electrons are the electrons that are involved in bonding.</a:t>
            </a:r>
          </a:p>
          <a:p>
            <a:r>
              <a:rPr lang="en-US" smtClean="0">
                <a:solidFill>
                  <a:schemeClr val="tx2"/>
                </a:solidFill>
              </a:rPr>
              <a:t>Phosphorus:   1</a:t>
            </a:r>
            <a:r>
              <a:rPr lang="en-US" i="1" smtClean="0">
                <a:solidFill>
                  <a:schemeClr val="tx2"/>
                </a:solidFill>
              </a:rPr>
              <a:t>s</a:t>
            </a:r>
            <a:r>
              <a:rPr lang="en-US" baseline="30000" smtClean="0">
                <a:solidFill>
                  <a:schemeClr val="tx2"/>
                </a:solidFill>
              </a:rPr>
              <a:t>2  </a:t>
            </a:r>
            <a:r>
              <a:rPr lang="en-US" smtClean="0">
                <a:solidFill>
                  <a:schemeClr val="tx2"/>
                </a:solidFill>
              </a:rPr>
              <a:t>2</a:t>
            </a:r>
            <a:r>
              <a:rPr lang="en-US" i="1" smtClean="0">
                <a:solidFill>
                  <a:schemeClr val="tx2"/>
                </a:solidFill>
              </a:rPr>
              <a:t>s</a:t>
            </a:r>
            <a:r>
              <a:rPr lang="en-US" baseline="30000" smtClean="0">
                <a:solidFill>
                  <a:schemeClr val="tx2"/>
                </a:solidFill>
              </a:rPr>
              <a:t>2  </a:t>
            </a:r>
            <a:r>
              <a:rPr lang="en-US" smtClean="0">
                <a:solidFill>
                  <a:schemeClr val="tx2"/>
                </a:solidFill>
              </a:rPr>
              <a:t>2</a:t>
            </a:r>
            <a:r>
              <a:rPr lang="en-US" i="1" smtClean="0">
                <a:solidFill>
                  <a:schemeClr val="tx2"/>
                </a:solidFill>
              </a:rPr>
              <a:t>p</a:t>
            </a:r>
            <a:r>
              <a:rPr lang="en-US" baseline="30000" smtClean="0">
                <a:solidFill>
                  <a:schemeClr val="tx2"/>
                </a:solidFill>
              </a:rPr>
              <a:t>6  </a:t>
            </a:r>
            <a:r>
              <a:rPr lang="en-US" b="1" smtClean="0">
                <a:solidFill>
                  <a:schemeClr val="tx2"/>
                </a:solidFill>
              </a:rPr>
              <a:t>3</a:t>
            </a:r>
            <a:r>
              <a:rPr lang="en-US" b="1" i="1" smtClean="0">
                <a:solidFill>
                  <a:schemeClr val="tx2"/>
                </a:solidFill>
              </a:rPr>
              <a:t>s</a:t>
            </a:r>
            <a:r>
              <a:rPr lang="en-US" b="1" baseline="30000" smtClean="0">
                <a:solidFill>
                  <a:schemeClr val="tx2"/>
                </a:solidFill>
              </a:rPr>
              <a:t>2</a:t>
            </a:r>
            <a:r>
              <a:rPr lang="en-US" b="1" smtClean="0">
                <a:solidFill>
                  <a:schemeClr val="tx2"/>
                </a:solidFill>
              </a:rPr>
              <a:t> 3</a:t>
            </a:r>
            <a:r>
              <a:rPr lang="en-US" b="1" i="1" smtClean="0">
                <a:solidFill>
                  <a:schemeClr val="tx2"/>
                </a:solidFill>
              </a:rPr>
              <a:t>p</a:t>
            </a:r>
            <a:r>
              <a:rPr lang="en-US" b="1" baseline="30000" smtClean="0">
                <a:solidFill>
                  <a:schemeClr val="tx2"/>
                </a:solidFill>
              </a:rPr>
              <a:t>3</a:t>
            </a:r>
          </a:p>
          <a:p>
            <a:r>
              <a:rPr lang="en-US" smtClean="0"/>
              <a:t>Phosphorus has 5 valence electrons.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53EAC548-3A28-40D7-8481-5884A85D2C4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Atoms of which element have the following electron configuration? </a:t>
            </a:r>
          </a:p>
          <a:p>
            <a:pPr>
              <a:defRPr/>
            </a:pPr>
            <a:r>
              <a:rPr lang="en-US" dirty="0" smtClean="0"/>
              <a:t>                                1</a:t>
            </a:r>
            <a:r>
              <a:rPr lang="en-US" i="1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 2</a:t>
            </a:r>
            <a:r>
              <a:rPr lang="en-US" i="1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 2</a:t>
            </a:r>
            <a:r>
              <a:rPr lang="en-US" i="1" dirty="0" smtClean="0"/>
              <a:t>p</a:t>
            </a:r>
            <a:r>
              <a:rPr lang="en-US" baseline="30000" dirty="0" smtClean="0"/>
              <a:t>6</a:t>
            </a:r>
            <a:r>
              <a:rPr lang="en-US" dirty="0" smtClean="0"/>
              <a:t> 3</a:t>
            </a:r>
            <a:r>
              <a:rPr lang="en-US" i="1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3</a:t>
            </a:r>
            <a:r>
              <a:rPr lang="en-US" i="1" dirty="0" smtClean="0"/>
              <a:t>p</a:t>
            </a:r>
            <a:r>
              <a:rPr lang="en-US" baseline="30000" dirty="0" smtClean="0"/>
              <a:t>6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 </a:t>
            </a:r>
            <a:r>
              <a:rPr lang="en-US" dirty="0" err="1" smtClean="0"/>
              <a:t>Cl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Ca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err="1" smtClean="0"/>
              <a:t>Ar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</a:t>
            </a:r>
          </a:p>
          <a:p>
            <a:pPr>
              <a:defRPr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047EFE04-EA31-49D5-99B8-5169CE9D174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horizontal row in the periodic table is called a </a:t>
            </a:r>
            <a:r>
              <a:rPr lang="en-US" b="1" smtClean="0"/>
              <a:t>period</a:t>
            </a:r>
            <a:r>
              <a:rPr lang="en-US" smtClean="0"/>
              <a:t>.</a:t>
            </a:r>
          </a:p>
          <a:p>
            <a:r>
              <a:rPr lang="en-US" smtClean="0"/>
              <a:t>The number of each period corresponds to the outermost energy level of the element.</a:t>
            </a:r>
          </a:p>
          <a:p>
            <a:r>
              <a:rPr lang="en-US" smtClean="0"/>
              <a:t>For example, Ar is in period 3 and its outermost energy level is 3. </a:t>
            </a:r>
          </a:p>
          <a:p>
            <a:pPr algn="ctr"/>
            <a:r>
              <a:rPr lang="en-US" smtClean="0"/>
              <a:t>1</a:t>
            </a:r>
            <a:r>
              <a:rPr lang="en-US" i="1" smtClean="0"/>
              <a:t>s</a:t>
            </a:r>
            <a:r>
              <a:rPr lang="en-US" baseline="30000" smtClean="0"/>
              <a:t>2</a:t>
            </a:r>
            <a:r>
              <a:rPr lang="en-US" smtClean="0"/>
              <a:t> 2</a:t>
            </a:r>
            <a:r>
              <a:rPr lang="en-US" i="1" smtClean="0"/>
              <a:t>s</a:t>
            </a:r>
            <a:r>
              <a:rPr lang="en-US" baseline="30000" smtClean="0"/>
              <a:t>2</a:t>
            </a:r>
            <a:r>
              <a:rPr lang="en-US" smtClean="0"/>
              <a:t> 2</a:t>
            </a:r>
            <a:r>
              <a:rPr lang="en-US" i="1" smtClean="0"/>
              <a:t>p</a:t>
            </a:r>
            <a:r>
              <a:rPr lang="en-US" baseline="30000" smtClean="0"/>
              <a:t>6</a:t>
            </a:r>
            <a:r>
              <a:rPr lang="en-US" smtClean="0"/>
              <a:t> 3</a:t>
            </a:r>
            <a:r>
              <a:rPr lang="en-US" i="1" smtClean="0"/>
              <a:t>s</a:t>
            </a:r>
            <a:r>
              <a:rPr lang="en-US" baseline="30000" smtClean="0"/>
              <a:t>2</a:t>
            </a:r>
            <a:r>
              <a:rPr lang="en-US" smtClean="0"/>
              <a:t>3</a:t>
            </a:r>
            <a:r>
              <a:rPr lang="en-US" i="1" smtClean="0"/>
              <a:t>p</a:t>
            </a:r>
            <a:r>
              <a:rPr lang="en-US" baseline="30000" smtClean="0"/>
              <a:t>6</a:t>
            </a:r>
          </a:p>
          <a:p>
            <a:pPr algn="ctr"/>
            <a:endParaRPr lang="en-US" baseline="30000" smtClean="0"/>
          </a:p>
          <a:p>
            <a:r>
              <a:rPr lang="en-US" smtClean="0"/>
              <a:t>Argon has 8 electrons in energy level 3.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6C7E551A-BE8A-45D2-87D8-044B919DC1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953000" y="50292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Periodic Table</a:t>
            </a:r>
          </a:p>
        </p:txBody>
      </p:sp>
      <p:sp>
        <p:nvSpPr>
          <p:cNvPr id="501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Groups or Families</a:t>
            </a:r>
            <a:r>
              <a:rPr lang="en-US" smtClean="0"/>
              <a:t> contain elements whose properties are similar.</a:t>
            </a:r>
            <a:r>
              <a:rPr lang="en-US" b="1" smtClean="0"/>
              <a:t> 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en-US" b="1" smtClean="0">
                <a:solidFill>
                  <a:schemeClr val="tx2"/>
                </a:solidFill>
              </a:rPr>
              <a:t>Representative Elements</a:t>
            </a:r>
            <a:r>
              <a:rPr lang="en-US" smtClean="0">
                <a:solidFill>
                  <a:schemeClr val="tx2"/>
                </a:solidFill>
              </a:rPr>
              <a:t> –  A Groups</a:t>
            </a:r>
          </a:p>
          <a:p>
            <a:pPr>
              <a:lnSpc>
                <a:spcPts val="3000"/>
              </a:lnSpc>
              <a:spcBef>
                <a:spcPct val="50000"/>
              </a:spcBef>
              <a:buFontTx/>
              <a:buChar char="•"/>
            </a:pPr>
            <a:r>
              <a:rPr lang="en-US" smtClean="0"/>
              <a:t>Alkali Metals –1A</a:t>
            </a:r>
          </a:p>
          <a:p>
            <a:pPr>
              <a:lnSpc>
                <a:spcPts val="3000"/>
              </a:lnSpc>
              <a:spcBef>
                <a:spcPct val="50000"/>
              </a:spcBef>
              <a:buFontTx/>
              <a:buChar char="•"/>
            </a:pPr>
            <a:r>
              <a:rPr lang="en-US" smtClean="0"/>
              <a:t>Alkaline Earth Metals – 2A</a:t>
            </a:r>
          </a:p>
          <a:p>
            <a:pPr>
              <a:lnSpc>
                <a:spcPts val="3000"/>
              </a:lnSpc>
              <a:spcBef>
                <a:spcPct val="50000"/>
              </a:spcBef>
              <a:buFontTx/>
              <a:buChar char="•"/>
            </a:pPr>
            <a:r>
              <a:rPr lang="en-US" smtClean="0"/>
              <a:t>Halogens – 7A</a:t>
            </a:r>
          </a:p>
          <a:p>
            <a:pPr>
              <a:lnSpc>
                <a:spcPts val="3000"/>
              </a:lnSpc>
              <a:spcBef>
                <a:spcPct val="50000"/>
              </a:spcBef>
              <a:buFontTx/>
              <a:buChar char="•"/>
            </a:pPr>
            <a:r>
              <a:rPr lang="en-US" smtClean="0"/>
              <a:t>Noble Gases – 8A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B25A3383-A0BC-4CE2-B705-97E05682E16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Groups to Know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2"/>
                </a:solidFill>
              </a:rPr>
              <a:t>Transition Metals </a:t>
            </a:r>
            <a:r>
              <a:rPr lang="en-US" smtClean="0"/>
              <a:t>– B Groups</a:t>
            </a:r>
          </a:p>
          <a:p>
            <a:pPr>
              <a:buFont typeface="Wingdings" pitchFamily="2" charset="2"/>
              <a:buNone/>
            </a:pPr>
            <a:endParaRPr lang="en-US" sz="1600" smtClean="0"/>
          </a:p>
          <a:p>
            <a:r>
              <a:rPr lang="en-US" b="1" smtClean="0">
                <a:solidFill>
                  <a:schemeClr val="tx2"/>
                </a:solidFill>
              </a:rPr>
              <a:t>Inner Transition Metals</a:t>
            </a:r>
          </a:p>
          <a:p>
            <a:pPr lvl="1"/>
            <a:r>
              <a:rPr lang="en-US" smtClean="0"/>
              <a:t>Lanthanides (Rare Earth) – Atomic Nos. 58 -71</a:t>
            </a:r>
          </a:p>
          <a:p>
            <a:pPr lvl="1"/>
            <a:r>
              <a:rPr lang="en-US" smtClean="0"/>
              <a:t>Actinides – Atomic Nos. 90 – 103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ECA77CFB-85DF-4617-9EE2-C4C28040D84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Electromagnetic Spectrum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Visible light is only a small part of the electromagnetic spectrum.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BD3B53BE-2D6F-4255-837E-4BFAE06824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68575"/>
            <a:ext cx="85534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Valence Electrons and Groups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124200"/>
            <a:ext cx="6984127" cy="3339683"/>
          </a:xfr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D4573ACB-8898-4798-94D6-BBC76240083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933700"/>
            <a:ext cx="2578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1524000"/>
            <a:ext cx="8458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In the following groups, the group number is the number of valence electrons.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Elements within a group have the same valence electron  configuration.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which category of the periodic table does each element contain valence electrons in the              second principal energy level?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alkaline earth elements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alkali metals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Group 2A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Period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AE7D8751-79C5-42E6-94D2-72324A1DA1E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Electron Configurations </a:t>
            </a:r>
            <a:br>
              <a:rPr lang="en-US" dirty="0" smtClean="0"/>
            </a:br>
            <a:r>
              <a:rPr lang="en-US" dirty="0" smtClean="0"/>
              <a:t>and the Periodic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124600AC-AF61-4F27-9F79-68D2120837B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43063"/>
            <a:ext cx="7846736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Electron Configurations </a:t>
            </a:r>
            <a:br>
              <a:rPr lang="en-US" dirty="0" smtClean="0"/>
            </a:br>
            <a:r>
              <a:rPr lang="en-US" dirty="0" smtClean="0"/>
              <a:t>and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The number of the period corresponds with the highest occupied energy level.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The group numbers for the representative elements are equal to the total number of valence electrons.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The elements within a group have the same number of valence electrons.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The elements within each of the </a:t>
            </a:r>
            <a:r>
              <a:rPr lang="en-US" i="1" smtClean="0"/>
              <a:t>s, p, d, f</a:t>
            </a:r>
            <a:r>
              <a:rPr lang="en-US" smtClean="0"/>
              <a:t> blocks are filling </a:t>
            </a:r>
            <a:r>
              <a:rPr lang="en-US" i="1" smtClean="0"/>
              <a:t>s, p, d, f</a:t>
            </a:r>
            <a:r>
              <a:rPr lang="en-US" smtClean="0"/>
              <a:t> orbitals.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There are discrepancies within the transition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8A3E8005-FFF2-4F74-9EEE-1203C06AAD5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Abbreviated Electron Configurations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</a:rPr>
              <a:t>Use the symbol of the nearest preceding noble gas to represent the electron configuration of the core  electrons.</a:t>
            </a:r>
          </a:p>
          <a:p>
            <a:pPr>
              <a:buFont typeface="Wingdings" pitchFamily="2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smtClean="0">
                <a:solidFill>
                  <a:srgbClr val="800000"/>
                </a:solidFill>
              </a:rPr>
              <a:t>Phosphorus</a:t>
            </a:r>
            <a:r>
              <a:rPr lang="en-US" smtClean="0"/>
              <a:t>:   1</a:t>
            </a:r>
            <a:r>
              <a:rPr lang="en-US" i="1" smtClean="0"/>
              <a:t>s</a:t>
            </a:r>
            <a:r>
              <a:rPr lang="en-US" baseline="30000" smtClean="0"/>
              <a:t>2  </a:t>
            </a:r>
            <a:r>
              <a:rPr lang="en-US" smtClean="0"/>
              <a:t>2</a:t>
            </a:r>
            <a:r>
              <a:rPr lang="en-US" i="1" smtClean="0"/>
              <a:t>s</a:t>
            </a:r>
            <a:r>
              <a:rPr lang="en-US" baseline="30000" smtClean="0"/>
              <a:t>2  </a:t>
            </a:r>
            <a:r>
              <a:rPr lang="en-US" smtClean="0"/>
              <a:t>2</a:t>
            </a:r>
            <a:r>
              <a:rPr lang="en-US" i="1" smtClean="0"/>
              <a:t>p</a:t>
            </a:r>
            <a:r>
              <a:rPr lang="en-US" baseline="30000" smtClean="0"/>
              <a:t>6    </a:t>
            </a:r>
            <a:r>
              <a:rPr lang="en-US" smtClean="0"/>
              <a:t>3</a:t>
            </a:r>
            <a:r>
              <a:rPr lang="en-US" i="1" smtClean="0"/>
              <a:t>s</a:t>
            </a:r>
            <a:r>
              <a:rPr lang="en-US" baseline="30000" smtClean="0"/>
              <a:t>2</a:t>
            </a:r>
            <a:r>
              <a:rPr lang="en-US" smtClean="0"/>
              <a:t> 3</a:t>
            </a:r>
            <a:r>
              <a:rPr lang="en-US" i="1" smtClean="0"/>
              <a:t>p</a:t>
            </a:r>
            <a:r>
              <a:rPr lang="en-US" baseline="30000" smtClean="0"/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aseline="30000" smtClean="0">
                <a:solidFill>
                  <a:srgbClr val="800000"/>
                </a:solidFill>
              </a:rPr>
              <a:t>		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aseline="30000" smtClean="0">
                <a:solidFill>
                  <a:srgbClr val="800000"/>
                </a:solidFill>
              </a:rPr>
              <a:t>				</a:t>
            </a:r>
            <a:r>
              <a:rPr lang="en-US" smtClean="0">
                <a:solidFill>
                  <a:schemeClr val="accent2"/>
                </a:solidFill>
              </a:rPr>
              <a:t>[Ne]</a:t>
            </a:r>
            <a:r>
              <a:rPr lang="en-US" smtClean="0">
                <a:solidFill>
                  <a:srgbClr val="800000"/>
                </a:solidFill>
              </a:rPr>
              <a:t> </a:t>
            </a:r>
            <a:r>
              <a:rPr lang="en-US" smtClean="0"/>
              <a:t>3</a:t>
            </a:r>
            <a:r>
              <a:rPr lang="en-US" i="1" smtClean="0"/>
              <a:t>s</a:t>
            </a:r>
            <a:r>
              <a:rPr lang="en-US" baseline="30000" smtClean="0"/>
              <a:t>2</a:t>
            </a:r>
            <a:r>
              <a:rPr lang="en-US" smtClean="0"/>
              <a:t> 3</a:t>
            </a:r>
            <a:r>
              <a:rPr lang="en-US" i="1" smtClean="0"/>
              <a:t>p</a:t>
            </a:r>
            <a:r>
              <a:rPr lang="en-US" baseline="30000" smtClean="0"/>
              <a:t>3</a:t>
            </a: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944BF078-B56F-4AC6-A915-E420C290A1C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4114800"/>
            <a:ext cx="1828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+mn-lt"/>
              </a:rPr>
              <a:t>Core Electrons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981200" y="41148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800">
              <a:latin typeface="+mn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24600" y="4114800"/>
            <a:ext cx="2133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+mn-lt"/>
              </a:rPr>
              <a:t>Valence Electrons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5257800" y="4114800"/>
            <a:ext cx="1143000" cy="457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800">
              <a:latin typeface="+mn-lt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981200" y="4572000"/>
            <a:ext cx="12192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800">
              <a:latin typeface="+mn-lt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5105400" y="4572000"/>
            <a:ext cx="1295400" cy="381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280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4038600"/>
            <a:ext cx="1600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electron configuration, [</a:t>
            </a:r>
            <a:r>
              <a:rPr lang="en-US" dirty="0" err="1" smtClean="0"/>
              <a:t>Ar</a:t>
            </a:r>
            <a:r>
              <a:rPr lang="en-US" dirty="0" smtClean="0"/>
              <a:t>] 4</a:t>
            </a:r>
            <a:r>
              <a:rPr lang="en-US" i="1" dirty="0" smtClean="0"/>
              <a:t>s</a:t>
            </a:r>
            <a:r>
              <a:rPr lang="en-US" baseline="30000" dirty="0" smtClean="0"/>
              <a:t>1</a:t>
            </a:r>
            <a:r>
              <a:rPr lang="en-US" dirty="0" smtClean="0"/>
              <a:t>, is the ground state electron configuration of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Potassium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Phosphorous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Fluorine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Sodium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6EB4BBA4-75A6-4A98-884A-B8717A359AB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electron configuration, [Ne] 3</a:t>
            </a:r>
            <a:r>
              <a:rPr lang="en-US" i="1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 3</a:t>
            </a:r>
            <a:r>
              <a:rPr lang="en-US" i="1" dirty="0" smtClean="0"/>
              <a:t>p</a:t>
            </a:r>
            <a:r>
              <a:rPr lang="en-US" baseline="30000" dirty="0" smtClean="0"/>
              <a:t>1</a:t>
            </a:r>
            <a:r>
              <a:rPr lang="en-US" dirty="0" smtClean="0"/>
              <a:t>, is the ground state electron configuration of  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Sodium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Aluminum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Argon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Sulfur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701B43DB-C183-4762-BD82-52CF7AC38FA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Bohr Model (1912-1913)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r>
              <a:rPr lang="en-US" smtClean="0"/>
              <a:t>Danish physicist Niels Bohr  proposed that electrons in an atom are organized into discrete energy levels.</a:t>
            </a:r>
          </a:p>
          <a:p>
            <a:r>
              <a:rPr lang="en-US" smtClean="0"/>
              <a:t>He pictured the negative electrons in orbits around the positive nucleus.</a:t>
            </a:r>
          </a:p>
          <a:p>
            <a:r>
              <a:rPr lang="en-US" smtClean="0"/>
              <a:t>His evidence:  the line spectra of the elements.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85AADDEF-107A-4C90-B9A0-BD5A39C241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524000"/>
            <a:ext cx="4117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 Spectrum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Atoms absorb energy to give off light..</a:t>
            </a:r>
          </a:p>
          <a:p>
            <a:r>
              <a:rPr lang="en-US" smtClean="0"/>
              <a:t>Prisms or diffraction gratings separate the light into a line spectrum for the element.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D646F583-9023-4F1F-8ECF-524374AFAB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73400"/>
            <a:ext cx="8382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 Spectrum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F11993AD-77AB-4CC4-996A-F641031952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292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1676400"/>
            <a:ext cx="47752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so many lines?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F1F16361-E9B2-4A47-A065-D1E20E8AFB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304800" y="1066800"/>
            <a:ext cx="3962400" cy="5410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514600" y="3505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5" name="Line 5"/>
          <p:cNvSpPr>
            <a:spLocks noChangeShapeType="1"/>
          </p:cNvSpPr>
          <p:nvPr/>
        </p:nvSpPr>
        <p:spPr bwMode="auto">
          <a:xfrm flipV="1">
            <a:off x="5410200" y="16764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43600" y="1981200"/>
            <a:ext cx="259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latin typeface="+mn-lt"/>
              </a:rPr>
              <a:t>Absorbed energy</a:t>
            </a:r>
          </a:p>
        </p:txBody>
      </p:sp>
      <p:grpSp>
        <p:nvGrpSpPr>
          <p:cNvPr id="22537" name="Group 7"/>
          <p:cNvGrpSpPr>
            <a:grpSpLocks/>
          </p:cNvGrpSpPr>
          <p:nvPr/>
        </p:nvGrpSpPr>
        <p:grpSpPr bwMode="auto">
          <a:xfrm>
            <a:off x="835025" y="687388"/>
            <a:ext cx="3889375" cy="5627687"/>
            <a:chOff x="574" y="625"/>
            <a:chExt cx="2450" cy="3545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056" y="1296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 rot="16164521">
              <a:off x="-1032" y="2231"/>
              <a:ext cx="35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latin typeface="+mn-lt"/>
                </a:rPr>
                <a:t>Potential energy of hydrogen electron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248" y="39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200" y="27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200" y="230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200" y="201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200" y="18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112" y="3840"/>
              <a:ext cx="9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dirty="0">
                  <a:latin typeface="+mn-lt"/>
                </a:rPr>
                <a:t>1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112" y="2160"/>
              <a:ext cx="9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dirty="0">
                  <a:latin typeface="+mn-lt"/>
                </a:rPr>
                <a:t>3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112" y="2640"/>
              <a:ext cx="9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dirty="0">
                  <a:latin typeface="+mn-lt"/>
                </a:rPr>
                <a:t>2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112" y="1632"/>
              <a:ext cx="9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dirty="0">
                  <a:latin typeface="+mn-lt"/>
                </a:rPr>
                <a:t>5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2112" y="1872"/>
              <a:ext cx="9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dirty="0">
                  <a:latin typeface="+mn-lt"/>
                </a:rPr>
                <a:t>4</a:t>
              </a: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V="1">
              <a:off x="1392" y="1824"/>
              <a:ext cx="0" cy="21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584" y="18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680" y="182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824" y="182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920" y="201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016" y="2016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1488" y="23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1584" y="2304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1680" y="278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</p:grpSp>
      <p:sp>
        <p:nvSpPr>
          <p:cNvPr id="22538" name="Line 29"/>
          <p:cNvSpPr>
            <a:spLocks noChangeShapeType="1"/>
          </p:cNvSpPr>
          <p:nvPr/>
        </p:nvSpPr>
        <p:spPr bwMode="auto">
          <a:xfrm>
            <a:off x="5486400" y="3200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172200" y="3352800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+mn-lt"/>
              </a:rPr>
              <a:t>Released energy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419600" y="4419600"/>
            <a:ext cx="4572000" cy="18161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Each line in the spectrum corresponds to electrons moving from a higher energy level to a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lower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energy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lowest possible energy level for an electron is known as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Low state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Ground state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Basement state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Excited state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58141601-CEEB-41C4-9C6B-EA9613C9715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Bohr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Was based on electrons having fixed energy levels and therefore quantized amounts of energy. </a:t>
            </a:r>
          </a:p>
          <a:p>
            <a:r>
              <a:rPr lang="en-US" smtClean="0"/>
              <a:t>Accounted for spectral lines.</a:t>
            </a:r>
          </a:p>
          <a:p>
            <a:r>
              <a:rPr lang="en-US" smtClean="0"/>
              <a:t>Worked very well for hydrogen but did not work well for heavier atoms.</a:t>
            </a:r>
          </a:p>
          <a:p>
            <a:pPr eaLnBrk="1" hangingPunct="1">
              <a:buFontTx/>
              <a:buNone/>
            </a:pPr>
            <a:r>
              <a:rPr lang="en-US" smtClean="0"/>
              <a:t>Another model is needed that describes the behavior of electrons as waves.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286CD199-9069-4977-A8D8-2D1C795F87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1593</Words>
  <Application>Microsoft Office PowerPoint</Application>
  <PresentationFormat>On-screen Show (4:3)</PresentationFormat>
  <Paragraphs>248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Chapter 10</vt:lpstr>
      <vt:lpstr>Electromagnetic Radiation</vt:lpstr>
      <vt:lpstr>The Electromagnetic Spectrum</vt:lpstr>
      <vt:lpstr>Bohr Model (1912-1913)</vt:lpstr>
      <vt:lpstr>Line Spectrum</vt:lpstr>
      <vt:lpstr>Line Spectrum</vt:lpstr>
      <vt:lpstr>Why so many lines?</vt:lpstr>
      <vt:lpstr>Your Turn!</vt:lpstr>
      <vt:lpstr>Bohr Model</vt:lpstr>
      <vt:lpstr>The Wave-Mechanical Model</vt:lpstr>
      <vt:lpstr>Energy Levels of Electrons</vt:lpstr>
      <vt:lpstr>Sublevels</vt:lpstr>
      <vt:lpstr>Electron Spin</vt:lpstr>
      <vt:lpstr>s Sublevels</vt:lpstr>
      <vt:lpstr>p Sublevels</vt:lpstr>
      <vt:lpstr>d Sublevels</vt:lpstr>
      <vt:lpstr>Summary</vt:lpstr>
      <vt:lpstr>Rules for Distributing Electrons</vt:lpstr>
      <vt:lpstr>Your Turn!</vt:lpstr>
      <vt:lpstr>Your Turn!</vt:lpstr>
      <vt:lpstr>Your Turn!</vt:lpstr>
      <vt:lpstr>Electron Configuration</vt:lpstr>
      <vt:lpstr>Orbital Diagram</vt:lpstr>
      <vt:lpstr>Atomic Structure</vt:lpstr>
      <vt:lpstr>Valence Electrons</vt:lpstr>
      <vt:lpstr>Your Turn!</vt:lpstr>
      <vt:lpstr>The Periodic Table</vt:lpstr>
      <vt:lpstr>The Periodic Table</vt:lpstr>
      <vt:lpstr>Other Groups to Know</vt:lpstr>
      <vt:lpstr>Valence Electrons and Groups</vt:lpstr>
      <vt:lpstr>Your Turn!</vt:lpstr>
      <vt:lpstr>Electron Configurations  and the Periodic Table</vt:lpstr>
      <vt:lpstr>Electron Configurations  and the Periodic Table</vt:lpstr>
      <vt:lpstr>Abbreviated Electron Configurations</vt:lpstr>
      <vt:lpstr>Your Turn!</vt:lpstr>
      <vt:lpstr>Your Turn!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subject>Modern Atomic Theory</dc:subject>
  <dc:creator>Karen Sanchez</dc:creator>
  <cp:lastModifiedBy>Amanda L. Houchens</cp:lastModifiedBy>
  <cp:revision>103</cp:revision>
  <dcterms:created xsi:type="dcterms:W3CDTF">2009-04-24T10:50:53Z</dcterms:created>
  <dcterms:modified xsi:type="dcterms:W3CDTF">2019-07-23T22:45:32Z</dcterms:modified>
</cp:coreProperties>
</file>