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20" r:id="rId3"/>
    <p:sldId id="330" r:id="rId4"/>
    <p:sldId id="331" r:id="rId5"/>
    <p:sldId id="321" r:id="rId6"/>
    <p:sldId id="342" r:id="rId7"/>
    <p:sldId id="350" r:id="rId8"/>
    <p:sldId id="343" r:id="rId9"/>
    <p:sldId id="344" r:id="rId10"/>
    <p:sldId id="324" r:id="rId11"/>
    <p:sldId id="339" r:id="rId12"/>
    <p:sldId id="348" r:id="rId13"/>
    <p:sldId id="33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0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D20763-83A4-48B1-9864-0BD29F42A11A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DE149A-877E-4019-8E4B-40C0E1EF7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3C280-6EB6-4C6B-80DF-D9EE329E46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1.2</a:t>
            </a:r>
            <a:r>
              <a:rPr lang="en-US" smtClean="0"/>
              <a:t> The scientific method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2591A0-A8B7-46A2-83D1-78CE76A7BB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 3.1</a:t>
            </a:r>
            <a:r>
              <a:rPr lang="en-US" smtClean="0"/>
              <a:t>  The surface of a penny is made up of tiny identical copper atoms packed tightly together.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71201-EDD6-4CB2-96A4-28F2BB7E33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1.7</a:t>
            </a:r>
            <a:r>
              <a:rPr lang="en-US" smtClean="0"/>
              <a:t> Classification of matter.  A pure substance is always homogeneous in composition, whereas a mixture always contains two or more substances and may be either homogeneous or heterogeneous.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4EFB8D-A1FE-4B04-85CB-CAF48AB0C8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944E4-E1F0-49F1-B371-D753F5E82043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5B1C7E0-91F0-4B2B-B012-72BE9D1A6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0984ED-A2B6-4A29-9642-45BCA6FE0F25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FBBD-DA5C-420A-B521-5046601C2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38F4C-1DA9-43C7-804F-22F25C25C376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FE3C-C513-4D17-A2B8-23B096B4E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754704-BD3D-4500-9840-CF7A03E9A755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7CCE332-7EBB-41BD-A3C7-E3147480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22777F-C3CF-44BF-B81A-4CE43E87A8EE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CE48-540B-4249-953A-B25EDF1DD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D937BD-EC15-46EE-83B2-A00A83FD0B6C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E23A-D7BE-400D-B2CF-4239E85AF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E67F1-62AD-4E19-87FB-60173CABA31D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1050-7C98-4BCD-A53E-C8C0107A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6753C5-F287-4B15-BA80-FFFBBD7B8AE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8135-B0DF-4A53-921B-19B7BD7E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33D826-509E-4EDA-9774-F95C59C41892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C74F-1BB8-4DB7-873D-F5EF45CBA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FE8F6A-D122-49BE-ACCE-537B7912B3BA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39A9-61B1-42D5-8D8C-6EF8044CC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C3CD22-0F6B-4399-B481-DD77FA03DE52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F422-A65F-494B-BE1F-B08084EC0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79CB84-E4DE-4B58-B211-AD1C7C97150F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9A5E297E-8686-4D68-86A3-379696EDC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1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Introduction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 Introduction to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438400"/>
            <a:ext cx="1828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The spectacular colors of the aurora borealis are the result of chemistry in our atmosphere.</a:t>
            </a: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0"/>
            <a:ext cx="380047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Matter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6A04D003-4F47-4B47-BF45-FE8FAB6FF92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1555750"/>
            <a:ext cx="907891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Freshly opened Coke is an example of a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An element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compound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homogeneous mixture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heterogeneous mixture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864D56D-2561-46BD-AB38-1A2A34254CCD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Air is an example of a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An element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compound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homogeneous mixture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heterogeneous mixture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BC136A0E-EA41-4A3E-83EB-F2DF63FFEE1D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A clear, colorless liquid is heat in a beaker until all of the liquid is gone.  The walls of the beaker are coated with a white crystalline solid.  The liquid was: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An element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compound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homogeneous mixture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heterogeneous mixture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B75F7783-7ECC-4D64-A567-E9A041BCF87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Scientific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D90BC70-0651-45B4-B076-D9EE48B8E79D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515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0" y="38862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Hypothesis: </a:t>
            </a:r>
            <a:r>
              <a:rPr lang="en-US" sz="2400" dirty="0">
                <a:latin typeface="+mn-lt"/>
              </a:rPr>
              <a:t>A tentative explanation of the facts that can be tested further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Theory: </a:t>
            </a:r>
            <a:r>
              <a:rPr lang="en-US" sz="2400" dirty="0">
                <a:latin typeface="+mn-lt"/>
              </a:rPr>
              <a:t>Well-tested hypothesis.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43400" y="25908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Law: </a:t>
            </a:r>
            <a:r>
              <a:rPr lang="en-US" sz="2400" dirty="0">
                <a:latin typeface="+mn-lt"/>
              </a:rPr>
              <a:t>Statements of natural phenomena to which there are no known exceptions.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A clear colorless liquid is combined with a second clear colorless liquid and the mixture is observed.  Which of these is not an observation?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test tube became hot.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reaction is exothermic.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mixture is cloudy.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mixture is white.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1-</a:t>
            </a:r>
            <a:fld id="{83A7BDEE-EA14-49F7-B78F-E0FCF9CB7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of these is a law?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Atoms consist of protons, neutrons, and electrons.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All matter is composed of atoms.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Atoms can form chemical bonds by sharing electrons.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volume of a gas increases with increasing temperature.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1-</a:t>
            </a:r>
            <a:fld id="{3EA3D38B-E989-4D11-8B13-418D1CD3DE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Particulate Nature of Matter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Matter</a:t>
            </a:r>
            <a:r>
              <a:rPr lang="en-US" smtClean="0"/>
              <a:t> is anything that has mass and occupies space.</a:t>
            </a:r>
          </a:p>
          <a:p>
            <a:r>
              <a:rPr lang="en-US" smtClean="0"/>
              <a:t>Matter is composed of discrete, tiny, fundamental particles called </a:t>
            </a:r>
            <a:r>
              <a:rPr lang="en-US" b="1" smtClean="0"/>
              <a:t>atoms</a:t>
            </a:r>
            <a:r>
              <a:rPr lang="en-US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803C2DC7-B7EE-4249-A6EA-015D194D2109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52482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5562600"/>
            <a:ext cx="8686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 surface of a penny is made up of tiny identical copper atoms packed tightly together.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mtClean="0"/>
              <a:t>Definite shape</a:t>
            </a:r>
          </a:p>
          <a:p>
            <a:r>
              <a:rPr lang="en-US" smtClean="0"/>
              <a:t>Definite volume</a:t>
            </a:r>
          </a:p>
          <a:p>
            <a:r>
              <a:rPr lang="en-US" smtClean="0"/>
              <a:t>Essentially incompressible</a:t>
            </a:r>
          </a:p>
          <a:p>
            <a:r>
              <a:rPr lang="en-US" smtClean="0"/>
              <a:t>Particles are tightly packed together</a:t>
            </a:r>
          </a:p>
          <a:p>
            <a:r>
              <a:rPr lang="en-US" smtClean="0"/>
              <a:t>Particles are held together by very strong forces of attraction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8D835824-C0A7-4AE2-98EB-3303E2BF63C4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41935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b="1" smtClean="0"/>
              <a:t>Crystalline </a:t>
            </a:r>
            <a:r>
              <a:rPr lang="en-US" smtClean="0"/>
              <a:t>solids exist in regular, repeating, three-dimensional geometric patterns.</a:t>
            </a:r>
          </a:p>
          <a:p>
            <a:r>
              <a:rPr lang="en-US" b="1" smtClean="0"/>
              <a:t>Amorphous </a:t>
            </a:r>
            <a:r>
              <a:rPr lang="en-US" smtClean="0"/>
              <a:t>solids do not have any regular, internal geometric pattern.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9EC7754F-8890-4032-8FA3-FF42F7E485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29241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Liquids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mtClean="0"/>
              <a:t>Indefinite shape</a:t>
            </a:r>
          </a:p>
          <a:p>
            <a:r>
              <a:rPr lang="en-US" smtClean="0"/>
              <a:t>Definite volume</a:t>
            </a:r>
          </a:p>
          <a:p>
            <a:r>
              <a:rPr lang="en-US" smtClean="0"/>
              <a:t>Only slightly compressible</a:t>
            </a:r>
          </a:p>
          <a:p>
            <a:r>
              <a:rPr lang="en-US" smtClean="0"/>
              <a:t>Particles are mobile, able to move around each other</a:t>
            </a:r>
          </a:p>
          <a:p>
            <a:r>
              <a:rPr lang="en-US" smtClean="0"/>
              <a:t>Particles are held together by strong forces of attraction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5BE179F-8D0B-4CCE-83CE-A2942850DBB2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752600"/>
            <a:ext cx="161925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mtClean="0"/>
              <a:t>Indefinite shape</a:t>
            </a:r>
          </a:p>
          <a:p>
            <a:r>
              <a:rPr lang="en-US" smtClean="0"/>
              <a:t>Indefinite volume</a:t>
            </a:r>
          </a:p>
          <a:p>
            <a:r>
              <a:rPr lang="en-US" smtClean="0"/>
              <a:t>Compressible</a:t>
            </a:r>
          </a:p>
          <a:p>
            <a:r>
              <a:rPr lang="en-US" smtClean="0"/>
              <a:t>Particles are far apart and are small compared to the volume they occupy</a:t>
            </a:r>
          </a:p>
          <a:p>
            <a:r>
              <a:rPr lang="en-US" smtClean="0"/>
              <a:t>The attractive forces are so weak that the particles are independent of each 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3AB79DA-F1C5-4772-8DFD-28E1A1C315BF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4018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586</Words>
  <Application>Microsoft Office PowerPoint</Application>
  <PresentationFormat>On-screen Show (4:3)</PresentationFormat>
  <Paragraphs>98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Chapter 1</vt:lpstr>
      <vt:lpstr>The Scientific Method</vt:lpstr>
      <vt:lpstr>Your Turn!</vt:lpstr>
      <vt:lpstr>Your Turn!</vt:lpstr>
      <vt:lpstr>The Particulate Nature of Matter</vt:lpstr>
      <vt:lpstr>Solids</vt:lpstr>
      <vt:lpstr>Solids</vt:lpstr>
      <vt:lpstr>Liquids</vt:lpstr>
      <vt:lpstr>Gases</vt:lpstr>
      <vt:lpstr>Classifying Matter</vt:lpstr>
      <vt:lpstr>Your Turn!</vt:lpstr>
      <vt:lpstr>Your Turn!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 to Chemistry</dc:subject>
  <dc:creator>Karen Sanchez</dc:creator>
  <cp:lastModifiedBy>Amanda L. Houchens</cp:lastModifiedBy>
  <cp:revision>104</cp:revision>
  <dcterms:created xsi:type="dcterms:W3CDTF">2009-04-24T10:50:53Z</dcterms:created>
  <dcterms:modified xsi:type="dcterms:W3CDTF">2019-07-23T20:37:04Z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485640030</vt:i4>
  </property>
  <property fmtid="{D5CDD505-2E9C-101B-9397-08002B2CF9AE}" pid="3" name="_NewReviewCycle">
    <vt:lpwstr/>
  </property>
  <property fmtid="{D5CDD505-2E9C-101B-9397-08002B2CF9AE}" pid="4" name="_EmailSubject">
    <vt:lpwstr>Hein, Foundations of Chemistry 13e ICS update</vt:lpwstr>
  </property>
  <property fmtid="{D5CDD505-2E9C-101B-9397-08002B2CF9AE}" pid="5" name="_AuthorEmail">
    <vt:lpwstr>arentrop@wiley.com</vt:lpwstr>
  </property>
  <property fmtid="{D5CDD505-2E9C-101B-9397-08002B2CF9AE}" pid="6" name="_AuthorEmailDisplayName">
    <vt:lpwstr>Rentrop, Alyson - Hoboken</vt:lpwstr>
  </property>
</Properties>
</file>